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8" r:id="rId3"/>
    <p:sldId id="256" r:id="rId4"/>
    <p:sldId id="257" r:id="rId5"/>
    <p:sldId id="259" r:id="rId6"/>
    <p:sldId id="260" r:id="rId7"/>
    <p:sldId id="285" r:id="rId8"/>
    <p:sldId id="261" r:id="rId9"/>
    <p:sldId id="288" r:id="rId10"/>
    <p:sldId id="268" r:id="rId11"/>
    <p:sldId id="262" r:id="rId12"/>
    <p:sldId id="287" r:id="rId13"/>
    <p:sldId id="263" r:id="rId14"/>
    <p:sldId id="269" r:id="rId15"/>
    <p:sldId id="270" r:id="rId16"/>
    <p:sldId id="278" r:id="rId17"/>
    <p:sldId id="272" r:id="rId18"/>
    <p:sldId id="284" r:id="rId19"/>
    <p:sldId id="286" r:id="rId20"/>
    <p:sldId id="277" r:id="rId21"/>
    <p:sldId id="281" r:id="rId22"/>
    <p:sldId id="279" r:id="rId23"/>
    <p:sldId id="274" r:id="rId24"/>
    <p:sldId id="275" r:id="rId25"/>
    <p:sldId id="280" r:id="rId26"/>
    <p:sldId id="276" r:id="rId27"/>
    <p:sldId id="266" r:id="rId28"/>
    <p:sldId id="267" r:id="rId29"/>
    <p:sldId id="271" r:id="rId30"/>
    <p:sldId id="265" r:id="rId31"/>
    <p:sldId id="273" r:id="rId32"/>
    <p:sldId id="282" r:id="rId33"/>
    <p:sldId id="28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A"/>
    <a:srgbClr val="21FF8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6"/>
  </p:normalViewPr>
  <p:slideViewPr>
    <p:cSldViewPr snapToGrid="0" snapToObjects="1">
      <p:cViewPr varScale="1">
        <p:scale>
          <a:sx n="105" d="100"/>
          <a:sy n="105" d="100"/>
        </p:scale>
        <p:origin x="64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06714D-523F-D040-92D5-881944E6E2C7}"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192866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6714D-523F-D040-92D5-881944E6E2C7}"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37832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6714D-523F-D040-92D5-881944E6E2C7}"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426645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06714D-523F-D040-92D5-881944E6E2C7}"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299855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06714D-523F-D040-92D5-881944E6E2C7}"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375465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06714D-523F-D040-92D5-881944E6E2C7}"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422686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06714D-523F-D040-92D5-881944E6E2C7}" type="datetimeFigureOut">
              <a:rPr lang="en-US" smtClean="0"/>
              <a:t>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61590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06714D-523F-D040-92D5-881944E6E2C7}" type="datetimeFigureOut">
              <a:rPr lang="en-US" smtClean="0"/>
              <a:t>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134134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6714D-523F-D040-92D5-881944E6E2C7}" type="datetimeFigureOut">
              <a:rPr lang="en-US" smtClean="0"/>
              <a:t>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261658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6714D-523F-D040-92D5-881944E6E2C7}"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138594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06714D-523F-D040-92D5-881944E6E2C7}"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CE06DE-4D29-FD42-B4A9-EEB31B29A187}" type="slidenum">
              <a:rPr lang="en-US" smtClean="0"/>
              <a:t>‹#›</a:t>
            </a:fld>
            <a:endParaRPr lang="en-US"/>
          </a:p>
        </p:txBody>
      </p:sp>
    </p:spTree>
    <p:extLst>
      <p:ext uri="{BB962C8B-B14F-4D97-AF65-F5344CB8AC3E}">
        <p14:creationId xmlns:p14="http://schemas.microsoft.com/office/powerpoint/2010/main" val="280279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6714D-523F-D040-92D5-881944E6E2C7}" type="datetimeFigureOut">
              <a:rPr lang="en-US" smtClean="0"/>
              <a:t>3/1/22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E06DE-4D29-FD42-B4A9-EEB31B29A187}" type="slidenum">
              <a:rPr lang="en-US" smtClean="0"/>
              <a:t>‹#›</a:t>
            </a:fld>
            <a:endParaRPr lang="en-US"/>
          </a:p>
        </p:txBody>
      </p:sp>
    </p:spTree>
    <p:extLst>
      <p:ext uri="{BB962C8B-B14F-4D97-AF65-F5344CB8AC3E}">
        <p14:creationId xmlns:p14="http://schemas.microsoft.com/office/powerpoint/2010/main" val="360660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2.jpeg"/>
          <p:cNvPicPr>
            <a:picLocks noChangeAspect="1"/>
          </p:cNvPicPr>
          <p:nvPr/>
        </p:nvPicPr>
        <p:blipFill rotWithShape="1">
          <a:blip r:embed="rId2">
            <a:extLst>
              <a:ext uri="{28A0092B-C50C-407E-A947-70E740481C1C}">
                <a14:useLocalDpi xmlns:a14="http://schemas.microsoft.com/office/drawing/2010/main" val="0"/>
              </a:ext>
            </a:extLst>
          </a:blip>
          <a:srcRect r="5733"/>
          <a:stretch/>
        </p:blipFill>
        <p:spPr>
          <a:xfrm>
            <a:off x="0" y="2764121"/>
            <a:ext cx="9144000" cy="3726989"/>
          </a:xfrm>
          <a:prstGeom prst="rect">
            <a:avLst/>
          </a:prstGeom>
        </p:spPr>
      </p:pic>
      <p:sp>
        <p:nvSpPr>
          <p:cNvPr id="3" name="TextBox 2"/>
          <p:cNvSpPr txBox="1"/>
          <p:nvPr/>
        </p:nvSpPr>
        <p:spPr>
          <a:xfrm>
            <a:off x="874890" y="247151"/>
            <a:ext cx="4572000" cy="2062103"/>
          </a:xfrm>
          <a:prstGeom prst="rect">
            <a:avLst/>
          </a:prstGeom>
          <a:noFill/>
        </p:spPr>
        <p:txBody>
          <a:bodyPr wrap="square" rtlCol="0">
            <a:spAutoFit/>
          </a:bodyPr>
          <a:lstStyle/>
          <a:p>
            <a:pPr algn="ctr"/>
            <a:r>
              <a:rPr lang="en-US" sz="3600" dirty="0">
                <a:solidFill>
                  <a:schemeClr val="bg1"/>
                </a:solidFill>
                <a:latin typeface="Papyrus"/>
                <a:cs typeface="Papyrus"/>
              </a:rPr>
              <a:t> </a:t>
            </a:r>
            <a:r>
              <a:rPr lang="en-US" sz="2800" dirty="0">
                <a:solidFill>
                  <a:schemeClr val="bg1"/>
                </a:solidFill>
                <a:latin typeface="Papyrus"/>
                <a:cs typeface="Papyrus"/>
              </a:rPr>
              <a:t>Ezekiel Chapter 37</a:t>
            </a:r>
          </a:p>
          <a:p>
            <a:pPr algn="ctr"/>
            <a:r>
              <a:rPr lang="en-US" sz="2800" dirty="0">
                <a:solidFill>
                  <a:schemeClr val="bg1"/>
                </a:solidFill>
                <a:latin typeface="Papyrus"/>
                <a:cs typeface="Papyrus"/>
              </a:rPr>
              <a:t>  “</a:t>
            </a:r>
            <a:r>
              <a:rPr lang="en-US" sz="2800" dirty="0" err="1">
                <a:solidFill>
                  <a:schemeClr val="bg1"/>
                </a:solidFill>
                <a:latin typeface="Papyrus"/>
                <a:cs typeface="Papyrus"/>
              </a:rPr>
              <a:t>Vison</a:t>
            </a:r>
            <a:r>
              <a:rPr lang="en-US" sz="2800" dirty="0">
                <a:solidFill>
                  <a:schemeClr val="bg1"/>
                </a:solidFill>
                <a:latin typeface="Papyrus"/>
                <a:cs typeface="Papyrus"/>
              </a:rPr>
              <a:t> of the Dry Bones”</a:t>
            </a:r>
          </a:p>
          <a:p>
            <a:pPr algn="ctr"/>
            <a:r>
              <a:rPr lang="en-US" sz="3600" dirty="0">
                <a:solidFill>
                  <a:schemeClr val="bg1"/>
                </a:solidFill>
                <a:latin typeface="Papyrus"/>
                <a:cs typeface="Papyrus"/>
              </a:rPr>
              <a:t>     </a:t>
            </a:r>
            <a:r>
              <a:rPr lang="en-US" sz="2800" dirty="0">
                <a:solidFill>
                  <a:schemeClr val="bg1"/>
                </a:solidFill>
                <a:latin typeface="Papyrus"/>
                <a:cs typeface="Papyrus"/>
              </a:rPr>
              <a:t>God’s  End Time</a:t>
            </a:r>
          </a:p>
          <a:p>
            <a:pPr algn="ctr"/>
            <a:r>
              <a:rPr lang="en-US" sz="2800" dirty="0">
                <a:solidFill>
                  <a:schemeClr val="bg1"/>
                </a:solidFill>
                <a:latin typeface="Papyrus"/>
                <a:cs typeface="Papyrus"/>
              </a:rPr>
              <a:t> Restoration of Israel</a:t>
            </a:r>
            <a:endParaRPr lang="en-US" sz="3600" dirty="0">
              <a:solidFill>
                <a:schemeClr val="bg1"/>
              </a:solidFill>
              <a:latin typeface="Papyrus"/>
              <a:cs typeface="Papyrus"/>
            </a:endParaRPr>
          </a:p>
        </p:txBody>
      </p:sp>
      <p:pic>
        <p:nvPicPr>
          <p:cNvPr id="5" name="Picture 4" descr="iu-1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272" y="460699"/>
            <a:ext cx="2793839" cy="1848555"/>
          </a:xfrm>
          <a:prstGeom prst="rect">
            <a:avLst/>
          </a:prstGeom>
        </p:spPr>
      </p:pic>
    </p:spTree>
    <p:extLst>
      <p:ext uri="{BB962C8B-B14F-4D97-AF65-F5344CB8AC3E}">
        <p14:creationId xmlns:p14="http://schemas.microsoft.com/office/powerpoint/2010/main" val="333017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82580" y="189962"/>
            <a:ext cx="7889948" cy="400110"/>
          </a:xfrm>
          <a:prstGeom prst="rect">
            <a:avLst/>
          </a:prstGeom>
          <a:noFill/>
        </p:spPr>
        <p:txBody>
          <a:bodyPr wrap="square" rtlCol="0">
            <a:spAutoFit/>
          </a:bodyPr>
          <a:lstStyle/>
          <a:p>
            <a:r>
              <a:rPr lang="en-US" sz="2000" dirty="0">
                <a:solidFill>
                  <a:srgbClr val="FFFFFF"/>
                </a:solidFill>
                <a:latin typeface="Papyrus"/>
                <a:cs typeface="Papyrus"/>
              </a:rPr>
              <a:t>WW1  Allied Powers Defeat  &amp; Divide Ottoman Turkish Empire -  1915</a:t>
            </a:r>
          </a:p>
        </p:txBody>
      </p:sp>
      <p:pic>
        <p:nvPicPr>
          <p:cNvPr id="5" name="Picture 4" descr="iu-1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91" y="710214"/>
            <a:ext cx="8403116" cy="5989950"/>
          </a:xfrm>
          <a:prstGeom prst="rect">
            <a:avLst/>
          </a:prstGeom>
        </p:spPr>
      </p:pic>
    </p:spTree>
    <p:extLst>
      <p:ext uri="{BB962C8B-B14F-4D97-AF65-F5344CB8AC3E}">
        <p14:creationId xmlns:p14="http://schemas.microsoft.com/office/powerpoint/2010/main" val="268233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1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8629"/>
            <a:ext cx="9144000" cy="5084064"/>
          </a:xfrm>
          <a:prstGeom prst="rect">
            <a:avLst/>
          </a:prstGeom>
        </p:spPr>
      </p:pic>
      <p:sp>
        <p:nvSpPr>
          <p:cNvPr id="3" name="TextBox 2"/>
          <p:cNvSpPr txBox="1"/>
          <p:nvPr/>
        </p:nvSpPr>
        <p:spPr>
          <a:xfrm>
            <a:off x="1000677" y="518295"/>
            <a:ext cx="7492243" cy="400110"/>
          </a:xfrm>
          <a:prstGeom prst="rect">
            <a:avLst/>
          </a:prstGeom>
          <a:noFill/>
        </p:spPr>
        <p:txBody>
          <a:bodyPr wrap="square" rtlCol="0">
            <a:spAutoFit/>
          </a:bodyPr>
          <a:lstStyle/>
          <a:p>
            <a:r>
              <a:rPr lang="en-US" sz="2000" dirty="0">
                <a:solidFill>
                  <a:srgbClr val="FFFFFF"/>
                </a:solidFill>
                <a:latin typeface="Papyrus"/>
                <a:cs typeface="Papyrus"/>
              </a:rPr>
              <a:t>   Jews Driven Out of  in Arabs Nations by 1948</a:t>
            </a:r>
          </a:p>
        </p:txBody>
      </p:sp>
    </p:spTree>
    <p:extLst>
      <p:ext uri="{BB962C8B-B14F-4D97-AF65-F5344CB8AC3E}">
        <p14:creationId xmlns:p14="http://schemas.microsoft.com/office/powerpoint/2010/main" val="124619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297"/>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2.jpeg"/>
          <p:cNvPicPr>
            <a:picLocks noChangeAspect="1"/>
          </p:cNvPicPr>
          <p:nvPr/>
        </p:nvPicPr>
        <p:blipFill rotWithShape="1">
          <a:blip r:embed="rId2">
            <a:extLst>
              <a:ext uri="{28A0092B-C50C-407E-A947-70E740481C1C}">
                <a14:useLocalDpi xmlns:a14="http://schemas.microsoft.com/office/drawing/2010/main" val="0"/>
              </a:ext>
            </a:extLst>
          </a:blip>
          <a:srcRect l="982"/>
          <a:stretch/>
        </p:blipFill>
        <p:spPr>
          <a:xfrm>
            <a:off x="10417296" y="1288113"/>
            <a:ext cx="189230" cy="6531429"/>
          </a:xfrm>
          <a:prstGeom prst="rect">
            <a:avLst/>
          </a:prstGeom>
        </p:spPr>
      </p:pic>
      <p:sp>
        <p:nvSpPr>
          <p:cNvPr id="3" name="TextBox 2"/>
          <p:cNvSpPr txBox="1"/>
          <p:nvPr/>
        </p:nvSpPr>
        <p:spPr>
          <a:xfrm>
            <a:off x="475489" y="678638"/>
            <a:ext cx="7790688" cy="4154984"/>
          </a:xfrm>
          <a:prstGeom prst="rect">
            <a:avLst/>
          </a:prstGeom>
          <a:noFill/>
        </p:spPr>
        <p:txBody>
          <a:bodyPr wrap="square" rtlCol="0">
            <a:spAutoFit/>
          </a:bodyPr>
          <a:lstStyle/>
          <a:p>
            <a:r>
              <a:rPr lang="en-US" sz="2400" dirty="0">
                <a:solidFill>
                  <a:srgbClr val="FFFFFF"/>
                </a:solidFill>
                <a:latin typeface="Papyrus"/>
                <a:cs typeface="Papyrus"/>
              </a:rPr>
              <a:t>At Beginning of 20</a:t>
            </a:r>
            <a:r>
              <a:rPr lang="en-US" sz="2400" baseline="30000" dirty="0">
                <a:solidFill>
                  <a:srgbClr val="FFFFFF"/>
                </a:solidFill>
                <a:latin typeface="Papyrus"/>
                <a:cs typeface="Papyrus"/>
              </a:rPr>
              <a:t>th</a:t>
            </a:r>
            <a:r>
              <a:rPr lang="en-US" sz="2400" dirty="0">
                <a:solidFill>
                  <a:srgbClr val="FFFFFF"/>
                </a:solidFill>
                <a:latin typeface="Papyrus"/>
                <a:cs typeface="Papyrus"/>
              </a:rPr>
              <a:t> Century  - after 2000 years</a:t>
            </a:r>
          </a:p>
          <a:p>
            <a:endParaRPr lang="en-US" sz="2400" dirty="0">
              <a:solidFill>
                <a:srgbClr val="FFFFFF"/>
              </a:solidFill>
              <a:latin typeface="Papyrus"/>
              <a:cs typeface="Papyrus"/>
            </a:endParaRPr>
          </a:p>
          <a:p>
            <a:r>
              <a:rPr lang="en-US" sz="2400" dirty="0">
                <a:solidFill>
                  <a:srgbClr val="FFFFFF"/>
                </a:solidFill>
                <a:latin typeface="Papyrus"/>
                <a:cs typeface="Papyrus"/>
              </a:rPr>
              <a:t>God Begins to Move in  Jewish Hearts Worldwide</a:t>
            </a:r>
          </a:p>
          <a:p>
            <a:endParaRPr lang="en-US" sz="2400" dirty="0">
              <a:solidFill>
                <a:srgbClr val="FFFFFF"/>
              </a:solidFill>
              <a:latin typeface="Papyrus"/>
              <a:cs typeface="Papyrus"/>
            </a:endParaRPr>
          </a:p>
          <a:p>
            <a:r>
              <a:rPr lang="en-US" sz="2400" dirty="0">
                <a:solidFill>
                  <a:srgbClr val="FFFFFF"/>
                </a:solidFill>
                <a:latin typeface="Papyrus"/>
                <a:cs typeface="Papyrus"/>
              </a:rPr>
              <a:t>The Desire for a Jewish Homeland is Birthed</a:t>
            </a:r>
          </a:p>
          <a:p>
            <a:r>
              <a:rPr lang="en-US" sz="2400" dirty="0">
                <a:solidFill>
                  <a:srgbClr val="FFFFFF"/>
                </a:solidFill>
                <a:latin typeface="Papyrus"/>
                <a:cs typeface="Papyrus"/>
              </a:rPr>
              <a:t>            Zionist Jewish Congress</a:t>
            </a:r>
          </a:p>
          <a:p>
            <a:r>
              <a:rPr lang="en-US" sz="2400" dirty="0">
                <a:solidFill>
                  <a:srgbClr val="FFFFFF"/>
                </a:solidFill>
                <a:latin typeface="Papyrus"/>
                <a:cs typeface="Papyrus"/>
              </a:rPr>
              <a:t>           “Next Year in Jerusalem “</a:t>
            </a:r>
          </a:p>
          <a:p>
            <a:endParaRPr lang="en-US" sz="2400" dirty="0">
              <a:solidFill>
                <a:srgbClr val="FFFFFF"/>
              </a:solidFill>
              <a:latin typeface="Papyrus"/>
              <a:cs typeface="Papyrus"/>
            </a:endParaRPr>
          </a:p>
          <a:p>
            <a:r>
              <a:rPr lang="en-US" sz="2400" dirty="0">
                <a:solidFill>
                  <a:srgbClr val="FFFFFF"/>
                </a:solidFill>
                <a:latin typeface="Papyrus"/>
                <a:cs typeface="Papyrus"/>
              </a:rPr>
              <a:t> </a:t>
            </a:r>
            <a:r>
              <a:rPr lang="en-US" sz="2400" dirty="0" err="1">
                <a:solidFill>
                  <a:srgbClr val="FFFFFF"/>
                </a:solidFill>
                <a:latin typeface="Papyrus"/>
                <a:cs typeface="Papyrus"/>
              </a:rPr>
              <a:t>HaTikvah</a:t>
            </a:r>
            <a:r>
              <a:rPr lang="en-US" sz="2400" dirty="0">
                <a:solidFill>
                  <a:srgbClr val="FFFFFF"/>
                </a:solidFill>
                <a:latin typeface="Papyrus"/>
                <a:cs typeface="Papyrus"/>
              </a:rPr>
              <a:t>   -  Israel’s National Anthem</a:t>
            </a:r>
          </a:p>
          <a:p>
            <a:r>
              <a:rPr lang="en-US" sz="2400" dirty="0">
                <a:solidFill>
                  <a:srgbClr val="FFFFFF"/>
                </a:solidFill>
                <a:latin typeface="Papyrus"/>
                <a:cs typeface="Papyrus"/>
              </a:rPr>
              <a:t>                                                          1948</a:t>
            </a:r>
          </a:p>
          <a:p>
            <a:r>
              <a:rPr lang="en-US" sz="2400" dirty="0">
                <a:solidFill>
                  <a:srgbClr val="FFFFFF"/>
                </a:solidFill>
                <a:latin typeface="Papyrus"/>
                <a:cs typeface="Papyrus"/>
              </a:rPr>
              <a:t>  </a:t>
            </a:r>
          </a:p>
        </p:txBody>
      </p:sp>
      <p:pic>
        <p:nvPicPr>
          <p:cNvPr id="7" name="Picture 6" descr="Timeline&#10;&#10;Description automatically generated">
            <a:extLst>
              <a:ext uri="{FF2B5EF4-FFF2-40B4-BE49-F238E27FC236}">
                <a16:creationId xmlns:a16="http://schemas.microsoft.com/office/drawing/2014/main" id="{0FFF751F-2854-7F47-95D6-CFDA2933BEDA}"/>
              </a:ext>
            </a:extLst>
          </p:cNvPr>
          <p:cNvPicPr>
            <a:picLocks noChangeAspect="1"/>
          </p:cNvPicPr>
          <p:nvPr/>
        </p:nvPicPr>
        <p:blipFill>
          <a:blip r:embed="rId3"/>
          <a:stretch>
            <a:fillRect/>
          </a:stretch>
        </p:blipFill>
        <p:spPr>
          <a:xfrm>
            <a:off x="5769481" y="2627253"/>
            <a:ext cx="3133344" cy="4092530"/>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BB2669A3-90FA-1E4D-852F-29199A8FB9BE}"/>
              </a:ext>
            </a:extLst>
          </p:cNvPr>
          <p:cNvPicPr>
            <a:picLocks noChangeAspect="1"/>
          </p:cNvPicPr>
          <p:nvPr/>
        </p:nvPicPr>
        <p:blipFill>
          <a:blip r:embed="rId4"/>
          <a:stretch>
            <a:fillRect/>
          </a:stretch>
        </p:blipFill>
        <p:spPr>
          <a:xfrm>
            <a:off x="475489" y="4144672"/>
            <a:ext cx="3848172" cy="2331876"/>
          </a:xfrm>
          <a:prstGeom prst="rect">
            <a:avLst/>
          </a:prstGeom>
        </p:spPr>
      </p:pic>
    </p:spTree>
    <p:extLst>
      <p:ext uri="{BB962C8B-B14F-4D97-AF65-F5344CB8AC3E}">
        <p14:creationId xmlns:p14="http://schemas.microsoft.com/office/powerpoint/2010/main" val="124691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06" y="128276"/>
            <a:ext cx="4836389" cy="6858000"/>
          </a:xfrm>
          <a:prstGeom prst="rect">
            <a:avLst/>
          </a:prstGeom>
        </p:spPr>
      </p:pic>
      <p:sp>
        <p:nvSpPr>
          <p:cNvPr id="3" name="TextBox 2"/>
          <p:cNvSpPr txBox="1"/>
          <p:nvPr/>
        </p:nvSpPr>
        <p:spPr>
          <a:xfrm>
            <a:off x="5548516" y="1359734"/>
            <a:ext cx="3412563" cy="3108544"/>
          </a:xfrm>
          <a:prstGeom prst="rect">
            <a:avLst/>
          </a:prstGeom>
          <a:noFill/>
        </p:spPr>
        <p:txBody>
          <a:bodyPr wrap="square" rtlCol="0">
            <a:spAutoFit/>
          </a:bodyPr>
          <a:lstStyle/>
          <a:p>
            <a:r>
              <a:rPr lang="en-US" sz="2800" dirty="0">
                <a:solidFill>
                  <a:srgbClr val="FFFFFF"/>
                </a:solidFill>
                <a:latin typeface="Papyrus"/>
                <a:cs typeface="Papyrus"/>
              </a:rPr>
              <a:t>Theodore  </a:t>
            </a:r>
            <a:r>
              <a:rPr lang="en-US" sz="2800" dirty="0" err="1">
                <a:solidFill>
                  <a:srgbClr val="FFFFFF"/>
                </a:solidFill>
                <a:latin typeface="Papyrus"/>
                <a:cs typeface="Papyrus"/>
              </a:rPr>
              <a:t>Hertzel</a:t>
            </a:r>
            <a:endParaRPr lang="en-US" sz="2800" dirty="0">
              <a:solidFill>
                <a:srgbClr val="FFFFFF"/>
              </a:solidFill>
              <a:latin typeface="Papyrus"/>
              <a:cs typeface="Papyrus"/>
            </a:endParaRPr>
          </a:p>
          <a:p>
            <a:r>
              <a:rPr lang="en-US" sz="2800" dirty="0">
                <a:solidFill>
                  <a:srgbClr val="FFFFFF"/>
                </a:solidFill>
                <a:latin typeface="Papyrus"/>
                <a:cs typeface="Papyrus"/>
              </a:rPr>
              <a:t> </a:t>
            </a:r>
          </a:p>
          <a:p>
            <a:endParaRPr lang="en-US" sz="2800" dirty="0">
              <a:solidFill>
                <a:srgbClr val="FFFFFF"/>
              </a:solidFill>
              <a:latin typeface="Papyrus"/>
              <a:cs typeface="Papyrus"/>
            </a:endParaRPr>
          </a:p>
          <a:p>
            <a:pPr algn="ctr"/>
            <a:r>
              <a:rPr lang="en-US" sz="2800" dirty="0">
                <a:solidFill>
                  <a:srgbClr val="FFFFFF"/>
                </a:solidFill>
                <a:latin typeface="Papyrus"/>
                <a:cs typeface="Papyrus"/>
              </a:rPr>
              <a:t>  The Birth of      Jewish Zionism</a:t>
            </a:r>
          </a:p>
          <a:p>
            <a:endParaRPr lang="en-US" sz="2800" dirty="0">
              <a:solidFill>
                <a:srgbClr val="FFFFFF"/>
              </a:solidFill>
              <a:latin typeface="Papyrus"/>
              <a:cs typeface="Papyrus"/>
            </a:endParaRPr>
          </a:p>
          <a:p>
            <a:r>
              <a:rPr lang="en-US" sz="2800" dirty="0">
                <a:solidFill>
                  <a:srgbClr val="FFFFFF"/>
                </a:solidFill>
                <a:latin typeface="Papyrus"/>
                <a:cs typeface="Papyrus"/>
              </a:rPr>
              <a:t>              1897</a:t>
            </a:r>
          </a:p>
        </p:txBody>
      </p:sp>
    </p:spTree>
    <p:extLst>
      <p:ext uri="{BB962C8B-B14F-4D97-AF65-F5344CB8AC3E}">
        <p14:creationId xmlns:p14="http://schemas.microsoft.com/office/powerpoint/2010/main" val="91062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1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706" y="2252791"/>
            <a:ext cx="4857417" cy="3643063"/>
          </a:xfrm>
          <a:prstGeom prst="rect">
            <a:avLst/>
          </a:prstGeom>
        </p:spPr>
      </p:pic>
      <p:pic>
        <p:nvPicPr>
          <p:cNvPr id="5" name="Picture 4" descr="iu.jpeg"/>
          <p:cNvPicPr>
            <a:picLocks noChangeAspect="1"/>
          </p:cNvPicPr>
          <p:nvPr/>
        </p:nvPicPr>
        <p:blipFill rotWithShape="1">
          <a:blip r:embed="rId3">
            <a:extLst>
              <a:ext uri="{28A0092B-C50C-407E-A947-70E740481C1C}">
                <a14:useLocalDpi xmlns:a14="http://schemas.microsoft.com/office/drawing/2010/main" val="0"/>
              </a:ext>
            </a:extLst>
          </a:blip>
          <a:srcRect l="18236" r="16975"/>
          <a:stretch/>
        </p:blipFill>
        <p:spPr>
          <a:xfrm>
            <a:off x="282243" y="0"/>
            <a:ext cx="3463879" cy="6858000"/>
          </a:xfrm>
          <a:prstGeom prst="rect">
            <a:avLst/>
          </a:prstGeom>
        </p:spPr>
      </p:pic>
      <p:sp>
        <p:nvSpPr>
          <p:cNvPr id="6" name="TextBox 5"/>
          <p:cNvSpPr txBox="1"/>
          <p:nvPr/>
        </p:nvSpPr>
        <p:spPr>
          <a:xfrm>
            <a:off x="4002706" y="841614"/>
            <a:ext cx="5141294" cy="830997"/>
          </a:xfrm>
          <a:prstGeom prst="rect">
            <a:avLst/>
          </a:prstGeom>
          <a:noFill/>
        </p:spPr>
        <p:txBody>
          <a:bodyPr wrap="square" rtlCol="0">
            <a:spAutoFit/>
          </a:bodyPr>
          <a:lstStyle/>
          <a:p>
            <a:r>
              <a:rPr lang="en-US" sz="2400" dirty="0">
                <a:solidFill>
                  <a:srgbClr val="FFFFFF"/>
                </a:solidFill>
                <a:latin typeface="Papyrus"/>
                <a:cs typeface="Papyrus"/>
              </a:rPr>
              <a:t>General Allenby Takes Jerusalem</a:t>
            </a:r>
          </a:p>
          <a:p>
            <a:r>
              <a:rPr lang="en-US" sz="2400" dirty="0">
                <a:solidFill>
                  <a:srgbClr val="FFFFFF"/>
                </a:solidFill>
                <a:latin typeface="Papyrus"/>
                <a:cs typeface="Papyrus"/>
              </a:rPr>
              <a:t> Ottoman Turks Surrender  1917</a:t>
            </a:r>
          </a:p>
        </p:txBody>
      </p:sp>
    </p:spTree>
    <p:extLst>
      <p:ext uri="{BB962C8B-B14F-4D97-AF65-F5344CB8AC3E}">
        <p14:creationId xmlns:p14="http://schemas.microsoft.com/office/powerpoint/2010/main" val="66874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1917-Balfour-declaration_original.jpg"/>
          <p:cNvPicPr>
            <a:picLocks noChangeAspect="1"/>
          </p:cNvPicPr>
          <p:nvPr/>
        </p:nvPicPr>
        <p:blipFill rotWithShape="1">
          <a:blip r:embed="rId2">
            <a:extLst>
              <a:ext uri="{28A0092B-C50C-407E-A947-70E740481C1C}">
                <a14:useLocalDpi xmlns:a14="http://schemas.microsoft.com/office/drawing/2010/main" val="0"/>
              </a:ext>
            </a:extLst>
          </a:blip>
          <a:srcRect l="12322" t="11421" r="11838" b="11986"/>
          <a:stretch/>
        </p:blipFill>
        <p:spPr>
          <a:xfrm>
            <a:off x="167652" y="320691"/>
            <a:ext cx="4602149" cy="6118806"/>
          </a:xfrm>
          <a:prstGeom prst="rect">
            <a:avLst/>
          </a:prstGeom>
        </p:spPr>
      </p:pic>
      <p:sp>
        <p:nvSpPr>
          <p:cNvPr id="6" name="TextBox 5"/>
          <p:cNvSpPr txBox="1"/>
          <p:nvPr/>
        </p:nvSpPr>
        <p:spPr>
          <a:xfrm>
            <a:off x="5170160" y="3548533"/>
            <a:ext cx="3502367" cy="2246769"/>
          </a:xfrm>
          <a:prstGeom prst="rect">
            <a:avLst/>
          </a:prstGeom>
          <a:noFill/>
        </p:spPr>
        <p:txBody>
          <a:bodyPr wrap="square" rtlCol="0">
            <a:spAutoFit/>
          </a:bodyPr>
          <a:lstStyle/>
          <a:p>
            <a:pPr algn="ctr"/>
            <a:r>
              <a:rPr lang="en-US" sz="2000" dirty="0">
                <a:solidFill>
                  <a:srgbClr val="FFFFFF"/>
                </a:solidFill>
                <a:latin typeface="Papyrus"/>
                <a:cs typeface="Papyrus"/>
              </a:rPr>
              <a:t>The Balfour Declaration  1917 </a:t>
            </a:r>
          </a:p>
          <a:p>
            <a:pPr algn="ctr"/>
            <a:r>
              <a:rPr lang="en-US" sz="2000" dirty="0">
                <a:solidFill>
                  <a:srgbClr val="FFFFFF"/>
                </a:solidFill>
                <a:latin typeface="Papyrus"/>
                <a:cs typeface="Papyrus"/>
              </a:rPr>
              <a:t>Declares National Homeland           for Jews in  Palestine</a:t>
            </a: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r>
              <a:rPr lang="en-US" sz="2000" dirty="0">
                <a:solidFill>
                  <a:srgbClr val="FFFFFF"/>
                </a:solidFill>
                <a:latin typeface="Papyrus"/>
                <a:cs typeface="Papyrus"/>
              </a:rPr>
              <a:t>Followed by The San Remo Treaty 1920</a:t>
            </a:r>
          </a:p>
        </p:txBody>
      </p:sp>
      <p:pic>
        <p:nvPicPr>
          <p:cNvPr id="7" name="Picture 6" descr="iu-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039" y="826065"/>
            <a:ext cx="3755352" cy="2448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029039" y="208060"/>
            <a:ext cx="4413239" cy="430887"/>
          </a:xfrm>
          <a:prstGeom prst="rect">
            <a:avLst/>
          </a:prstGeom>
          <a:noFill/>
        </p:spPr>
        <p:txBody>
          <a:bodyPr wrap="square" rtlCol="0">
            <a:spAutoFit/>
          </a:bodyPr>
          <a:lstStyle/>
          <a:p>
            <a:r>
              <a:rPr lang="en-US" sz="2200" dirty="0">
                <a:solidFill>
                  <a:srgbClr val="FFFFFF"/>
                </a:solidFill>
                <a:latin typeface="Papyrus"/>
                <a:cs typeface="Papyrus"/>
              </a:rPr>
              <a:t>Lord Balfour  &amp; </a:t>
            </a:r>
            <a:r>
              <a:rPr lang="en-US" sz="2200" dirty="0" err="1">
                <a:solidFill>
                  <a:srgbClr val="FFFFFF"/>
                </a:solidFill>
                <a:latin typeface="Papyrus"/>
                <a:cs typeface="Papyrus"/>
              </a:rPr>
              <a:t>Chaim</a:t>
            </a:r>
            <a:r>
              <a:rPr lang="en-US" sz="2200" dirty="0">
                <a:solidFill>
                  <a:srgbClr val="FFFFFF"/>
                </a:solidFill>
                <a:latin typeface="Papyrus"/>
                <a:cs typeface="Papyrus"/>
              </a:rPr>
              <a:t> </a:t>
            </a:r>
            <a:r>
              <a:rPr lang="en-US" sz="2200" dirty="0" err="1">
                <a:solidFill>
                  <a:srgbClr val="FFFFFF"/>
                </a:solidFill>
                <a:latin typeface="Papyrus"/>
                <a:cs typeface="Papyrus"/>
              </a:rPr>
              <a:t>Weizman</a:t>
            </a:r>
            <a:r>
              <a:rPr lang="en-US" sz="2200" dirty="0">
                <a:solidFill>
                  <a:srgbClr val="FFFFFF"/>
                </a:solidFill>
                <a:latin typeface="Papyrus"/>
                <a:cs typeface="Papyrus"/>
              </a:rPr>
              <a:t> </a:t>
            </a:r>
          </a:p>
        </p:txBody>
      </p:sp>
    </p:spTree>
    <p:extLst>
      <p:ext uri="{BB962C8B-B14F-4D97-AF65-F5344CB8AC3E}">
        <p14:creationId xmlns:p14="http://schemas.microsoft.com/office/powerpoint/2010/main" val="420848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535" y="1258740"/>
            <a:ext cx="3566821" cy="5335133"/>
          </a:xfrm>
          <a:prstGeom prst="rect">
            <a:avLst/>
          </a:prstGeom>
        </p:spPr>
      </p:pic>
      <p:sp>
        <p:nvSpPr>
          <p:cNvPr id="6" name="TextBox 5"/>
          <p:cNvSpPr txBox="1"/>
          <p:nvPr/>
        </p:nvSpPr>
        <p:spPr>
          <a:xfrm>
            <a:off x="5118536" y="166759"/>
            <a:ext cx="3452517" cy="1015663"/>
          </a:xfrm>
          <a:prstGeom prst="rect">
            <a:avLst/>
          </a:prstGeom>
          <a:noFill/>
        </p:spPr>
        <p:txBody>
          <a:bodyPr wrap="square" rtlCol="0">
            <a:spAutoFit/>
          </a:bodyPr>
          <a:lstStyle/>
          <a:p>
            <a:r>
              <a:rPr lang="en-US" sz="2000" dirty="0">
                <a:solidFill>
                  <a:srgbClr val="FFFFFF"/>
                </a:solidFill>
                <a:latin typeface="Papyrus"/>
                <a:cs typeface="Papyrus"/>
              </a:rPr>
              <a:t>1920 San Remo Treaty Divides Ottoman Empire  Creates British Mandate</a:t>
            </a:r>
          </a:p>
        </p:txBody>
      </p:sp>
      <p:pic>
        <p:nvPicPr>
          <p:cNvPr id="3" name="Picture 2" descr="mandate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61" y="0"/>
            <a:ext cx="4045974" cy="6858000"/>
          </a:xfrm>
          <a:prstGeom prst="rect">
            <a:avLst/>
          </a:prstGeom>
        </p:spPr>
      </p:pic>
    </p:spTree>
    <p:extLst>
      <p:ext uri="{BB962C8B-B14F-4D97-AF65-F5344CB8AC3E}">
        <p14:creationId xmlns:p14="http://schemas.microsoft.com/office/powerpoint/2010/main" val="271702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u-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766" y="641385"/>
            <a:ext cx="4502516" cy="474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u-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89" y="2243577"/>
            <a:ext cx="3866211" cy="2797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60789" y="641385"/>
            <a:ext cx="3985670" cy="1323439"/>
          </a:xfrm>
          <a:prstGeom prst="rect">
            <a:avLst/>
          </a:prstGeom>
          <a:noFill/>
        </p:spPr>
        <p:txBody>
          <a:bodyPr wrap="square" rtlCol="0">
            <a:spAutoFit/>
          </a:bodyPr>
          <a:lstStyle/>
          <a:p>
            <a:r>
              <a:rPr lang="en-US" sz="2000" dirty="0">
                <a:solidFill>
                  <a:srgbClr val="FFFFFF"/>
                </a:solidFill>
                <a:latin typeface="Papyrus"/>
                <a:cs typeface="Papyrus"/>
              </a:rPr>
              <a:t>Great Britain betrays Israel </a:t>
            </a:r>
          </a:p>
          <a:p>
            <a:r>
              <a:rPr lang="en-US" sz="2000" dirty="0">
                <a:solidFill>
                  <a:srgbClr val="FFFFFF"/>
                </a:solidFill>
                <a:latin typeface="Papyrus"/>
                <a:cs typeface="Papyrus"/>
              </a:rPr>
              <a:t>     &amp; The 1917 Balfour Treaty</a:t>
            </a:r>
          </a:p>
          <a:p>
            <a:endParaRPr lang="en-US" sz="2000" dirty="0">
              <a:solidFill>
                <a:srgbClr val="FFFFFF"/>
              </a:solidFill>
              <a:latin typeface="Papyrus"/>
              <a:cs typeface="Papyrus"/>
            </a:endParaRPr>
          </a:p>
          <a:p>
            <a:r>
              <a:rPr lang="en-US" sz="2000" dirty="0">
                <a:solidFill>
                  <a:srgbClr val="FFFFFF"/>
                </a:solidFill>
                <a:latin typeface="Papyrus"/>
                <a:cs typeface="Papyrus"/>
              </a:rPr>
              <a:t>Creates Trans Jordan for  Arabs </a:t>
            </a:r>
          </a:p>
        </p:txBody>
      </p:sp>
      <p:sp>
        <p:nvSpPr>
          <p:cNvPr id="8" name="TextBox 7"/>
          <p:cNvSpPr txBox="1"/>
          <p:nvPr/>
        </p:nvSpPr>
        <p:spPr>
          <a:xfrm>
            <a:off x="115463" y="5631220"/>
            <a:ext cx="8916281" cy="923330"/>
          </a:xfrm>
          <a:prstGeom prst="rect">
            <a:avLst/>
          </a:prstGeom>
          <a:noFill/>
        </p:spPr>
        <p:txBody>
          <a:bodyPr wrap="square" rtlCol="0">
            <a:spAutoFit/>
          </a:bodyPr>
          <a:lstStyle/>
          <a:p>
            <a:r>
              <a:rPr lang="en-US" dirty="0" err="1">
                <a:solidFill>
                  <a:srgbClr val="FFFFFF"/>
                </a:solidFill>
                <a:latin typeface="Papyrus"/>
                <a:cs typeface="Papyrus"/>
              </a:rPr>
              <a:t>T.E.Lawrence</a:t>
            </a:r>
            <a:r>
              <a:rPr lang="en-US" dirty="0">
                <a:solidFill>
                  <a:srgbClr val="FFFFFF"/>
                </a:solidFill>
                <a:latin typeface="Papyrus"/>
                <a:cs typeface="Papyrus"/>
              </a:rPr>
              <a:t> persuades Winston Churchill to divide the land promised for a Jewish homeland </a:t>
            </a:r>
            <a:r>
              <a:rPr lang="mr-IN" dirty="0">
                <a:solidFill>
                  <a:srgbClr val="FFFFFF"/>
                </a:solidFill>
                <a:latin typeface="Papyrus"/>
                <a:cs typeface="Papyrus"/>
              </a:rPr>
              <a:t>–</a:t>
            </a:r>
            <a:r>
              <a:rPr lang="en-US" dirty="0">
                <a:solidFill>
                  <a:srgbClr val="FFFFFF"/>
                </a:solidFill>
                <a:latin typeface="Papyrus"/>
                <a:cs typeface="Papyrus"/>
              </a:rPr>
              <a:t> gives away 77% land to Arabs creating modern country Jordan.  Lawrence  made a land promise to Sharif Hussein  for the Arab Revolt against Ottoman Turks. </a:t>
            </a:r>
          </a:p>
        </p:txBody>
      </p:sp>
    </p:spTree>
    <p:extLst>
      <p:ext uri="{BB962C8B-B14F-4D97-AF65-F5344CB8AC3E}">
        <p14:creationId xmlns:p14="http://schemas.microsoft.com/office/powerpoint/2010/main" val="3000154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54821"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5" name="Picture 4" descr="Map&#10;&#10;Description automatically generated">
            <a:extLst>
              <a:ext uri="{FF2B5EF4-FFF2-40B4-BE49-F238E27FC236}">
                <a16:creationId xmlns:a16="http://schemas.microsoft.com/office/drawing/2014/main" id="{EE17158F-EFAE-6A49-8654-390B07BE8A3E}"/>
              </a:ext>
            </a:extLst>
          </p:cNvPr>
          <p:cNvPicPr>
            <a:picLocks noChangeAspect="1"/>
          </p:cNvPicPr>
          <p:nvPr/>
        </p:nvPicPr>
        <p:blipFill>
          <a:blip r:embed="rId2"/>
          <a:stretch>
            <a:fillRect/>
          </a:stretch>
        </p:blipFill>
        <p:spPr>
          <a:xfrm>
            <a:off x="253373" y="265215"/>
            <a:ext cx="8637253" cy="6327570"/>
          </a:xfrm>
          <a:prstGeom prst="rect">
            <a:avLst/>
          </a:prstGeom>
        </p:spPr>
      </p:pic>
      <p:sp>
        <p:nvSpPr>
          <p:cNvPr id="2" name="TextBox 1"/>
          <p:cNvSpPr txBox="1"/>
          <p:nvPr/>
        </p:nvSpPr>
        <p:spPr>
          <a:xfrm>
            <a:off x="448212" y="728283"/>
            <a:ext cx="3081460" cy="646331"/>
          </a:xfrm>
          <a:prstGeom prst="rect">
            <a:avLst/>
          </a:prstGeom>
          <a:noFill/>
        </p:spPr>
        <p:txBody>
          <a:bodyPr wrap="square" rtlCol="0">
            <a:spAutoFit/>
          </a:bodyPr>
          <a:lstStyle/>
          <a:p>
            <a:r>
              <a:rPr lang="en-US" dirty="0">
                <a:solidFill>
                  <a:schemeClr val="bg1"/>
                </a:solidFill>
                <a:latin typeface="Papyrus"/>
                <a:cs typeface="Papyrus"/>
              </a:rPr>
              <a:t>Any Peace Treaty Dividing Israel will cause God’s Wrath</a:t>
            </a:r>
          </a:p>
        </p:txBody>
      </p:sp>
    </p:spTree>
    <p:extLst>
      <p:ext uri="{BB962C8B-B14F-4D97-AF65-F5344CB8AC3E}">
        <p14:creationId xmlns:p14="http://schemas.microsoft.com/office/powerpoint/2010/main" val="155068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Papyrus"/>
              <a:cs typeface="Papyrus"/>
            </a:endParaRPr>
          </a:p>
        </p:txBody>
      </p:sp>
      <p:sp>
        <p:nvSpPr>
          <p:cNvPr id="3" name="TextBox 2"/>
          <p:cNvSpPr txBox="1"/>
          <p:nvPr/>
        </p:nvSpPr>
        <p:spPr>
          <a:xfrm>
            <a:off x="504240" y="362060"/>
            <a:ext cx="7899744" cy="1938992"/>
          </a:xfrm>
          <a:prstGeom prst="rect">
            <a:avLst/>
          </a:prstGeom>
          <a:noFill/>
        </p:spPr>
        <p:txBody>
          <a:bodyPr wrap="square" rtlCol="0">
            <a:spAutoFit/>
          </a:bodyPr>
          <a:lstStyle/>
          <a:p>
            <a:r>
              <a:rPr lang="en-US" sz="2000" dirty="0">
                <a:solidFill>
                  <a:srgbClr val="66FF66"/>
                </a:solidFill>
                <a:latin typeface="Papyrus"/>
                <a:cs typeface="Papyrus"/>
              </a:rPr>
              <a:t>                                                     </a:t>
            </a:r>
            <a:r>
              <a:rPr lang="en-US" sz="2000" dirty="0">
                <a:solidFill>
                  <a:srgbClr val="FFFFFF"/>
                </a:solidFill>
                <a:latin typeface="Papyrus"/>
                <a:cs typeface="Papyrus"/>
              </a:rPr>
              <a:t>Zechariah 12:2-3</a:t>
            </a:r>
          </a:p>
          <a:p>
            <a:r>
              <a:rPr lang="en-US" sz="2000" dirty="0">
                <a:solidFill>
                  <a:srgbClr val="66FF66"/>
                </a:solidFill>
                <a:latin typeface="Papyrus"/>
                <a:cs typeface="Papyrus"/>
              </a:rPr>
              <a:t>“Behold I will make Jerusalem a cup of trembling to all the people round about, when they shall be in </a:t>
            </a:r>
            <a:r>
              <a:rPr lang="en-US" sz="2000" dirty="0" err="1">
                <a:solidFill>
                  <a:srgbClr val="66FF66"/>
                </a:solidFill>
                <a:latin typeface="Papyrus"/>
                <a:cs typeface="Papyrus"/>
              </a:rPr>
              <a:t>seige</a:t>
            </a:r>
            <a:r>
              <a:rPr lang="en-US" sz="2000" dirty="0">
                <a:solidFill>
                  <a:srgbClr val="66FF66"/>
                </a:solidFill>
                <a:latin typeface="Papyrus"/>
                <a:cs typeface="Papyrus"/>
              </a:rPr>
              <a:t> against both Judah and Jerusalem. And in that day I will make Jerusalem a burdensome stone for all people:  all that burden themselves with it shall be cut  in pieces , though all the people of the earth be gathered against it.”</a:t>
            </a:r>
          </a:p>
        </p:txBody>
      </p:sp>
      <p:sp>
        <p:nvSpPr>
          <p:cNvPr id="6" name="TextBox 5"/>
          <p:cNvSpPr txBox="1"/>
          <p:nvPr/>
        </p:nvSpPr>
        <p:spPr>
          <a:xfrm>
            <a:off x="504240" y="2745068"/>
            <a:ext cx="7769014" cy="1631216"/>
          </a:xfrm>
          <a:prstGeom prst="rect">
            <a:avLst/>
          </a:prstGeom>
          <a:noFill/>
        </p:spPr>
        <p:txBody>
          <a:bodyPr wrap="square" rtlCol="0">
            <a:spAutoFit/>
          </a:bodyPr>
          <a:lstStyle/>
          <a:p>
            <a:r>
              <a:rPr lang="en-US" sz="2000" dirty="0">
                <a:solidFill>
                  <a:schemeClr val="bg1"/>
                </a:solidFill>
                <a:latin typeface="Papyrus"/>
                <a:cs typeface="Papyrus"/>
              </a:rPr>
              <a:t>  Joel 3 :2-3    </a:t>
            </a:r>
            <a:r>
              <a:rPr lang="en-US" sz="2000" dirty="0">
                <a:solidFill>
                  <a:srgbClr val="FFFF0A"/>
                </a:solidFill>
                <a:latin typeface="Papyrus"/>
                <a:cs typeface="Papyrus"/>
              </a:rPr>
              <a:t>“For behold, in those days when I bring again the captivity of Judah and Jerusalem, I will also gather all nations and will bring them down to the valley of Jehoshaphat, and will plead with them there for My people and for My heritage Israel, whom they have scattered among the nations, and parted My Land.”</a:t>
            </a:r>
          </a:p>
        </p:txBody>
      </p:sp>
      <p:sp>
        <p:nvSpPr>
          <p:cNvPr id="7" name="TextBox 6"/>
          <p:cNvSpPr txBox="1"/>
          <p:nvPr/>
        </p:nvSpPr>
        <p:spPr>
          <a:xfrm>
            <a:off x="504240" y="5079308"/>
            <a:ext cx="8105175" cy="1061829"/>
          </a:xfrm>
          <a:prstGeom prst="rect">
            <a:avLst/>
          </a:prstGeom>
          <a:noFill/>
        </p:spPr>
        <p:txBody>
          <a:bodyPr wrap="square" rtlCol="0">
            <a:spAutoFit/>
          </a:bodyPr>
          <a:lstStyle/>
          <a:p>
            <a:r>
              <a:rPr lang="en-US" sz="2000" dirty="0">
                <a:solidFill>
                  <a:srgbClr val="FFFFFF"/>
                </a:solidFill>
                <a:latin typeface="Papyrus"/>
                <a:cs typeface="Papyrus"/>
              </a:rPr>
              <a:t>Isaiah 28:18  </a:t>
            </a:r>
            <a:r>
              <a:rPr lang="en-US" sz="2000" dirty="0">
                <a:solidFill>
                  <a:srgbClr val="FF6600"/>
                </a:solidFill>
                <a:latin typeface="Papyrus"/>
                <a:cs typeface="Papyrus"/>
              </a:rPr>
              <a:t>“</a:t>
            </a:r>
            <a:r>
              <a:rPr lang="en-US" sz="2100" dirty="0">
                <a:solidFill>
                  <a:srgbClr val="FF6600"/>
                </a:solidFill>
                <a:latin typeface="Papyrus"/>
                <a:cs typeface="Papyrus"/>
              </a:rPr>
              <a:t>Your covenant with death shall be disannulled, and your agreement with hell shall not stand. When the overflowing scourge shall pass through, then you shall be trodden down by it.”</a:t>
            </a:r>
          </a:p>
        </p:txBody>
      </p:sp>
    </p:spTree>
    <p:extLst>
      <p:ext uri="{BB962C8B-B14F-4D97-AF65-F5344CB8AC3E}">
        <p14:creationId xmlns:p14="http://schemas.microsoft.com/office/powerpoint/2010/main" val="242362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82242" y="-33966"/>
            <a:ext cx="8523111" cy="6771084"/>
          </a:xfrm>
          <a:prstGeom prst="rect">
            <a:avLst/>
          </a:prstGeom>
          <a:noFill/>
        </p:spPr>
        <p:txBody>
          <a:bodyPr wrap="square" rtlCol="0">
            <a:spAutoFit/>
          </a:bodyPr>
          <a:lstStyle/>
          <a:p>
            <a:endParaRPr lang="en-US" sz="1400" dirty="0">
              <a:solidFill>
                <a:srgbClr val="FFFFFF"/>
              </a:solidFill>
            </a:endParaRPr>
          </a:p>
          <a:p>
            <a:pPr algn="ctr"/>
            <a:r>
              <a:rPr lang="en-US" sz="1400" b="1" dirty="0">
                <a:solidFill>
                  <a:srgbClr val="FFFFFF"/>
                </a:solidFill>
                <a:latin typeface="Papyrus"/>
                <a:cs typeface="Papyrus"/>
              </a:rPr>
              <a:t> 1.</a:t>
            </a:r>
            <a:r>
              <a:rPr lang="en-US" sz="2000" dirty="0">
                <a:solidFill>
                  <a:srgbClr val="FFFFFF"/>
                </a:solidFill>
                <a:latin typeface="Papyrus"/>
                <a:cs typeface="Papyrus"/>
              </a:rPr>
              <a:t>The hand of the Lord was upon me, and carried me out in the spirit of the Lord, and set me down in the midst of the valley which was full of bones,</a:t>
            </a:r>
          </a:p>
          <a:p>
            <a:pPr algn="ctr"/>
            <a:endParaRPr lang="en-US" sz="2000" dirty="0">
              <a:solidFill>
                <a:srgbClr val="FFFFFF"/>
              </a:solidFill>
              <a:latin typeface="Papyrus"/>
              <a:cs typeface="Papyrus"/>
            </a:endParaRPr>
          </a:p>
          <a:p>
            <a:pPr algn="ctr"/>
            <a:r>
              <a:rPr lang="en-US" sz="2000" b="1" dirty="0">
                <a:solidFill>
                  <a:srgbClr val="FFFFFF"/>
                </a:solidFill>
                <a:latin typeface="Papyrus"/>
                <a:cs typeface="Papyrus"/>
              </a:rPr>
              <a:t>2 </a:t>
            </a:r>
            <a:r>
              <a:rPr lang="en-US" sz="2000" dirty="0">
                <a:solidFill>
                  <a:srgbClr val="FFFFFF"/>
                </a:solidFill>
                <a:latin typeface="Papyrus"/>
                <a:cs typeface="Papyrus"/>
              </a:rPr>
              <a:t>And caused me to pass by them round about: and, behold,</a:t>
            </a:r>
          </a:p>
          <a:p>
            <a:pPr algn="ctr"/>
            <a:r>
              <a:rPr lang="en-US" sz="2000" dirty="0">
                <a:solidFill>
                  <a:srgbClr val="FFFFFF"/>
                </a:solidFill>
                <a:latin typeface="Papyrus"/>
                <a:cs typeface="Papyrus"/>
              </a:rPr>
              <a:t> there were very many in the open valley; and, lo, they were very dry.</a:t>
            </a: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r>
              <a:rPr lang="en-US" sz="2000" b="1" dirty="0">
                <a:solidFill>
                  <a:srgbClr val="FFFFFF"/>
                </a:solidFill>
                <a:latin typeface="Papyrus"/>
                <a:cs typeface="Papyrus"/>
              </a:rPr>
              <a:t>3 </a:t>
            </a:r>
            <a:r>
              <a:rPr lang="en-US" sz="2000" dirty="0">
                <a:solidFill>
                  <a:srgbClr val="FFFFFF"/>
                </a:solidFill>
                <a:latin typeface="Papyrus"/>
                <a:cs typeface="Papyrus"/>
              </a:rPr>
              <a:t>And He said unto me, Son of man, can these bones live?</a:t>
            </a:r>
          </a:p>
          <a:p>
            <a:pPr algn="ctr"/>
            <a:r>
              <a:rPr lang="en-US" sz="2000" dirty="0">
                <a:solidFill>
                  <a:srgbClr val="FFFFFF"/>
                </a:solidFill>
                <a:latin typeface="Papyrus"/>
                <a:cs typeface="Papyrus"/>
              </a:rPr>
              <a:t> And I answered, O Lord God, You know.</a:t>
            </a:r>
          </a:p>
          <a:p>
            <a:pPr algn="ctr"/>
            <a:endParaRPr lang="en-US" sz="2000" dirty="0">
              <a:solidFill>
                <a:srgbClr val="FFFFFF"/>
              </a:solidFill>
              <a:latin typeface="Papyrus"/>
              <a:cs typeface="Papyrus"/>
            </a:endParaRPr>
          </a:p>
          <a:p>
            <a:pPr algn="ctr"/>
            <a:r>
              <a:rPr lang="en-US" sz="2000" b="1" dirty="0">
                <a:solidFill>
                  <a:srgbClr val="FFFFFF"/>
                </a:solidFill>
                <a:latin typeface="Papyrus"/>
                <a:cs typeface="Papyrus"/>
              </a:rPr>
              <a:t>4 </a:t>
            </a:r>
            <a:r>
              <a:rPr lang="en-US" sz="2000" dirty="0">
                <a:solidFill>
                  <a:srgbClr val="FFFFFF"/>
                </a:solidFill>
                <a:latin typeface="Papyrus"/>
                <a:cs typeface="Papyrus"/>
              </a:rPr>
              <a:t>Again He said to me, Prophesy upon these bones,</a:t>
            </a:r>
          </a:p>
          <a:p>
            <a:pPr algn="ctr"/>
            <a:r>
              <a:rPr lang="en-US" sz="2000" dirty="0">
                <a:solidFill>
                  <a:srgbClr val="FFFFFF"/>
                </a:solidFill>
                <a:latin typeface="Papyrus"/>
                <a:cs typeface="Papyrus"/>
              </a:rPr>
              <a:t> and say to them, O you dry bones, hear the word of the Lord.</a:t>
            </a:r>
          </a:p>
        </p:txBody>
      </p:sp>
      <p:pic>
        <p:nvPicPr>
          <p:cNvPr id="3" name="Picture 2" descr="iu-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07" y="1962548"/>
            <a:ext cx="8140416" cy="3011954"/>
          </a:xfrm>
          <a:prstGeom prst="rect">
            <a:avLst/>
          </a:prstGeom>
        </p:spPr>
      </p:pic>
    </p:spTree>
    <p:extLst>
      <p:ext uri="{BB962C8B-B14F-4D97-AF65-F5344CB8AC3E}">
        <p14:creationId xmlns:p14="http://schemas.microsoft.com/office/powerpoint/2010/main" val="368120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Papyrus"/>
              <a:cs typeface="Papyrus"/>
            </a:endParaRPr>
          </a:p>
        </p:txBody>
      </p:sp>
      <p:pic>
        <p:nvPicPr>
          <p:cNvPr id="2" name="Picture 1" descr="2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71" y="2655331"/>
            <a:ext cx="3003963" cy="2252973"/>
          </a:xfrm>
          <a:prstGeom prst="rect">
            <a:avLst/>
          </a:prstGeom>
        </p:spPr>
      </p:pic>
      <p:sp>
        <p:nvSpPr>
          <p:cNvPr id="5" name="TextBox 4"/>
          <p:cNvSpPr txBox="1"/>
          <p:nvPr/>
        </p:nvSpPr>
        <p:spPr>
          <a:xfrm>
            <a:off x="1051992" y="333519"/>
            <a:ext cx="6632687" cy="400110"/>
          </a:xfrm>
          <a:prstGeom prst="rect">
            <a:avLst/>
          </a:prstGeom>
          <a:noFill/>
        </p:spPr>
        <p:txBody>
          <a:bodyPr wrap="square" rtlCol="0">
            <a:spAutoFit/>
          </a:bodyPr>
          <a:lstStyle/>
          <a:p>
            <a:r>
              <a:rPr lang="en-US" sz="2000" dirty="0">
                <a:solidFill>
                  <a:srgbClr val="FFFFFF"/>
                </a:solidFill>
                <a:latin typeface="Papyrus"/>
                <a:cs typeface="Papyrus"/>
              </a:rPr>
              <a:t>Israel’s IDF Gun Purity Law </a:t>
            </a:r>
            <a:r>
              <a:rPr lang="mr-IN" sz="2000" dirty="0">
                <a:solidFill>
                  <a:srgbClr val="FFFFFF"/>
                </a:solidFill>
                <a:latin typeface="Papyrus"/>
                <a:cs typeface="Papyrus"/>
              </a:rPr>
              <a:t>–</a:t>
            </a:r>
            <a:r>
              <a:rPr lang="en-US" sz="2000" dirty="0">
                <a:solidFill>
                  <a:srgbClr val="FFFFFF"/>
                </a:solidFill>
                <a:latin typeface="Papyrus"/>
                <a:cs typeface="Papyrus"/>
              </a:rPr>
              <a:t> “All Life is Precious to God”  </a:t>
            </a:r>
          </a:p>
        </p:txBody>
      </p:sp>
      <p:sp>
        <p:nvSpPr>
          <p:cNvPr id="6" name="TextBox 5"/>
          <p:cNvSpPr txBox="1"/>
          <p:nvPr/>
        </p:nvSpPr>
        <p:spPr>
          <a:xfrm>
            <a:off x="205267" y="882965"/>
            <a:ext cx="8595552" cy="1477328"/>
          </a:xfrm>
          <a:prstGeom prst="rect">
            <a:avLst/>
          </a:prstGeom>
          <a:noFill/>
        </p:spPr>
        <p:txBody>
          <a:bodyPr wrap="square" rtlCol="0">
            <a:spAutoFit/>
          </a:bodyPr>
          <a:lstStyle/>
          <a:p>
            <a:r>
              <a:rPr lang="en-US" dirty="0">
                <a:solidFill>
                  <a:srgbClr val="FFFFFF"/>
                </a:solidFill>
                <a:latin typeface="Papyrus"/>
                <a:cs typeface="Papyrus"/>
              </a:rPr>
              <a:t>“The IDF servicemen and women will use their weapons and force only for the purpose of their mission, only to the necessary extent and will maintain their humanity even during combat. IDF soldiers will not use their weapons and force to harm human beings who are not combatants or prisoners of war, and will do all in their power to avoid causing harm to their lives, bodies, dignity and property.”</a:t>
            </a:r>
          </a:p>
        </p:txBody>
      </p:sp>
      <p:sp>
        <p:nvSpPr>
          <p:cNvPr id="7" name="TextBox 6"/>
          <p:cNvSpPr txBox="1"/>
          <p:nvPr/>
        </p:nvSpPr>
        <p:spPr>
          <a:xfrm>
            <a:off x="3604999" y="2527054"/>
            <a:ext cx="5195820" cy="2585323"/>
          </a:xfrm>
          <a:prstGeom prst="rect">
            <a:avLst/>
          </a:prstGeom>
          <a:noFill/>
        </p:spPr>
        <p:txBody>
          <a:bodyPr wrap="square" rtlCol="0">
            <a:spAutoFit/>
          </a:bodyPr>
          <a:lstStyle/>
          <a:p>
            <a:r>
              <a:rPr lang="en-US" dirty="0">
                <a:solidFill>
                  <a:srgbClr val="FFFFFF"/>
                </a:solidFill>
                <a:latin typeface="Avenir Book"/>
                <a:cs typeface="Avenir Book"/>
              </a:rPr>
              <a:t>When IDF soldier faces imminent enemy attack</a:t>
            </a:r>
          </a:p>
          <a:p>
            <a:r>
              <a:rPr lang="en-US" dirty="0">
                <a:solidFill>
                  <a:srgbClr val="FFFFFF"/>
                </a:solidFill>
                <a:latin typeface="Avenir Book"/>
                <a:cs typeface="Avenir Book"/>
              </a:rPr>
              <a:t>   1. Loud verbal warning first</a:t>
            </a:r>
          </a:p>
          <a:p>
            <a:r>
              <a:rPr lang="en-US" dirty="0">
                <a:solidFill>
                  <a:srgbClr val="FFFFFF"/>
                </a:solidFill>
                <a:latin typeface="Avenir Book"/>
                <a:cs typeface="Avenir Book"/>
              </a:rPr>
              <a:t>   2. 2</a:t>
            </a:r>
            <a:r>
              <a:rPr lang="en-US" baseline="30000" dirty="0">
                <a:solidFill>
                  <a:srgbClr val="FFFFFF"/>
                </a:solidFill>
                <a:latin typeface="Avenir Book"/>
                <a:cs typeface="Avenir Book"/>
              </a:rPr>
              <a:t>nd</a:t>
            </a:r>
            <a:r>
              <a:rPr lang="en-US" dirty="0">
                <a:solidFill>
                  <a:srgbClr val="FFFFFF"/>
                </a:solidFill>
                <a:latin typeface="Avenir Book"/>
                <a:cs typeface="Avenir Book"/>
              </a:rPr>
              <a:t> verbal warning </a:t>
            </a:r>
            <a:r>
              <a:rPr lang="mr-IN" dirty="0">
                <a:solidFill>
                  <a:srgbClr val="FFFFFF"/>
                </a:solidFill>
                <a:latin typeface="Avenir Book"/>
                <a:cs typeface="Avenir Book"/>
              </a:rPr>
              <a:t>–</a:t>
            </a:r>
            <a:r>
              <a:rPr lang="en-US" dirty="0">
                <a:solidFill>
                  <a:srgbClr val="FFFFFF"/>
                </a:solidFill>
                <a:latin typeface="Avenir Book"/>
                <a:cs typeface="Avenir Book"/>
              </a:rPr>
              <a:t> chamber round</a:t>
            </a:r>
          </a:p>
          <a:p>
            <a:r>
              <a:rPr lang="en-US" dirty="0">
                <a:solidFill>
                  <a:srgbClr val="FFFFFF"/>
                </a:solidFill>
                <a:latin typeface="Avenir Book"/>
                <a:cs typeface="Avenir Book"/>
              </a:rPr>
              <a:t>   2. Fire round in the air as warning</a:t>
            </a:r>
          </a:p>
          <a:p>
            <a:r>
              <a:rPr lang="en-US" dirty="0">
                <a:solidFill>
                  <a:srgbClr val="FFFFFF"/>
                </a:solidFill>
                <a:latin typeface="Avenir Book"/>
                <a:cs typeface="Avenir Book"/>
              </a:rPr>
              <a:t>   3. Shoot at attackers legs</a:t>
            </a:r>
          </a:p>
          <a:p>
            <a:r>
              <a:rPr lang="en-US" dirty="0">
                <a:solidFill>
                  <a:srgbClr val="FFFFFF"/>
                </a:solidFill>
                <a:latin typeface="Avenir Book"/>
                <a:cs typeface="Avenir Book"/>
              </a:rPr>
              <a:t>   4. Only direct fire after fired upon</a:t>
            </a:r>
          </a:p>
          <a:p>
            <a:r>
              <a:rPr lang="en-US" dirty="0">
                <a:solidFill>
                  <a:srgbClr val="FFFFFF"/>
                </a:solidFill>
                <a:latin typeface="Avenir Book"/>
                <a:cs typeface="Avenir Book"/>
              </a:rPr>
              <a:t>When IDF plans enemy assault against terrorist</a:t>
            </a:r>
          </a:p>
          <a:p>
            <a:r>
              <a:rPr lang="en-US" dirty="0">
                <a:solidFill>
                  <a:srgbClr val="FFFFFF"/>
                </a:solidFill>
                <a:latin typeface="Avenir Book"/>
                <a:cs typeface="Avenir Book"/>
              </a:rPr>
              <a:t>   1. Warning must be issued, by notes or texts</a:t>
            </a:r>
          </a:p>
          <a:p>
            <a:r>
              <a:rPr lang="en-US" dirty="0">
                <a:solidFill>
                  <a:srgbClr val="FFFFFF"/>
                </a:solidFill>
                <a:latin typeface="Avenir Book"/>
                <a:cs typeface="Avenir Book"/>
              </a:rPr>
              <a:t>   2. Civilians present negates IDF attack</a:t>
            </a:r>
          </a:p>
        </p:txBody>
      </p:sp>
      <p:sp>
        <p:nvSpPr>
          <p:cNvPr id="8" name="TextBox 7"/>
          <p:cNvSpPr txBox="1"/>
          <p:nvPr/>
        </p:nvSpPr>
        <p:spPr>
          <a:xfrm>
            <a:off x="205267" y="5310661"/>
            <a:ext cx="6735321" cy="1200329"/>
          </a:xfrm>
          <a:prstGeom prst="rect">
            <a:avLst/>
          </a:prstGeom>
          <a:noFill/>
        </p:spPr>
        <p:txBody>
          <a:bodyPr wrap="square" rtlCol="0">
            <a:spAutoFit/>
          </a:bodyPr>
          <a:lstStyle/>
          <a:p>
            <a:r>
              <a:rPr lang="en-US" dirty="0">
                <a:solidFill>
                  <a:srgbClr val="FFFFFF"/>
                </a:solidFill>
                <a:latin typeface="Papyrus"/>
                <a:cs typeface="Papyrus"/>
              </a:rPr>
              <a:t>Islamic terrorists take full advantage of Israel’s moral gun code. They  stash weapons in schools, homes, and mosques. They hide behind women and children. They  build vast underground  tunnel systems for quick escape and to kidnap IDF soldiers.    </a:t>
            </a:r>
          </a:p>
        </p:txBody>
      </p:sp>
      <p:pic>
        <p:nvPicPr>
          <p:cNvPr id="9" name="Picture 8" descr="iu.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708" y="5172344"/>
            <a:ext cx="1616478" cy="1338646"/>
          </a:xfrm>
          <a:prstGeom prst="rect">
            <a:avLst/>
          </a:prstGeom>
        </p:spPr>
      </p:pic>
    </p:spTree>
    <p:extLst>
      <p:ext uri="{BB962C8B-B14F-4D97-AF65-F5344CB8AC3E}">
        <p14:creationId xmlns:p14="http://schemas.microsoft.com/office/powerpoint/2010/main" val="309311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Wadi Hummus Ahmed Mezher WAFA APA 7.24.2019 small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70" y="1504026"/>
            <a:ext cx="2627901" cy="2487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43203" y="384830"/>
            <a:ext cx="8747422" cy="923330"/>
          </a:xfrm>
          <a:prstGeom prst="rect">
            <a:avLst/>
          </a:prstGeom>
          <a:noFill/>
        </p:spPr>
        <p:txBody>
          <a:bodyPr wrap="square" rtlCol="0">
            <a:spAutoFit/>
          </a:bodyPr>
          <a:lstStyle/>
          <a:p>
            <a:r>
              <a:rPr lang="en-US" dirty="0">
                <a:solidFill>
                  <a:srgbClr val="FFFFFF"/>
                </a:solidFill>
                <a:latin typeface="Papyrus"/>
                <a:cs typeface="Papyrus"/>
              </a:rPr>
              <a:t>Israel’s Moral Code </a:t>
            </a:r>
            <a:r>
              <a:rPr lang="mr-IN" dirty="0">
                <a:solidFill>
                  <a:srgbClr val="FFFFFF"/>
                </a:solidFill>
                <a:latin typeface="Papyrus"/>
                <a:cs typeface="Papyrus"/>
              </a:rPr>
              <a:t>–</a:t>
            </a:r>
            <a:r>
              <a:rPr lang="en-US" dirty="0">
                <a:solidFill>
                  <a:srgbClr val="FFFFFF"/>
                </a:solidFill>
                <a:latin typeface="Papyrus"/>
                <a:cs typeface="Papyrus"/>
              </a:rPr>
              <a:t>  Palestinian homes are used to store weapons, rockets, missiles that kill Israeli citizens.   Israel’s Gov’t issues a permit to  that terrorists’ home.  The Palestinian Cause uses this for propaganda to promote  “Boycott, Divest, Sanction”</a:t>
            </a:r>
          </a:p>
        </p:txBody>
      </p:sp>
      <p:pic>
        <p:nvPicPr>
          <p:cNvPr id="6" name="Picture 5" descr="iu-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295" y="1504026"/>
            <a:ext cx="3338330" cy="2098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iu-3.jpeg"/>
          <p:cNvPicPr>
            <a:picLocks noChangeAspect="1"/>
          </p:cNvPicPr>
          <p:nvPr/>
        </p:nvPicPr>
        <p:blipFill rotWithShape="1">
          <a:blip r:embed="rId4">
            <a:extLst>
              <a:ext uri="{28A0092B-C50C-407E-A947-70E740481C1C}">
                <a14:useLocalDpi xmlns:a14="http://schemas.microsoft.com/office/drawing/2010/main" val="0"/>
              </a:ext>
            </a:extLst>
          </a:blip>
          <a:srcRect l="7278" r="19262"/>
          <a:stretch/>
        </p:blipFill>
        <p:spPr>
          <a:xfrm>
            <a:off x="3467817" y="4474936"/>
            <a:ext cx="2210140" cy="1764575"/>
          </a:xfrm>
          <a:prstGeom prst="rect">
            <a:avLst/>
          </a:prstGeom>
        </p:spPr>
      </p:pic>
      <p:pic>
        <p:nvPicPr>
          <p:cNvPr id="9" name="Picture 8" descr="iu-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682" y="1655924"/>
            <a:ext cx="2067282" cy="1747793"/>
          </a:xfrm>
          <a:prstGeom prst="rect">
            <a:avLst/>
          </a:prstGeom>
        </p:spPr>
      </p:pic>
      <p:pic>
        <p:nvPicPr>
          <p:cNvPr id="10" name="Picture 9" descr="iu-3.jpeg"/>
          <p:cNvPicPr>
            <a:picLocks noChangeAspect="1"/>
          </p:cNvPicPr>
          <p:nvPr/>
        </p:nvPicPr>
        <p:blipFill rotWithShape="1">
          <a:blip r:embed="rId6">
            <a:extLst>
              <a:ext uri="{28A0092B-C50C-407E-A947-70E740481C1C}">
                <a14:useLocalDpi xmlns:a14="http://schemas.microsoft.com/office/drawing/2010/main" val="0"/>
              </a:ext>
            </a:extLst>
          </a:blip>
          <a:srcRect t="5780" b="8139"/>
          <a:stretch/>
        </p:blipFill>
        <p:spPr>
          <a:xfrm>
            <a:off x="5780590" y="3991397"/>
            <a:ext cx="3110035" cy="2609376"/>
          </a:xfrm>
          <a:prstGeom prst="rect">
            <a:avLst/>
          </a:prstGeom>
        </p:spPr>
      </p:pic>
      <p:pic>
        <p:nvPicPr>
          <p:cNvPr id="11" name="Picture 10" descr="iu-1.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03" y="4387862"/>
            <a:ext cx="3140479" cy="2212911"/>
          </a:xfrm>
          <a:prstGeom prst="rect">
            <a:avLst/>
          </a:prstGeom>
        </p:spPr>
      </p:pic>
    </p:spTree>
    <p:extLst>
      <p:ext uri="{BB962C8B-B14F-4D97-AF65-F5344CB8AC3E}">
        <p14:creationId xmlns:p14="http://schemas.microsoft.com/office/powerpoint/2010/main" val="99853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u-1.jpeg"/>
          <p:cNvPicPr>
            <a:picLocks noChangeAspect="1"/>
          </p:cNvPicPr>
          <p:nvPr/>
        </p:nvPicPr>
        <p:blipFill rotWithShape="1">
          <a:blip r:embed="rId2">
            <a:extLst>
              <a:ext uri="{28A0092B-C50C-407E-A947-70E740481C1C}">
                <a14:useLocalDpi xmlns:a14="http://schemas.microsoft.com/office/drawing/2010/main" val="0"/>
              </a:ext>
            </a:extLst>
          </a:blip>
          <a:srcRect l="7661" r="16493"/>
          <a:stretch/>
        </p:blipFill>
        <p:spPr>
          <a:xfrm>
            <a:off x="337905" y="843504"/>
            <a:ext cx="5080356" cy="4465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iu-2.jpeg"/>
          <p:cNvPicPr>
            <a:picLocks noChangeAspect="1"/>
          </p:cNvPicPr>
          <p:nvPr/>
        </p:nvPicPr>
        <p:blipFill rotWithShape="1">
          <a:blip r:embed="rId3">
            <a:extLst>
              <a:ext uri="{28A0092B-C50C-407E-A947-70E740481C1C}">
                <a14:useLocalDpi xmlns:a14="http://schemas.microsoft.com/office/drawing/2010/main" val="0"/>
              </a:ext>
            </a:extLst>
          </a:blip>
          <a:srcRect r="30054" b="22565"/>
          <a:stretch/>
        </p:blipFill>
        <p:spPr>
          <a:xfrm>
            <a:off x="5916069" y="1833223"/>
            <a:ext cx="2547333" cy="2244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47536" y="205308"/>
            <a:ext cx="8730258" cy="461665"/>
          </a:xfrm>
          <a:prstGeom prst="rect">
            <a:avLst/>
          </a:prstGeom>
          <a:noFill/>
        </p:spPr>
        <p:txBody>
          <a:bodyPr wrap="square" rtlCol="0">
            <a:spAutoFit/>
          </a:bodyPr>
          <a:lstStyle/>
          <a:p>
            <a:r>
              <a:rPr lang="en-US" sz="2400" dirty="0">
                <a:solidFill>
                  <a:srgbClr val="FFFFFF"/>
                </a:solidFill>
                <a:latin typeface="Papyrus"/>
                <a:cs typeface="Papyrus"/>
              </a:rPr>
              <a:t>May 14, 1948 - Birth of Modern State of Israel</a:t>
            </a:r>
            <a:r>
              <a:rPr lang="mr-IN" sz="2400" dirty="0">
                <a:solidFill>
                  <a:srgbClr val="FFFFFF"/>
                </a:solidFill>
                <a:latin typeface="Papyrus"/>
                <a:cs typeface="Papyrus"/>
              </a:rPr>
              <a:t>–</a:t>
            </a:r>
            <a:r>
              <a:rPr lang="en-US" sz="2400" dirty="0">
                <a:solidFill>
                  <a:srgbClr val="FFFFFF"/>
                </a:solidFill>
                <a:latin typeface="Papyrus"/>
                <a:cs typeface="Papyrus"/>
              </a:rPr>
              <a:t> Isaiah 66:8 </a:t>
            </a:r>
          </a:p>
        </p:txBody>
      </p:sp>
      <p:sp>
        <p:nvSpPr>
          <p:cNvPr id="2" name="TextBox 1"/>
          <p:cNvSpPr txBox="1"/>
          <p:nvPr/>
        </p:nvSpPr>
        <p:spPr>
          <a:xfrm>
            <a:off x="337905" y="5508809"/>
            <a:ext cx="8125497" cy="1015663"/>
          </a:xfrm>
          <a:prstGeom prst="rect">
            <a:avLst/>
          </a:prstGeom>
          <a:noFill/>
        </p:spPr>
        <p:txBody>
          <a:bodyPr wrap="square" rtlCol="0">
            <a:spAutoFit/>
          </a:bodyPr>
          <a:lstStyle/>
          <a:p>
            <a:r>
              <a:rPr lang="en-US" sz="2000" dirty="0">
                <a:solidFill>
                  <a:srgbClr val="FFFFFF"/>
                </a:solidFill>
                <a:latin typeface="Papyrus"/>
                <a:cs typeface="Papyrus"/>
              </a:rPr>
              <a:t>“Who has heard  such a thing?  Who has seen such things? Shall the earth be made to bring forth in one day? Shall a nation be born at once? For as soon as Zion travailed, she brought forth her children.”</a:t>
            </a:r>
          </a:p>
        </p:txBody>
      </p:sp>
      <p:sp>
        <p:nvSpPr>
          <p:cNvPr id="5" name="TextBox 4"/>
          <p:cNvSpPr txBox="1"/>
          <p:nvPr/>
        </p:nvSpPr>
        <p:spPr>
          <a:xfrm>
            <a:off x="5916069" y="4194888"/>
            <a:ext cx="2547333" cy="461665"/>
          </a:xfrm>
          <a:prstGeom prst="rect">
            <a:avLst/>
          </a:prstGeom>
          <a:noFill/>
        </p:spPr>
        <p:txBody>
          <a:bodyPr wrap="square" rtlCol="0">
            <a:spAutoFit/>
          </a:bodyPr>
          <a:lstStyle/>
          <a:p>
            <a:r>
              <a:rPr lang="en-US" sz="2400" dirty="0">
                <a:solidFill>
                  <a:srgbClr val="FFFFFF"/>
                </a:solidFill>
              </a:rPr>
              <a:t>David Ben </a:t>
            </a:r>
            <a:r>
              <a:rPr lang="en-US" sz="2400" dirty="0" err="1">
                <a:solidFill>
                  <a:srgbClr val="FFFFFF"/>
                </a:solidFill>
              </a:rPr>
              <a:t>Gurion</a:t>
            </a:r>
            <a:endParaRPr lang="en-US" sz="2400" dirty="0">
              <a:solidFill>
                <a:srgbClr val="FFFFFF"/>
              </a:solidFill>
            </a:endParaRPr>
          </a:p>
        </p:txBody>
      </p:sp>
    </p:spTree>
    <p:extLst>
      <p:ext uri="{BB962C8B-B14F-4D97-AF65-F5344CB8AC3E}">
        <p14:creationId xmlns:p14="http://schemas.microsoft.com/office/powerpoint/2010/main" val="171177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63" y="795131"/>
            <a:ext cx="8172189" cy="4603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02972" y="166760"/>
            <a:ext cx="7992580" cy="400110"/>
          </a:xfrm>
          <a:prstGeom prst="rect">
            <a:avLst/>
          </a:prstGeom>
          <a:noFill/>
        </p:spPr>
        <p:txBody>
          <a:bodyPr wrap="square" rtlCol="0">
            <a:spAutoFit/>
          </a:bodyPr>
          <a:lstStyle/>
          <a:p>
            <a:r>
              <a:rPr lang="en-US" sz="2000" dirty="0">
                <a:solidFill>
                  <a:srgbClr val="FFFFFF"/>
                </a:solidFill>
                <a:latin typeface="Papyrus"/>
                <a:cs typeface="Papyrus"/>
              </a:rPr>
              <a:t>Restoration of Hebrew </a:t>
            </a:r>
            <a:r>
              <a:rPr lang="mr-IN" sz="2000" dirty="0">
                <a:solidFill>
                  <a:srgbClr val="FFFFFF"/>
                </a:solidFill>
                <a:latin typeface="Papyrus"/>
                <a:cs typeface="Papyrus"/>
              </a:rPr>
              <a:t>–</a:t>
            </a:r>
            <a:r>
              <a:rPr lang="en-US" sz="2000" dirty="0">
                <a:solidFill>
                  <a:srgbClr val="FFFFFF"/>
                </a:solidFill>
                <a:latin typeface="Papyrus"/>
                <a:cs typeface="Papyrus"/>
              </a:rPr>
              <a:t> Fulfilling Zephaniah 3:9</a:t>
            </a:r>
          </a:p>
        </p:txBody>
      </p:sp>
      <p:sp>
        <p:nvSpPr>
          <p:cNvPr id="5" name="TextBox 4"/>
          <p:cNvSpPr txBox="1"/>
          <p:nvPr/>
        </p:nvSpPr>
        <p:spPr>
          <a:xfrm>
            <a:off x="602972" y="5751570"/>
            <a:ext cx="7736478" cy="707886"/>
          </a:xfrm>
          <a:prstGeom prst="rect">
            <a:avLst/>
          </a:prstGeom>
          <a:noFill/>
        </p:spPr>
        <p:txBody>
          <a:bodyPr wrap="square" rtlCol="0">
            <a:spAutoFit/>
          </a:bodyPr>
          <a:lstStyle/>
          <a:p>
            <a:r>
              <a:rPr lang="en-US" sz="2000" dirty="0">
                <a:solidFill>
                  <a:schemeClr val="bg1"/>
                </a:solidFill>
                <a:latin typeface="Papyrus"/>
                <a:cs typeface="Papyrus"/>
              </a:rPr>
              <a:t>“For then will I turn to the people a pure language, that they may all call upon the name of the LORD, to serve Him with one consent.”</a:t>
            </a:r>
          </a:p>
        </p:txBody>
      </p:sp>
    </p:spTree>
    <p:extLst>
      <p:ext uri="{BB962C8B-B14F-4D97-AF65-F5344CB8AC3E}">
        <p14:creationId xmlns:p14="http://schemas.microsoft.com/office/powerpoint/2010/main" val="3329335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6.jpeg"/>
          <p:cNvPicPr>
            <a:picLocks noChangeAspect="1"/>
          </p:cNvPicPr>
          <p:nvPr/>
        </p:nvPicPr>
        <p:blipFill>
          <a:blip r:embed="rId2">
            <a:extLst>
              <a:ext uri="{BEBA8EAE-BF5A-486C-A8C5-ECC9F3942E4B}">
                <a14:imgProps xmlns:a14="http://schemas.microsoft.com/office/drawing/2010/main">
                  <a14:imgLayer r:embed="rId3">
                    <a14:imgEffect>
                      <a14:backgroundRemoval t="121" b="99274" l="0" r="100000">
                        <a14:foregroundMark x1="18833" y1="1209" x2="19333" y2="2177"/>
                        <a14:foregroundMark x1="19333" y1="2177" x2="17833" y2="2177"/>
                        <a14:backgroundMark x1="1833" y1="1572" x2="4167" y2="2660"/>
                        <a14:backgroundMark x1="1833" y1="97340" x2="7667" y2="99395"/>
                        <a14:backgroundMark x1="96167" y1="96856" x2="27500" y2="99274"/>
                      </a14:backgroundRemoval>
                    </a14:imgEffect>
                  </a14:imgLayer>
                </a14:imgProps>
              </a:ext>
              <a:ext uri="{28A0092B-C50C-407E-A947-70E740481C1C}">
                <a14:useLocalDpi xmlns:a14="http://schemas.microsoft.com/office/drawing/2010/main" val="0"/>
              </a:ext>
            </a:extLst>
          </a:blip>
          <a:stretch>
            <a:fillRect/>
          </a:stretch>
        </p:blipFill>
        <p:spPr>
          <a:xfrm>
            <a:off x="485563" y="1595447"/>
            <a:ext cx="3510998" cy="4839325"/>
          </a:xfrm>
          <a:prstGeom prst="rect">
            <a:avLst/>
          </a:prstGeom>
        </p:spPr>
      </p:pic>
      <p:pic>
        <p:nvPicPr>
          <p:cNvPr id="5" name="Picture 4" descr="iu-2.jpeg"/>
          <p:cNvPicPr>
            <a:picLocks noChangeAspect="1"/>
          </p:cNvPicPr>
          <p:nvPr/>
        </p:nvPicPr>
        <p:blipFill rotWithShape="1">
          <a:blip r:embed="rId4">
            <a:extLst>
              <a:ext uri="{28A0092B-C50C-407E-A947-70E740481C1C}">
                <a14:useLocalDpi xmlns:a14="http://schemas.microsoft.com/office/drawing/2010/main" val="0"/>
              </a:ext>
            </a:extLst>
          </a:blip>
          <a:srcRect l="11079"/>
          <a:stretch/>
        </p:blipFill>
        <p:spPr>
          <a:xfrm>
            <a:off x="4183316" y="3303036"/>
            <a:ext cx="4556826" cy="3405572"/>
          </a:xfrm>
          <a:prstGeom prst="rect">
            <a:avLst/>
          </a:prstGeom>
        </p:spPr>
      </p:pic>
      <p:pic>
        <p:nvPicPr>
          <p:cNvPr id="6" name="Picture 5" descr="iu-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826" y="0"/>
            <a:ext cx="3959210" cy="2842589"/>
          </a:xfrm>
          <a:prstGeom prst="rect">
            <a:avLst/>
          </a:prstGeom>
        </p:spPr>
      </p:pic>
      <p:sp>
        <p:nvSpPr>
          <p:cNvPr id="7" name="TextBox 6"/>
          <p:cNvSpPr txBox="1"/>
          <p:nvPr/>
        </p:nvSpPr>
        <p:spPr>
          <a:xfrm>
            <a:off x="186755" y="392153"/>
            <a:ext cx="4370071" cy="1015663"/>
          </a:xfrm>
          <a:prstGeom prst="rect">
            <a:avLst/>
          </a:prstGeom>
          <a:noFill/>
        </p:spPr>
        <p:txBody>
          <a:bodyPr wrap="square" rtlCol="0">
            <a:spAutoFit/>
          </a:bodyPr>
          <a:lstStyle/>
          <a:p>
            <a:pPr algn="ctr"/>
            <a:r>
              <a:rPr lang="en-US" sz="2000" dirty="0">
                <a:solidFill>
                  <a:srgbClr val="FFFFFF"/>
                </a:solidFill>
                <a:latin typeface="Papyrus"/>
                <a:cs typeface="Papyrus"/>
              </a:rPr>
              <a:t>Israeli’s Invent </a:t>
            </a:r>
            <a:r>
              <a:rPr lang="en-US" sz="2000" dirty="0" err="1">
                <a:solidFill>
                  <a:srgbClr val="FFFFFF"/>
                </a:solidFill>
                <a:latin typeface="Papyrus"/>
                <a:cs typeface="Papyrus"/>
              </a:rPr>
              <a:t>Krav</a:t>
            </a:r>
            <a:r>
              <a:rPr lang="en-US" sz="2000" dirty="0">
                <a:solidFill>
                  <a:srgbClr val="FFFFFF"/>
                </a:solidFill>
                <a:latin typeface="Papyrus"/>
                <a:cs typeface="Papyrus"/>
              </a:rPr>
              <a:t> </a:t>
            </a:r>
            <a:r>
              <a:rPr lang="en-US" sz="2000" dirty="0" err="1">
                <a:solidFill>
                  <a:srgbClr val="FFFFFF"/>
                </a:solidFill>
                <a:latin typeface="Papyrus"/>
                <a:cs typeface="Papyrus"/>
              </a:rPr>
              <a:t>Maga</a:t>
            </a:r>
            <a:endParaRPr lang="en-US" sz="2000" dirty="0">
              <a:solidFill>
                <a:srgbClr val="FFFFFF"/>
              </a:solidFill>
              <a:latin typeface="Papyrus"/>
              <a:cs typeface="Papyrus"/>
            </a:endParaRPr>
          </a:p>
          <a:p>
            <a:pPr algn="ctr"/>
            <a:r>
              <a:rPr lang="en-US" sz="2000" dirty="0">
                <a:solidFill>
                  <a:srgbClr val="FFFFFF"/>
                </a:solidFill>
                <a:latin typeface="Papyrus"/>
                <a:cs typeface="Papyrus"/>
              </a:rPr>
              <a:t>Greatest Personal Defense  Method</a:t>
            </a:r>
          </a:p>
          <a:p>
            <a:pPr algn="ctr"/>
            <a:r>
              <a:rPr lang="en-US" sz="2000" dirty="0">
                <a:solidFill>
                  <a:srgbClr val="FFFFFF"/>
                </a:solidFill>
                <a:latin typeface="Papyrus"/>
                <a:cs typeface="Papyrus"/>
              </a:rPr>
              <a:t>Train Armies all over the World</a:t>
            </a:r>
          </a:p>
        </p:txBody>
      </p:sp>
    </p:spTree>
    <p:extLst>
      <p:ext uri="{BB962C8B-B14F-4D97-AF65-F5344CB8AC3E}">
        <p14:creationId xmlns:p14="http://schemas.microsoft.com/office/powerpoint/2010/main" val="410883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092" y="867234"/>
            <a:ext cx="8414386" cy="5428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56584" y="243726"/>
            <a:ext cx="8454431" cy="461665"/>
          </a:xfrm>
          <a:prstGeom prst="rect">
            <a:avLst/>
          </a:prstGeom>
          <a:noFill/>
        </p:spPr>
        <p:txBody>
          <a:bodyPr wrap="square" rtlCol="0">
            <a:spAutoFit/>
          </a:bodyPr>
          <a:lstStyle/>
          <a:p>
            <a:r>
              <a:rPr lang="en-US" sz="2400" dirty="0">
                <a:solidFill>
                  <a:srgbClr val="FFFFFF"/>
                </a:solidFill>
                <a:latin typeface="Papyrus"/>
                <a:cs typeface="Papyrus"/>
              </a:rPr>
              <a:t>Modern Day Miracle </a:t>
            </a:r>
            <a:r>
              <a:rPr lang="mr-IN" sz="2400" dirty="0">
                <a:solidFill>
                  <a:srgbClr val="FFFFFF"/>
                </a:solidFill>
                <a:latin typeface="Papyrus"/>
                <a:cs typeface="Papyrus"/>
              </a:rPr>
              <a:t>–</a:t>
            </a:r>
            <a:r>
              <a:rPr lang="en-US" sz="2400" dirty="0">
                <a:solidFill>
                  <a:srgbClr val="FFFFFF"/>
                </a:solidFill>
                <a:latin typeface="Papyrus"/>
                <a:cs typeface="Papyrus"/>
              </a:rPr>
              <a:t> Return of the Jews from Every Nation</a:t>
            </a:r>
          </a:p>
        </p:txBody>
      </p:sp>
    </p:spTree>
    <p:extLst>
      <p:ext uri="{BB962C8B-B14F-4D97-AF65-F5344CB8AC3E}">
        <p14:creationId xmlns:p14="http://schemas.microsoft.com/office/powerpoint/2010/main" val="63339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488185" y="2373121"/>
            <a:ext cx="6081033" cy="1754327"/>
          </a:xfrm>
          <a:prstGeom prst="rect">
            <a:avLst/>
          </a:prstGeom>
          <a:noFill/>
        </p:spPr>
        <p:txBody>
          <a:bodyPr wrap="square" rtlCol="0">
            <a:spAutoFit/>
          </a:bodyPr>
          <a:lstStyle/>
          <a:p>
            <a:r>
              <a:rPr lang="en-US" sz="3600" dirty="0">
                <a:solidFill>
                  <a:srgbClr val="FFFFFF"/>
                </a:solidFill>
                <a:latin typeface="Papyrus"/>
                <a:cs typeface="Papyrus"/>
              </a:rPr>
              <a:t> Back to Ezekiel Chapter 37</a:t>
            </a:r>
          </a:p>
          <a:p>
            <a:r>
              <a:rPr lang="en-US" sz="3600" dirty="0">
                <a:solidFill>
                  <a:srgbClr val="FFFFFF"/>
                </a:solidFill>
                <a:latin typeface="Papyrus"/>
                <a:cs typeface="Papyrus"/>
              </a:rPr>
              <a:t>            vs. 15-28</a:t>
            </a:r>
          </a:p>
          <a:p>
            <a:r>
              <a:rPr lang="en-US" sz="3600" dirty="0">
                <a:solidFill>
                  <a:srgbClr val="FFFFFF"/>
                </a:solidFill>
                <a:latin typeface="Papyrus"/>
                <a:cs typeface="Papyrus"/>
              </a:rPr>
              <a:t>Jews Return Unified as One</a:t>
            </a:r>
          </a:p>
        </p:txBody>
      </p:sp>
    </p:spTree>
    <p:extLst>
      <p:ext uri="{BB962C8B-B14F-4D97-AF65-F5344CB8AC3E}">
        <p14:creationId xmlns:p14="http://schemas.microsoft.com/office/powerpoint/2010/main" val="217826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18096" y="282209"/>
            <a:ext cx="8925904" cy="6678752"/>
          </a:xfrm>
          <a:prstGeom prst="rect">
            <a:avLst/>
          </a:prstGeom>
          <a:noFill/>
        </p:spPr>
        <p:txBody>
          <a:bodyPr wrap="square" rtlCol="0">
            <a:spAutoFit/>
          </a:bodyPr>
          <a:lstStyle/>
          <a:p>
            <a:r>
              <a:rPr lang="en-US" sz="2000" b="1" dirty="0">
                <a:solidFill>
                  <a:srgbClr val="FFFFFF"/>
                </a:solidFill>
                <a:latin typeface="Papyrus"/>
                <a:cs typeface="Papyrus"/>
              </a:rPr>
              <a:t>                 15. </a:t>
            </a:r>
            <a:r>
              <a:rPr lang="en-US" sz="2000" dirty="0">
                <a:solidFill>
                  <a:srgbClr val="FFFFFF"/>
                </a:solidFill>
                <a:latin typeface="Papyrus"/>
                <a:cs typeface="Papyrus"/>
              </a:rPr>
              <a:t>The word of the Lord came again to me, saying</a:t>
            </a: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pPr algn="ctr"/>
            <a:r>
              <a:rPr lang="en-US" b="1" dirty="0">
                <a:solidFill>
                  <a:srgbClr val="FFFFFF"/>
                </a:solidFill>
                <a:latin typeface="Papyrus"/>
                <a:cs typeface="Papyrus"/>
              </a:rPr>
              <a:t>16. </a:t>
            </a:r>
            <a:r>
              <a:rPr lang="en-US" dirty="0">
                <a:solidFill>
                  <a:srgbClr val="FFFFFF"/>
                </a:solidFill>
                <a:latin typeface="Papyrus"/>
                <a:cs typeface="Papyrus"/>
              </a:rPr>
              <a:t>Moreover, you son of man, take  one stick, and write upon it, for Judah </a:t>
            </a:r>
          </a:p>
          <a:p>
            <a:pPr algn="ctr"/>
            <a:r>
              <a:rPr lang="en-US" dirty="0">
                <a:solidFill>
                  <a:srgbClr val="FFFFFF"/>
                </a:solidFill>
                <a:latin typeface="Papyrus"/>
                <a:cs typeface="Papyrus"/>
              </a:rPr>
              <a:t>and for the children of Israel his companions: </a:t>
            </a:r>
          </a:p>
          <a:p>
            <a:pPr algn="ctr"/>
            <a:r>
              <a:rPr lang="en-US" dirty="0">
                <a:solidFill>
                  <a:srgbClr val="FFFFFF"/>
                </a:solidFill>
                <a:latin typeface="Papyrus"/>
                <a:cs typeface="Papyrus"/>
              </a:rPr>
              <a:t> then take another stick, and write upon it, for Joseph,   </a:t>
            </a:r>
          </a:p>
          <a:p>
            <a:pPr algn="ctr"/>
            <a:r>
              <a:rPr lang="en-US" dirty="0">
                <a:solidFill>
                  <a:srgbClr val="FFFFFF"/>
                </a:solidFill>
                <a:latin typeface="Papyrus"/>
                <a:cs typeface="Papyrus"/>
              </a:rPr>
              <a:t> the stick of Ephraim  and for all the house of Israel his companions:</a:t>
            </a:r>
          </a:p>
          <a:p>
            <a:pPr marL="342900" indent="-342900" algn="ctr">
              <a:buAutoNum type="arabicPeriod" startAt="17"/>
            </a:pPr>
            <a:r>
              <a:rPr lang="en-US" dirty="0">
                <a:solidFill>
                  <a:srgbClr val="FFFFFF"/>
                </a:solidFill>
                <a:latin typeface="Papyrus"/>
                <a:cs typeface="Papyrus"/>
              </a:rPr>
              <a:t>Join them one to another into one stick;  and they shall become one in Your hand.</a:t>
            </a:r>
          </a:p>
          <a:p>
            <a:pPr algn="ctr"/>
            <a:endParaRPr lang="en-US" dirty="0"/>
          </a:p>
        </p:txBody>
      </p:sp>
      <p:pic>
        <p:nvPicPr>
          <p:cNvPr id="5" name="Picture 4" descr="5c86f66fc268697fcc805473747ef717.jpg"/>
          <p:cNvPicPr>
            <a:picLocks noChangeAspect="1"/>
          </p:cNvPicPr>
          <p:nvPr/>
        </p:nvPicPr>
        <p:blipFill rotWithShape="1">
          <a:blip r:embed="rId2">
            <a:extLst>
              <a:ext uri="{28A0092B-C50C-407E-A947-70E740481C1C}">
                <a14:useLocalDpi xmlns:a14="http://schemas.microsoft.com/office/drawing/2010/main" val="0"/>
              </a:ext>
            </a:extLst>
          </a:blip>
          <a:srcRect b="17001"/>
          <a:stretch/>
        </p:blipFill>
        <p:spPr>
          <a:xfrm>
            <a:off x="1770427" y="756833"/>
            <a:ext cx="5696157" cy="4328879"/>
          </a:xfrm>
          <a:prstGeom prst="rect">
            <a:avLst/>
          </a:prstGeom>
        </p:spPr>
      </p:pic>
    </p:spTree>
    <p:extLst>
      <p:ext uri="{BB962C8B-B14F-4D97-AF65-F5344CB8AC3E}">
        <p14:creationId xmlns:p14="http://schemas.microsoft.com/office/powerpoint/2010/main" val="380225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25996" y="38483"/>
            <a:ext cx="8326140" cy="6524863"/>
          </a:xfrm>
          <a:prstGeom prst="rect">
            <a:avLst/>
          </a:prstGeom>
          <a:noFill/>
        </p:spPr>
        <p:txBody>
          <a:bodyPr wrap="square" rtlCol="0">
            <a:spAutoFit/>
          </a:bodyPr>
          <a:lstStyle/>
          <a:p>
            <a:endParaRPr lang="en-US" sz="2000" b="1" dirty="0">
              <a:solidFill>
                <a:srgbClr val="FFFFFF"/>
              </a:solidFill>
              <a:latin typeface="Papyrus"/>
              <a:cs typeface="Papyrus"/>
            </a:endParaRPr>
          </a:p>
          <a:p>
            <a:r>
              <a:rPr lang="en-US" sz="2000" b="1" dirty="0">
                <a:solidFill>
                  <a:srgbClr val="FFFFFF"/>
                </a:solidFill>
                <a:latin typeface="Papyrus"/>
                <a:cs typeface="Papyrus"/>
              </a:rPr>
              <a:t>18. </a:t>
            </a:r>
            <a:r>
              <a:rPr lang="en-US" sz="2000" dirty="0">
                <a:solidFill>
                  <a:srgbClr val="FFFFFF"/>
                </a:solidFill>
                <a:latin typeface="Papyrus"/>
                <a:cs typeface="Papyrus"/>
              </a:rPr>
              <a:t>And when the children of your people shall speak to you,</a:t>
            </a:r>
          </a:p>
          <a:p>
            <a:r>
              <a:rPr lang="en-US" sz="2000" dirty="0">
                <a:solidFill>
                  <a:srgbClr val="FFFFFF"/>
                </a:solidFill>
                <a:latin typeface="Papyrus"/>
                <a:cs typeface="Papyrus"/>
              </a:rPr>
              <a:t> saying, Will you not show us what  You mean by these?</a:t>
            </a:r>
          </a:p>
          <a:p>
            <a:endParaRPr lang="en-US" sz="2000" dirty="0">
              <a:solidFill>
                <a:srgbClr val="FFFFFF"/>
              </a:solidFill>
              <a:latin typeface="Papyrus"/>
              <a:cs typeface="Papyrus"/>
            </a:endParaRPr>
          </a:p>
          <a:p>
            <a:r>
              <a:rPr lang="en-US" sz="2000" b="1" dirty="0">
                <a:solidFill>
                  <a:srgbClr val="FFFFFF"/>
                </a:solidFill>
                <a:latin typeface="Papyrus"/>
                <a:cs typeface="Papyrus"/>
              </a:rPr>
              <a:t>19. </a:t>
            </a:r>
            <a:r>
              <a:rPr lang="en-US" sz="2000" dirty="0">
                <a:solidFill>
                  <a:srgbClr val="FFFFFF"/>
                </a:solidFill>
                <a:latin typeface="Papyrus"/>
                <a:cs typeface="Papyrus"/>
              </a:rPr>
              <a:t>Say to them, Thus says the Lord God; </a:t>
            </a:r>
          </a:p>
          <a:p>
            <a:r>
              <a:rPr lang="en-US" sz="2000" dirty="0">
                <a:solidFill>
                  <a:srgbClr val="FFFFFF"/>
                </a:solidFill>
                <a:latin typeface="Papyrus"/>
                <a:cs typeface="Papyrus"/>
              </a:rPr>
              <a:t>    Behold, I will take the stick of Joseph, </a:t>
            </a:r>
          </a:p>
          <a:p>
            <a:r>
              <a:rPr lang="en-US" sz="2000" dirty="0">
                <a:solidFill>
                  <a:srgbClr val="FFFFFF"/>
                </a:solidFill>
                <a:latin typeface="Papyrus"/>
                <a:cs typeface="Papyrus"/>
              </a:rPr>
              <a:t>    which is in the hand of Ephraim, </a:t>
            </a:r>
          </a:p>
          <a:p>
            <a:r>
              <a:rPr lang="en-US" sz="2000" dirty="0">
                <a:solidFill>
                  <a:srgbClr val="FFFFFF"/>
                </a:solidFill>
                <a:latin typeface="Papyrus"/>
                <a:cs typeface="Papyrus"/>
              </a:rPr>
              <a:t>    and the tribes of Israel his fellows, </a:t>
            </a:r>
          </a:p>
          <a:p>
            <a:r>
              <a:rPr lang="en-US" sz="2000" dirty="0">
                <a:solidFill>
                  <a:srgbClr val="FFFFFF"/>
                </a:solidFill>
                <a:latin typeface="Papyrus"/>
                <a:cs typeface="Papyrus"/>
              </a:rPr>
              <a:t>    and will put them with him,</a:t>
            </a:r>
          </a:p>
          <a:p>
            <a:r>
              <a:rPr lang="en-US" sz="2000" dirty="0">
                <a:solidFill>
                  <a:srgbClr val="FFFFFF"/>
                </a:solidFill>
                <a:latin typeface="Papyrus"/>
                <a:cs typeface="Papyrus"/>
              </a:rPr>
              <a:t>    even with the stick of Judah,                                                                                       	and make them one stick,  </a:t>
            </a:r>
          </a:p>
          <a:p>
            <a:r>
              <a:rPr lang="en-US" sz="2000" dirty="0">
                <a:solidFill>
                  <a:srgbClr val="FFFFFF"/>
                </a:solidFill>
                <a:latin typeface="Papyrus"/>
                <a:cs typeface="Papyrus"/>
              </a:rPr>
              <a:t>   and they shall be one in My hand.</a:t>
            </a:r>
          </a:p>
          <a:p>
            <a:endParaRPr lang="en-US" sz="2000" dirty="0">
              <a:solidFill>
                <a:srgbClr val="FFFFFF"/>
              </a:solidFill>
              <a:latin typeface="Papyrus"/>
              <a:cs typeface="Papyrus"/>
            </a:endParaRPr>
          </a:p>
          <a:p>
            <a:r>
              <a:rPr lang="en-US" sz="2000" b="1" dirty="0">
                <a:solidFill>
                  <a:srgbClr val="FFFFFF"/>
                </a:solidFill>
                <a:latin typeface="Papyrus"/>
                <a:cs typeface="Papyrus"/>
              </a:rPr>
              <a:t>20. </a:t>
            </a:r>
            <a:r>
              <a:rPr lang="en-US" sz="2000" dirty="0">
                <a:solidFill>
                  <a:srgbClr val="FFFFFF"/>
                </a:solidFill>
                <a:latin typeface="Papyrus"/>
                <a:cs typeface="Papyrus"/>
              </a:rPr>
              <a:t>The sticks whereon you write shall be in your hand before their eyes.</a:t>
            </a:r>
          </a:p>
          <a:p>
            <a:endParaRPr lang="en-US" sz="2000" dirty="0">
              <a:solidFill>
                <a:srgbClr val="FFFFFF"/>
              </a:solidFill>
              <a:latin typeface="Papyrus"/>
              <a:cs typeface="Papyrus"/>
            </a:endParaRPr>
          </a:p>
          <a:p>
            <a:r>
              <a:rPr lang="en-US" sz="2000" b="1" dirty="0">
                <a:solidFill>
                  <a:srgbClr val="FFFFFF"/>
                </a:solidFill>
                <a:latin typeface="Papyrus"/>
                <a:cs typeface="Papyrus"/>
              </a:rPr>
              <a:t>21. </a:t>
            </a:r>
            <a:r>
              <a:rPr lang="en-US" sz="2000" dirty="0">
                <a:solidFill>
                  <a:srgbClr val="FFFFFF"/>
                </a:solidFill>
                <a:latin typeface="Papyrus"/>
                <a:cs typeface="Papyrus"/>
              </a:rPr>
              <a:t>And say to them, Thus says the Lord God;</a:t>
            </a:r>
          </a:p>
          <a:p>
            <a:r>
              <a:rPr lang="en-US" sz="2000" dirty="0">
                <a:solidFill>
                  <a:srgbClr val="FFFFFF"/>
                </a:solidFill>
                <a:latin typeface="Papyrus"/>
                <a:cs typeface="Papyrus"/>
              </a:rPr>
              <a:t>    Behold, I will take the children of Israel </a:t>
            </a:r>
          </a:p>
          <a:p>
            <a:r>
              <a:rPr lang="en-US" sz="2000" dirty="0">
                <a:solidFill>
                  <a:srgbClr val="FFFFFF"/>
                </a:solidFill>
                <a:latin typeface="Papyrus"/>
                <a:cs typeface="Papyrus"/>
              </a:rPr>
              <a:t>from among the heathen whither they be gone,</a:t>
            </a:r>
          </a:p>
          <a:p>
            <a:r>
              <a:rPr lang="en-US" sz="2000" dirty="0">
                <a:solidFill>
                  <a:srgbClr val="FFFFFF"/>
                </a:solidFill>
                <a:latin typeface="Papyrus"/>
                <a:cs typeface="Papyrus"/>
              </a:rPr>
              <a:t> and will gather them on every side, </a:t>
            </a:r>
          </a:p>
          <a:p>
            <a:r>
              <a:rPr lang="en-US" sz="2000" dirty="0">
                <a:solidFill>
                  <a:srgbClr val="FFFFFF"/>
                </a:solidFill>
                <a:latin typeface="Papyrus"/>
                <a:cs typeface="Papyrus"/>
              </a:rPr>
              <a:t>    and bring them into their own land:</a:t>
            </a:r>
          </a:p>
          <a:p>
            <a:r>
              <a:rPr lang="en-US" dirty="0"/>
              <a:t>        </a:t>
            </a:r>
          </a:p>
        </p:txBody>
      </p:sp>
      <p:pic>
        <p:nvPicPr>
          <p:cNvPr id="3" name="Picture 2" descr="iu-2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182" y="1334078"/>
            <a:ext cx="2535093" cy="25350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u-1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829" y="4694928"/>
            <a:ext cx="2591211" cy="1714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0027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00338" y="282209"/>
            <a:ext cx="7889948" cy="6247864"/>
          </a:xfrm>
          <a:prstGeom prst="rect">
            <a:avLst/>
          </a:prstGeom>
          <a:noFill/>
        </p:spPr>
        <p:txBody>
          <a:bodyPr wrap="square" rtlCol="0">
            <a:spAutoFit/>
          </a:bodyPr>
          <a:lstStyle/>
          <a:p>
            <a:r>
              <a:rPr lang="en-US" sz="2000" b="1" dirty="0">
                <a:solidFill>
                  <a:srgbClr val="FFFFFF"/>
                </a:solidFill>
                <a:latin typeface="Papyrus"/>
                <a:cs typeface="Papyrus"/>
              </a:rPr>
              <a:t>21. </a:t>
            </a:r>
            <a:r>
              <a:rPr lang="en-US" sz="2000" dirty="0">
                <a:solidFill>
                  <a:srgbClr val="FFFFFF"/>
                </a:solidFill>
                <a:latin typeface="Papyrus"/>
                <a:cs typeface="Papyrus"/>
              </a:rPr>
              <a:t>And say to them, Thus says the Lord God;</a:t>
            </a:r>
          </a:p>
          <a:p>
            <a:r>
              <a:rPr lang="en-US" sz="2000" dirty="0">
                <a:solidFill>
                  <a:srgbClr val="FFFFFF"/>
                </a:solidFill>
                <a:latin typeface="Papyrus"/>
                <a:cs typeface="Papyrus"/>
              </a:rPr>
              <a:t>    Behold, I will take the children of Israel from among the heathen, </a:t>
            </a:r>
          </a:p>
          <a:p>
            <a:r>
              <a:rPr lang="en-US" sz="2000" dirty="0">
                <a:solidFill>
                  <a:srgbClr val="FFFFFF"/>
                </a:solidFill>
                <a:latin typeface="Papyrus"/>
                <a:cs typeface="Papyrus"/>
              </a:rPr>
              <a:t>    whither they be gone, and will gather them on every side, </a:t>
            </a:r>
          </a:p>
          <a:p>
            <a:r>
              <a:rPr lang="en-US" sz="2000" dirty="0">
                <a:solidFill>
                  <a:srgbClr val="FFFFFF"/>
                </a:solidFill>
                <a:latin typeface="Papyrus"/>
                <a:cs typeface="Papyrus"/>
              </a:rPr>
              <a:t>    and bring them into their own land:</a:t>
            </a:r>
          </a:p>
          <a:p>
            <a:endParaRPr lang="en-US" sz="2000" dirty="0">
              <a:solidFill>
                <a:srgbClr val="FFFFFF"/>
              </a:solidFill>
              <a:latin typeface="Papyrus"/>
              <a:cs typeface="Papyrus"/>
            </a:endParaRPr>
          </a:p>
          <a:p>
            <a:r>
              <a:rPr lang="en-US" sz="2000" dirty="0"/>
              <a:t>    </a:t>
            </a:r>
            <a:endParaRPr lang="en-US" sz="2000" b="1" dirty="0">
              <a:solidFill>
                <a:srgbClr val="FFFFFF"/>
              </a:solidFill>
              <a:latin typeface="Papyrus"/>
              <a:cs typeface="Papyrus"/>
            </a:endParaRPr>
          </a:p>
          <a:p>
            <a:r>
              <a:rPr lang="en-US" sz="2000" b="1" dirty="0">
                <a:solidFill>
                  <a:srgbClr val="FFFFFF"/>
                </a:solidFill>
                <a:latin typeface="Papyrus"/>
                <a:cs typeface="Papyrus"/>
              </a:rPr>
              <a:t>22. </a:t>
            </a:r>
            <a:r>
              <a:rPr lang="en-US" sz="2000" dirty="0">
                <a:solidFill>
                  <a:srgbClr val="FFFFFF"/>
                </a:solidFill>
                <a:latin typeface="Papyrus"/>
                <a:cs typeface="Papyrus"/>
              </a:rPr>
              <a:t>And I will make them one nation </a:t>
            </a:r>
          </a:p>
          <a:p>
            <a:r>
              <a:rPr lang="en-US" sz="2000" dirty="0">
                <a:solidFill>
                  <a:srgbClr val="FFFFFF"/>
                </a:solidFill>
                <a:latin typeface="Papyrus"/>
                <a:cs typeface="Papyrus"/>
              </a:rPr>
              <a:t>in the land upon the mountains of Israel; </a:t>
            </a:r>
          </a:p>
          <a:p>
            <a:r>
              <a:rPr lang="en-US" sz="2000" dirty="0">
                <a:solidFill>
                  <a:srgbClr val="FFFFFF"/>
                </a:solidFill>
                <a:latin typeface="Papyrus"/>
                <a:cs typeface="Papyrus"/>
              </a:rPr>
              <a:t>and one king shall be king to them all:</a:t>
            </a:r>
          </a:p>
          <a:p>
            <a:r>
              <a:rPr lang="en-US" sz="2000" dirty="0">
                <a:solidFill>
                  <a:srgbClr val="FFFFFF"/>
                </a:solidFill>
                <a:latin typeface="Papyrus"/>
                <a:cs typeface="Papyrus"/>
              </a:rPr>
              <a:t> and they shall be no more 2 nations,</a:t>
            </a:r>
          </a:p>
          <a:p>
            <a:r>
              <a:rPr lang="en-US" sz="2000" dirty="0">
                <a:solidFill>
                  <a:srgbClr val="FFFFFF"/>
                </a:solidFill>
                <a:latin typeface="Papyrus"/>
                <a:cs typeface="Papyrus"/>
              </a:rPr>
              <a:t> neither shall they be divided</a:t>
            </a:r>
          </a:p>
          <a:p>
            <a:r>
              <a:rPr lang="en-US" sz="2000" dirty="0">
                <a:solidFill>
                  <a:srgbClr val="FFFFFF"/>
                </a:solidFill>
                <a:latin typeface="Papyrus"/>
                <a:cs typeface="Papyrus"/>
              </a:rPr>
              <a:t> into 2 kingdoms any more at all.</a:t>
            </a:r>
          </a:p>
          <a:p>
            <a:endParaRPr lang="en-US" sz="2000" b="1" dirty="0">
              <a:solidFill>
                <a:srgbClr val="FFFFFF"/>
              </a:solidFill>
              <a:latin typeface="Papyrus"/>
              <a:cs typeface="Papyrus"/>
            </a:endParaRPr>
          </a:p>
          <a:p>
            <a:endParaRPr lang="en-US" sz="2000" b="1" dirty="0">
              <a:solidFill>
                <a:srgbClr val="FFFFFF"/>
              </a:solidFill>
              <a:latin typeface="Papyrus"/>
              <a:cs typeface="Papyrus"/>
            </a:endParaRPr>
          </a:p>
          <a:p>
            <a:r>
              <a:rPr lang="en-US" sz="2000" b="1" dirty="0">
                <a:solidFill>
                  <a:srgbClr val="FFFFFF"/>
                </a:solidFill>
                <a:latin typeface="Papyrus"/>
                <a:cs typeface="Papyrus"/>
              </a:rPr>
              <a:t>23. </a:t>
            </a:r>
            <a:r>
              <a:rPr lang="en-US" sz="2000" dirty="0">
                <a:solidFill>
                  <a:srgbClr val="FFFFFF"/>
                </a:solidFill>
                <a:latin typeface="Papyrus"/>
                <a:cs typeface="Papyrus"/>
              </a:rPr>
              <a:t>Neither shall they defile themselves any more with their idols,</a:t>
            </a:r>
          </a:p>
          <a:p>
            <a:r>
              <a:rPr lang="en-US" sz="2000" dirty="0">
                <a:solidFill>
                  <a:srgbClr val="FFFFFF"/>
                </a:solidFill>
                <a:latin typeface="Papyrus"/>
                <a:cs typeface="Papyrus"/>
              </a:rPr>
              <a:t> nor with their detestable things, nor with any of their transgressions: but I will save them out of all their dwelling places,</a:t>
            </a:r>
          </a:p>
          <a:p>
            <a:r>
              <a:rPr lang="en-US" sz="2000" dirty="0">
                <a:solidFill>
                  <a:srgbClr val="FFFFFF"/>
                </a:solidFill>
                <a:latin typeface="Papyrus"/>
                <a:cs typeface="Papyrus"/>
              </a:rPr>
              <a:t> wherein they have sinned, and will cleanse them: </a:t>
            </a:r>
          </a:p>
          <a:p>
            <a:r>
              <a:rPr lang="en-US" sz="2000" dirty="0">
                <a:solidFill>
                  <a:srgbClr val="FFFFFF"/>
                </a:solidFill>
                <a:latin typeface="Papyrus"/>
                <a:cs typeface="Papyrus"/>
              </a:rPr>
              <a:t>so shall they be My people, and I will be their God.</a:t>
            </a:r>
          </a:p>
          <a:p>
            <a:endParaRPr lang="en-US" sz="2000" dirty="0"/>
          </a:p>
        </p:txBody>
      </p:sp>
      <p:pic>
        <p:nvPicPr>
          <p:cNvPr id="5" name="Picture 4" descr="iu-2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951" y="1420683"/>
            <a:ext cx="2940727" cy="2940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485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72046" y="293681"/>
            <a:ext cx="8274822" cy="7017307"/>
          </a:xfrm>
          <a:prstGeom prst="rect">
            <a:avLst/>
          </a:prstGeom>
          <a:noFill/>
        </p:spPr>
        <p:txBody>
          <a:bodyPr wrap="square" rtlCol="0">
            <a:spAutoFit/>
          </a:bodyPr>
          <a:lstStyle/>
          <a:p>
            <a:r>
              <a:rPr lang="en-US" b="1" dirty="0">
                <a:solidFill>
                  <a:srgbClr val="FFFFFF"/>
                </a:solidFill>
                <a:latin typeface="Papyrus"/>
                <a:cs typeface="Papyrus"/>
              </a:rPr>
              <a:t>5. </a:t>
            </a:r>
            <a:r>
              <a:rPr lang="en-US" dirty="0">
                <a:solidFill>
                  <a:srgbClr val="FFFFFF"/>
                </a:solidFill>
                <a:latin typeface="Papyrus"/>
                <a:cs typeface="Papyrus"/>
              </a:rPr>
              <a:t>Thus says the Lord God to these bones; </a:t>
            </a:r>
          </a:p>
          <a:p>
            <a:r>
              <a:rPr lang="en-US" dirty="0">
                <a:solidFill>
                  <a:srgbClr val="FFFFFF"/>
                </a:solidFill>
                <a:latin typeface="Papyrus"/>
                <a:cs typeface="Papyrus"/>
              </a:rPr>
              <a:t>     Behold, I will cause breath to enter into you, </a:t>
            </a:r>
          </a:p>
          <a:p>
            <a:r>
              <a:rPr lang="en-US" dirty="0">
                <a:solidFill>
                  <a:srgbClr val="FFFFFF"/>
                </a:solidFill>
                <a:latin typeface="Papyrus"/>
                <a:cs typeface="Papyrus"/>
              </a:rPr>
              <a:t>     and you shall live:</a:t>
            </a:r>
          </a:p>
          <a:p>
            <a:endParaRPr lang="en-US" dirty="0">
              <a:solidFill>
                <a:srgbClr val="FFFFFF"/>
              </a:solidFill>
              <a:latin typeface="Papyrus"/>
              <a:cs typeface="Papyrus"/>
            </a:endParaRPr>
          </a:p>
          <a:p>
            <a:r>
              <a:rPr lang="en-US" b="1" dirty="0">
                <a:solidFill>
                  <a:srgbClr val="FFFFFF"/>
                </a:solidFill>
                <a:latin typeface="Papyrus"/>
                <a:cs typeface="Papyrus"/>
              </a:rPr>
              <a:t>6. </a:t>
            </a:r>
            <a:r>
              <a:rPr lang="en-US" dirty="0">
                <a:solidFill>
                  <a:srgbClr val="FFFFFF"/>
                </a:solidFill>
                <a:latin typeface="Papyrus"/>
                <a:cs typeface="Papyrus"/>
              </a:rPr>
              <a:t>And I will lay sinews upon you, </a:t>
            </a:r>
          </a:p>
          <a:p>
            <a:r>
              <a:rPr lang="en-US" dirty="0">
                <a:solidFill>
                  <a:srgbClr val="FFFFFF"/>
                </a:solidFill>
                <a:latin typeface="Papyrus"/>
                <a:cs typeface="Papyrus"/>
              </a:rPr>
              <a:t>   and will bring up flesh upon you, </a:t>
            </a:r>
          </a:p>
          <a:p>
            <a:r>
              <a:rPr lang="en-US" dirty="0">
                <a:solidFill>
                  <a:srgbClr val="FFFFFF"/>
                </a:solidFill>
                <a:latin typeface="Papyrus"/>
                <a:cs typeface="Papyrus"/>
              </a:rPr>
              <a:t>   and cover you with skin,</a:t>
            </a:r>
          </a:p>
          <a:p>
            <a:r>
              <a:rPr lang="en-US" dirty="0">
                <a:solidFill>
                  <a:srgbClr val="FFFFFF"/>
                </a:solidFill>
                <a:latin typeface="Papyrus"/>
                <a:cs typeface="Papyrus"/>
              </a:rPr>
              <a:t> and put breath in you, and ye shall live;</a:t>
            </a:r>
          </a:p>
          <a:p>
            <a:r>
              <a:rPr lang="en-US" dirty="0">
                <a:solidFill>
                  <a:srgbClr val="FFFFFF"/>
                </a:solidFill>
                <a:latin typeface="Papyrus"/>
                <a:cs typeface="Papyrus"/>
              </a:rPr>
              <a:t>    and ye shall know that I am the Lord.</a:t>
            </a:r>
          </a:p>
          <a:p>
            <a:endParaRPr lang="en-US" dirty="0">
              <a:solidFill>
                <a:srgbClr val="FFFFFF"/>
              </a:solidFill>
              <a:latin typeface="Papyrus"/>
              <a:cs typeface="Papyrus"/>
            </a:endParaRPr>
          </a:p>
          <a:p>
            <a:endParaRPr lang="en-US" dirty="0">
              <a:solidFill>
                <a:srgbClr val="FFFFFF"/>
              </a:solidFill>
              <a:latin typeface="Papyrus"/>
              <a:cs typeface="Papyrus"/>
            </a:endParaRPr>
          </a:p>
          <a:p>
            <a:r>
              <a:rPr lang="en-US" b="1" dirty="0">
                <a:solidFill>
                  <a:srgbClr val="FFFFFF"/>
                </a:solidFill>
                <a:latin typeface="Papyrus"/>
                <a:cs typeface="Papyrus"/>
              </a:rPr>
              <a:t>7. </a:t>
            </a:r>
            <a:r>
              <a:rPr lang="en-US" dirty="0">
                <a:solidFill>
                  <a:srgbClr val="FFFFFF"/>
                </a:solidFill>
                <a:latin typeface="Papyrus"/>
                <a:cs typeface="Papyrus"/>
              </a:rPr>
              <a:t>So I prophesied as I was commanded: </a:t>
            </a:r>
          </a:p>
          <a:p>
            <a:r>
              <a:rPr lang="en-US" dirty="0">
                <a:solidFill>
                  <a:srgbClr val="FFFFFF"/>
                </a:solidFill>
                <a:latin typeface="Papyrus"/>
                <a:cs typeface="Papyrus"/>
              </a:rPr>
              <a:t>    and as I prophesied, there was a noise, </a:t>
            </a:r>
          </a:p>
          <a:p>
            <a:r>
              <a:rPr lang="en-US" dirty="0">
                <a:solidFill>
                  <a:srgbClr val="FFFFFF"/>
                </a:solidFill>
                <a:latin typeface="Papyrus"/>
                <a:cs typeface="Papyrus"/>
              </a:rPr>
              <a:t>    and behold a shaking,</a:t>
            </a:r>
          </a:p>
          <a:p>
            <a:r>
              <a:rPr lang="en-US" dirty="0">
                <a:solidFill>
                  <a:srgbClr val="FFFFFF"/>
                </a:solidFill>
                <a:latin typeface="Papyrus"/>
                <a:cs typeface="Papyrus"/>
              </a:rPr>
              <a:t>    and the bones came together</a:t>
            </a:r>
          </a:p>
          <a:p>
            <a:r>
              <a:rPr lang="en-US" dirty="0">
                <a:solidFill>
                  <a:srgbClr val="FFFFFF"/>
                </a:solidFill>
                <a:latin typeface="Papyrus"/>
                <a:cs typeface="Papyrus"/>
              </a:rPr>
              <a:t>    bone to his bone.</a:t>
            </a:r>
          </a:p>
          <a:p>
            <a:endParaRPr lang="en-US" dirty="0">
              <a:solidFill>
                <a:srgbClr val="FFFFFF"/>
              </a:solidFill>
              <a:latin typeface="Papyrus"/>
              <a:cs typeface="Papyrus"/>
            </a:endParaRPr>
          </a:p>
          <a:p>
            <a:r>
              <a:rPr lang="en-US" b="1" dirty="0">
                <a:solidFill>
                  <a:srgbClr val="FFFFFF"/>
                </a:solidFill>
                <a:latin typeface="Papyrus"/>
                <a:cs typeface="Papyrus"/>
              </a:rPr>
              <a:t>8 </a:t>
            </a:r>
            <a:r>
              <a:rPr lang="en-US" dirty="0">
                <a:solidFill>
                  <a:srgbClr val="FFFFFF"/>
                </a:solidFill>
                <a:latin typeface="Papyrus"/>
                <a:cs typeface="Papyrus"/>
              </a:rPr>
              <a:t>And when I beheld, lo,</a:t>
            </a:r>
          </a:p>
          <a:p>
            <a:r>
              <a:rPr lang="en-US" dirty="0">
                <a:solidFill>
                  <a:srgbClr val="FFFFFF"/>
                </a:solidFill>
                <a:latin typeface="Papyrus"/>
                <a:cs typeface="Papyrus"/>
              </a:rPr>
              <a:t> the sinews and the flesh came up upon them,</a:t>
            </a:r>
          </a:p>
          <a:p>
            <a:r>
              <a:rPr lang="en-US" dirty="0">
                <a:solidFill>
                  <a:srgbClr val="FFFFFF"/>
                </a:solidFill>
                <a:latin typeface="Papyrus"/>
                <a:cs typeface="Papyrus"/>
              </a:rPr>
              <a:t> and the skin covered them above:</a:t>
            </a:r>
          </a:p>
          <a:p>
            <a:r>
              <a:rPr lang="en-US" dirty="0">
                <a:solidFill>
                  <a:srgbClr val="FFFFFF"/>
                </a:solidFill>
                <a:latin typeface="Papyrus"/>
                <a:cs typeface="Papyrus"/>
              </a:rPr>
              <a:t> but there was no breath in them.</a:t>
            </a:r>
          </a:p>
          <a:p>
            <a:endParaRPr lang="en-US" dirty="0">
              <a:solidFill>
                <a:srgbClr val="FFFFFF"/>
              </a:solidFill>
              <a:latin typeface="Papyrus"/>
              <a:cs typeface="Papyrus"/>
            </a:endParaRPr>
          </a:p>
          <a:p>
            <a:endParaRPr lang="en-US" dirty="0">
              <a:solidFill>
                <a:srgbClr val="FFFFFF"/>
              </a:solidFill>
              <a:latin typeface="Papyrus"/>
              <a:cs typeface="Papyrus"/>
            </a:endParaRPr>
          </a:p>
          <a:p>
            <a:endParaRPr lang="en-US" dirty="0">
              <a:solidFill>
                <a:srgbClr val="FFFFFF"/>
              </a:solidFill>
              <a:latin typeface="Papyrus"/>
              <a:cs typeface="Papyrus"/>
            </a:endParaRPr>
          </a:p>
          <a:p>
            <a:endParaRPr lang="en-US" dirty="0"/>
          </a:p>
        </p:txBody>
      </p:sp>
      <p:pic>
        <p:nvPicPr>
          <p:cNvPr id="6" name="Picture 5" descr="Skeleton.jpg"/>
          <p:cNvPicPr>
            <a:picLocks noChangeAspect="1"/>
          </p:cNvPicPr>
          <p:nvPr/>
        </p:nvPicPr>
        <p:blipFill rotWithShape="1">
          <a:blip r:embed="rId2">
            <a:extLst>
              <a:ext uri="{28A0092B-C50C-407E-A947-70E740481C1C}">
                <a14:useLocalDpi xmlns:a14="http://schemas.microsoft.com/office/drawing/2010/main" val="0"/>
              </a:ext>
            </a:extLst>
          </a:blip>
          <a:srcRect r="36881"/>
          <a:stretch/>
        </p:blipFill>
        <p:spPr>
          <a:xfrm>
            <a:off x="5721570" y="491578"/>
            <a:ext cx="2052915" cy="2358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iu-2.jpeg"/>
          <p:cNvPicPr>
            <a:picLocks noChangeAspect="1"/>
          </p:cNvPicPr>
          <p:nvPr/>
        </p:nvPicPr>
        <p:blipFill rotWithShape="1">
          <a:blip r:embed="rId3">
            <a:extLst>
              <a:ext uri="{28A0092B-C50C-407E-A947-70E740481C1C}">
                <a14:useLocalDpi xmlns:a14="http://schemas.microsoft.com/office/drawing/2010/main" val="0"/>
              </a:ext>
            </a:extLst>
          </a:blip>
          <a:srcRect l="2726" r="8300" b="6830"/>
          <a:stretch/>
        </p:blipFill>
        <p:spPr>
          <a:xfrm>
            <a:off x="5285620" y="3704126"/>
            <a:ext cx="3553687" cy="2286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001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69414" y="102621"/>
            <a:ext cx="8390286" cy="6247864"/>
          </a:xfrm>
          <a:prstGeom prst="rect">
            <a:avLst/>
          </a:prstGeom>
          <a:noFill/>
        </p:spPr>
        <p:txBody>
          <a:bodyPr wrap="square" rtlCol="0">
            <a:spAutoFit/>
          </a:bodyPr>
          <a:lstStyle/>
          <a:p>
            <a:pPr algn="ctr"/>
            <a:r>
              <a:rPr lang="en-US" sz="2000" b="1" dirty="0">
                <a:solidFill>
                  <a:srgbClr val="FFFFFF"/>
                </a:solidFill>
                <a:latin typeface="Papyrus"/>
                <a:cs typeface="Papyrus"/>
              </a:rPr>
              <a:t>24. </a:t>
            </a:r>
            <a:r>
              <a:rPr lang="en-US" sz="2000" dirty="0">
                <a:solidFill>
                  <a:srgbClr val="FFFFFF"/>
                </a:solidFill>
                <a:latin typeface="Papyrus"/>
                <a:cs typeface="Papyrus"/>
              </a:rPr>
              <a:t>And David My servant shall be king over them;</a:t>
            </a:r>
          </a:p>
          <a:p>
            <a:pPr algn="ctr"/>
            <a:r>
              <a:rPr lang="en-US" sz="2000" dirty="0">
                <a:solidFill>
                  <a:srgbClr val="FFFFFF"/>
                </a:solidFill>
                <a:latin typeface="Papyrus"/>
                <a:cs typeface="Papyrus"/>
              </a:rPr>
              <a:t> and they all shall have one shepherd:</a:t>
            </a:r>
          </a:p>
          <a:p>
            <a:pPr algn="ctr"/>
            <a:r>
              <a:rPr lang="en-US" sz="2000" dirty="0">
                <a:solidFill>
                  <a:srgbClr val="FFFFFF"/>
                </a:solidFill>
                <a:latin typeface="Papyrus"/>
                <a:cs typeface="Papyrus"/>
              </a:rPr>
              <a:t> they shall also walk in My judgments, </a:t>
            </a:r>
          </a:p>
          <a:p>
            <a:pPr algn="ctr"/>
            <a:r>
              <a:rPr lang="en-US" sz="2000" dirty="0">
                <a:solidFill>
                  <a:srgbClr val="FFFFFF"/>
                </a:solidFill>
                <a:latin typeface="Papyrus"/>
                <a:cs typeface="Papyrus"/>
              </a:rPr>
              <a:t>and observe My statutes, and do them.</a:t>
            </a: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endParaRPr lang="en-US" sz="2000" dirty="0">
              <a:solidFill>
                <a:srgbClr val="FFFFFF"/>
              </a:solidFill>
              <a:latin typeface="Papyrus"/>
              <a:cs typeface="Papyrus"/>
            </a:endParaRPr>
          </a:p>
          <a:p>
            <a:pPr algn="ctr"/>
            <a:r>
              <a:rPr lang="en-US" sz="2000" b="1" dirty="0">
                <a:solidFill>
                  <a:srgbClr val="FFFFFF"/>
                </a:solidFill>
                <a:latin typeface="Papyrus"/>
                <a:cs typeface="Papyrus"/>
              </a:rPr>
              <a:t>25. </a:t>
            </a:r>
            <a:r>
              <a:rPr lang="en-US" sz="2000" dirty="0">
                <a:solidFill>
                  <a:srgbClr val="FFFFFF"/>
                </a:solidFill>
                <a:latin typeface="Papyrus"/>
                <a:cs typeface="Papyrus"/>
              </a:rPr>
              <a:t>And they shall dwell in the land that I have given to Jacob My servant,           wherein your fathers have dwelt; and they shall dwell therein,</a:t>
            </a:r>
          </a:p>
          <a:p>
            <a:pPr algn="ctr"/>
            <a:r>
              <a:rPr lang="en-US" sz="2000" dirty="0">
                <a:solidFill>
                  <a:srgbClr val="FFFFFF"/>
                </a:solidFill>
                <a:latin typeface="Papyrus"/>
                <a:cs typeface="Papyrus"/>
              </a:rPr>
              <a:t> even they, and their children, and their children's children for ever: </a:t>
            </a:r>
          </a:p>
          <a:p>
            <a:pPr algn="ctr"/>
            <a:r>
              <a:rPr lang="en-US" sz="2000" dirty="0">
                <a:solidFill>
                  <a:srgbClr val="FFFFFF"/>
                </a:solidFill>
                <a:latin typeface="Papyrus"/>
                <a:cs typeface="Papyrus"/>
              </a:rPr>
              <a:t>And My servant David shall be their prince for ever.</a:t>
            </a:r>
          </a:p>
        </p:txBody>
      </p:sp>
      <p:pic>
        <p:nvPicPr>
          <p:cNvPr id="3" name="Picture 2" descr="776802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836" y="1663871"/>
            <a:ext cx="3175000"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0439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72046" y="218070"/>
            <a:ext cx="8326139" cy="6555641"/>
          </a:xfrm>
          <a:prstGeom prst="rect">
            <a:avLst/>
          </a:prstGeom>
          <a:noFill/>
        </p:spPr>
        <p:txBody>
          <a:bodyPr wrap="square" rtlCol="0">
            <a:spAutoFit/>
          </a:bodyPr>
          <a:lstStyle/>
          <a:p>
            <a:r>
              <a:rPr lang="en-US" sz="2000" b="1" dirty="0">
                <a:solidFill>
                  <a:srgbClr val="FFFFFF"/>
                </a:solidFill>
                <a:latin typeface="Papyrus"/>
                <a:cs typeface="Papyrus"/>
              </a:rPr>
              <a:t>26. </a:t>
            </a:r>
            <a:r>
              <a:rPr lang="en-US" sz="2000" dirty="0">
                <a:solidFill>
                  <a:srgbClr val="FFFFFF"/>
                </a:solidFill>
                <a:latin typeface="Papyrus"/>
                <a:cs typeface="Papyrus"/>
              </a:rPr>
              <a:t>Moreover I will make a covenant of peace with them; </a:t>
            </a:r>
          </a:p>
          <a:p>
            <a:r>
              <a:rPr lang="en-US" sz="2000" dirty="0">
                <a:solidFill>
                  <a:srgbClr val="FFFFFF"/>
                </a:solidFill>
                <a:latin typeface="Papyrus"/>
                <a:cs typeface="Papyrus"/>
              </a:rPr>
              <a:t>               it shall be an everlasting covenant with them: </a:t>
            </a:r>
          </a:p>
          <a:p>
            <a:r>
              <a:rPr lang="en-US" sz="2000" dirty="0">
                <a:solidFill>
                  <a:srgbClr val="FFFFFF"/>
                </a:solidFill>
                <a:latin typeface="Papyrus"/>
                <a:cs typeface="Papyrus"/>
              </a:rPr>
              <a:t>                   and I will place them, and multiply them, </a:t>
            </a:r>
          </a:p>
          <a:p>
            <a:r>
              <a:rPr lang="en-US" sz="2000" dirty="0">
                <a:solidFill>
                  <a:srgbClr val="FFFFFF"/>
                </a:solidFill>
                <a:latin typeface="Papyrus"/>
                <a:cs typeface="Papyrus"/>
              </a:rPr>
              <a:t>       and will set My sanctuary in the midst of them for evermore.</a:t>
            </a: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endParaRPr lang="en-US" sz="2000" dirty="0">
              <a:solidFill>
                <a:srgbClr val="FFFFFF"/>
              </a:solidFill>
              <a:latin typeface="Papyrus"/>
              <a:cs typeface="Papyrus"/>
            </a:endParaRPr>
          </a:p>
          <a:p>
            <a:r>
              <a:rPr lang="en-US" sz="2000" b="1" dirty="0">
                <a:solidFill>
                  <a:srgbClr val="FFFFFF"/>
                </a:solidFill>
                <a:latin typeface="Papyrus"/>
                <a:cs typeface="Papyrus"/>
              </a:rPr>
              <a:t>27. </a:t>
            </a:r>
            <a:r>
              <a:rPr lang="en-US" sz="2000" dirty="0">
                <a:solidFill>
                  <a:srgbClr val="FFFFFF"/>
                </a:solidFill>
                <a:latin typeface="Papyrus"/>
                <a:cs typeface="Papyrus"/>
              </a:rPr>
              <a:t>My Tabernacle also shall be with them:</a:t>
            </a:r>
          </a:p>
          <a:p>
            <a:r>
              <a:rPr lang="en-US" sz="2000" dirty="0">
                <a:solidFill>
                  <a:srgbClr val="FFFFFF"/>
                </a:solidFill>
                <a:latin typeface="Papyrus"/>
                <a:cs typeface="Papyrus"/>
              </a:rPr>
              <a:t>         yea, I will be their God, and they shall be My people.</a:t>
            </a:r>
          </a:p>
          <a:p>
            <a:endParaRPr lang="en-US" sz="2000" dirty="0">
              <a:solidFill>
                <a:srgbClr val="FFFFFF"/>
              </a:solidFill>
              <a:latin typeface="Papyrus"/>
              <a:cs typeface="Papyrus"/>
            </a:endParaRPr>
          </a:p>
          <a:p>
            <a:r>
              <a:rPr lang="en-US" sz="2000" b="1" dirty="0">
                <a:solidFill>
                  <a:srgbClr val="FFFFFF"/>
                </a:solidFill>
                <a:latin typeface="Papyrus"/>
                <a:cs typeface="Papyrus"/>
              </a:rPr>
              <a:t>28 </a:t>
            </a:r>
            <a:r>
              <a:rPr lang="en-US" sz="2000" dirty="0">
                <a:solidFill>
                  <a:srgbClr val="FFFFFF"/>
                </a:solidFill>
                <a:latin typeface="Papyrus"/>
                <a:cs typeface="Papyrus"/>
              </a:rPr>
              <a:t>And the heathen shall know that I the Lord do sanctify Israel, </a:t>
            </a:r>
          </a:p>
          <a:p>
            <a:r>
              <a:rPr lang="en-US" sz="2000" dirty="0">
                <a:solidFill>
                  <a:srgbClr val="FFFFFF"/>
                </a:solidFill>
                <a:latin typeface="Papyrus"/>
                <a:cs typeface="Papyrus"/>
              </a:rPr>
              <a:t>        When My sanctuary shall be in the midst of them for evermore.</a:t>
            </a:r>
          </a:p>
          <a:p>
            <a:endParaRPr lang="en-US" sz="2000" dirty="0"/>
          </a:p>
        </p:txBody>
      </p:sp>
      <p:pic>
        <p:nvPicPr>
          <p:cNvPr id="3" name="Picture 2" descr="iu-20.jpeg"/>
          <p:cNvPicPr>
            <a:picLocks noChangeAspect="1"/>
          </p:cNvPicPr>
          <p:nvPr/>
        </p:nvPicPr>
        <p:blipFill rotWithShape="1">
          <a:blip r:embed="rId2">
            <a:extLst>
              <a:ext uri="{28A0092B-C50C-407E-A947-70E740481C1C}">
                <a14:useLocalDpi xmlns:a14="http://schemas.microsoft.com/office/drawing/2010/main" val="0"/>
              </a:ext>
            </a:extLst>
          </a:blip>
          <a:srcRect l="10522" r="10628"/>
          <a:stretch/>
        </p:blipFill>
        <p:spPr>
          <a:xfrm>
            <a:off x="2027011" y="1687041"/>
            <a:ext cx="4118168" cy="2937836"/>
          </a:xfrm>
          <a:prstGeom prst="rect">
            <a:avLst/>
          </a:prstGeom>
        </p:spPr>
      </p:pic>
    </p:spTree>
    <p:extLst>
      <p:ext uri="{BB962C8B-B14F-4D97-AF65-F5344CB8AC3E}">
        <p14:creationId xmlns:p14="http://schemas.microsoft.com/office/powerpoint/2010/main" val="175152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07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843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23363" y="230897"/>
            <a:ext cx="8544236" cy="6740308"/>
          </a:xfrm>
          <a:prstGeom prst="rect">
            <a:avLst/>
          </a:prstGeom>
          <a:noFill/>
        </p:spPr>
        <p:txBody>
          <a:bodyPr wrap="square" rtlCol="0">
            <a:spAutoFit/>
          </a:bodyPr>
          <a:lstStyle/>
          <a:p>
            <a:pPr algn="ctr"/>
            <a:r>
              <a:rPr lang="en-US" b="1" dirty="0">
                <a:solidFill>
                  <a:srgbClr val="FFFFFF"/>
                </a:solidFill>
                <a:latin typeface="Papyrus"/>
                <a:cs typeface="Papyrus"/>
              </a:rPr>
              <a:t>9. </a:t>
            </a:r>
            <a:r>
              <a:rPr lang="en-US" dirty="0">
                <a:solidFill>
                  <a:srgbClr val="FFFFFF"/>
                </a:solidFill>
                <a:latin typeface="Papyrus"/>
                <a:cs typeface="Papyrus"/>
              </a:rPr>
              <a:t>Then said He to me, Prophesy to the wind, prophesy, son of man, </a:t>
            </a:r>
          </a:p>
          <a:p>
            <a:pPr algn="ctr"/>
            <a:r>
              <a:rPr lang="en-US" dirty="0">
                <a:solidFill>
                  <a:srgbClr val="FFFFFF"/>
                </a:solidFill>
                <a:latin typeface="Papyrus"/>
                <a:cs typeface="Papyrus"/>
              </a:rPr>
              <a:t>and say to the wind, Thus says the Lord God; Come from the  4 winds, </a:t>
            </a:r>
          </a:p>
          <a:p>
            <a:pPr algn="ctr"/>
            <a:r>
              <a:rPr lang="en-US" dirty="0">
                <a:solidFill>
                  <a:srgbClr val="FFFFFF"/>
                </a:solidFill>
                <a:latin typeface="Papyrus"/>
                <a:cs typeface="Papyrus"/>
              </a:rPr>
              <a:t>O breath, and breathe upon these slain, that they may live.</a:t>
            </a:r>
          </a:p>
          <a:p>
            <a:pPr marL="285750" indent="-285750" algn="ctr">
              <a:buFontTx/>
              <a:buChar char="•"/>
            </a:pPr>
            <a:endParaRPr lang="en-US" dirty="0">
              <a:solidFill>
                <a:srgbClr val="FFFFFF"/>
              </a:solidFill>
              <a:latin typeface="Papyrus"/>
              <a:cs typeface="Papyrus"/>
            </a:endParaRPr>
          </a:p>
          <a:p>
            <a:pPr algn="ctr"/>
            <a:r>
              <a:rPr lang="en-US" b="1" dirty="0">
                <a:solidFill>
                  <a:srgbClr val="FFFFFF"/>
                </a:solidFill>
                <a:latin typeface="Papyrus"/>
                <a:cs typeface="Papyrus"/>
              </a:rPr>
              <a:t>10. </a:t>
            </a:r>
            <a:r>
              <a:rPr lang="en-US" dirty="0">
                <a:solidFill>
                  <a:srgbClr val="FFFFFF"/>
                </a:solidFill>
                <a:latin typeface="Papyrus"/>
                <a:cs typeface="Papyrus"/>
              </a:rPr>
              <a:t>So I prophesied as He commanded me, and the breath came into them, </a:t>
            </a:r>
          </a:p>
          <a:p>
            <a:pPr algn="ctr"/>
            <a:r>
              <a:rPr lang="en-US" dirty="0">
                <a:solidFill>
                  <a:srgbClr val="FFFFFF"/>
                </a:solidFill>
                <a:latin typeface="Papyrus"/>
                <a:cs typeface="Papyrus"/>
              </a:rPr>
              <a:t>and they lived, and stood up upon their feet, an exceeding great army.</a:t>
            </a: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endParaRPr lang="en-US" dirty="0">
              <a:solidFill>
                <a:srgbClr val="FFFFFF"/>
              </a:solidFill>
              <a:latin typeface="Papyrus"/>
              <a:cs typeface="Papyrus"/>
            </a:endParaRPr>
          </a:p>
          <a:p>
            <a:pPr algn="ctr"/>
            <a:r>
              <a:rPr lang="en-US" b="1" dirty="0">
                <a:solidFill>
                  <a:srgbClr val="FFFFFF"/>
                </a:solidFill>
                <a:latin typeface="Papyrus"/>
                <a:cs typeface="Papyrus"/>
              </a:rPr>
              <a:t>11. </a:t>
            </a:r>
            <a:r>
              <a:rPr lang="en-US" dirty="0">
                <a:solidFill>
                  <a:srgbClr val="FFFFFF"/>
                </a:solidFill>
                <a:latin typeface="Papyrus"/>
                <a:cs typeface="Papyrus"/>
              </a:rPr>
              <a:t>Then He said to me, Son of man, these bones are the whole house of Israel:   	behold, they say, Our bones are dried, and our hope is lost:</a:t>
            </a:r>
          </a:p>
          <a:p>
            <a:pPr algn="ctr"/>
            <a:r>
              <a:rPr lang="en-US" dirty="0">
                <a:solidFill>
                  <a:srgbClr val="FFFFFF"/>
                </a:solidFill>
                <a:latin typeface="Papyrus"/>
                <a:cs typeface="Papyrus"/>
              </a:rPr>
              <a:t> 	we are cut off for our parts.</a:t>
            </a:r>
          </a:p>
          <a:p>
            <a:pPr algn="ctr"/>
            <a:endParaRPr lang="en-US" dirty="0"/>
          </a:p>
        </p:txBody>
      </p:sp>
      <p:pic>
        <p:nvPicPr>
          <p:cNvPr id="6" name="Picture 5" descr="iu-2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304" y="2089038"/>
            <a:ext cx="5721817" cy="3437034"/>
          </a:xfrm>
          <a:prstGeom prst="rect">
            <a:avLst/>
          </a:prstGeom>
        </p:spPr>
      </p:pic>
    </p:spTree>
    <p:extLst>
      <p:ext uri="{BB962C8B-B14F-4D97-AF65-F5344CB8AC3E}">
        <p14:creationId xmlns:p14="http://schemas.microsoft.com/office/powerpoint/2010/main" val="71344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iu.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05" y="3931836"/>
            <a:ext cx="4224324" cy="2439298"/>
          </a:xfrm>
          <a:prstGeom prst="rect">
            <a:avLst/>
          </a:prstGeom>
        </p:spPr>
      </p:pic>
      <p:pic>
        <p:nvPicPr>
          <p:cNvPr id="6" name="Picture 5" descr="iu-1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16" y="3931836"/>
            <a:ext cx="3661235" cy="2439298"/>
          </a:xfrm>
          <a:prstGeom prst="rect">
            <a:avLst/>
          </a:prstGeom>
        </p:spPr>
      </p:pic>
      <p:sp>
        <p:nvSpPr>
          <p:cNvPr id="2" name="TextBox 1"/>
          <p:cNvSpPr txBox="1"/>
          <p:nvPr/>
        </p:nvSpPr>
        <p:spPr>
          <a:xfrm>
            <a:off x="431800" y="304800"/>
            <a:ext cx="8280400" cy="3416320"/>
          </a:xfrm>
          <a:prstGeom prst="rect">
            <a:avLst/>
          </a:prstGeom>
          <a:noFill/>
        </p:spPr>
        <p:txBody>
          <a:bodyPr wrap="square" rtlCol="0">
            <a:spAutoFit/>
          </a:bodyPr>
          <a:lstStyle/>
          <a:p>
            <a:pPr algn="ctr"/>
            <a:r>
              <a:rPr lang="en-US" b="1" dirty="0">
                <a:solidFill>
                  <a:srgbClr val="FFFFFF"/>
                </a:solidFill>
                <a:latin typeface="Papyrus"/>
                <a:cs typeface="Papyrus"/>
              </a:rPr>
              <a:t>11. </a:t>
            </a:r>
            <a:r>
              <a:rPr lang="en-US" dirty="0">
                <a:solidFill>
                  <a:srgbClr val="FFFFFF"/>
                </a:solidFill>
                <a:latin typeface="Papyrus"/>
                <a:cs typeface="Papyrus"/>
              </a:rPr>
              <a:t>Then he said unto me, Son of man, these bones are the whole house of Israel:     behold, they say, Our bones are dried, and our hope is lost: </a:t>
            </a:r>
          </a:p>
          <a:p>
            <a:pPr algn="ctr"/>
            <a:r>
              <a:rPr lang="en-US" dirty="0">
                <a:solidFill>
                  <a:srgbClr val="FFFFFF"/>
                </a:solidFill>
                <a:latin typeface="Papyrus"/>
                <a:cs typeface="Papyrus"/>
              </a:rPr>
              <a:t>we are cut off for our parts.</a:t>
            </a:r>
          </a:p>
          <a:p>
            <a:pPr algn="ctr"/>
            <a:r>
              <a:rPr lang="en-US" b="1" dirty="0">
                <a:solidFill>
                  <a:srgbClr val="FFFFFF"/>
                </a:solidFill>
                <a:latin typeface="Papyrus"/>
                <a:cs typeface="Papyrus"/>
              </a:rPr>
              <a:t>12. </a:t>
            </a:r>
            <a:r>
              <a:rPr lang="en-US" dirty="0">
                <a:solidFill>
                  <a:srgbClr val="FFFFFF"/>
                </a:solidFill>
                <a:latin typeface="Papyrus"/>
                <a:cs typeface="Papyrus"/>
              </a:rPr>
              <a:t>Therefore prophesy and say to them, Thus says the Lord God; Behold, O my people, I will open your graves, and cause you to come up out of your graves, and bring you into the land of Israel.</a:t>
            </a:r>
          </a:p>
          <a:p>
            <a:pPr algn="ctr"/>
            <a:endParaRPr lang="en-US" dirty="0">
              <a:solidFill>
                <a:srgbClr val="FFFFFF"/>
              </a:solidFill>
              <a:latin typeface="Papyrus"/>
              <a:cs typeface="Papyrus"/>
            </a:endParaRPr>
          </a:p>
          <a:p>
            <a:pPr algn="ctr"/>
            <a:r>
              <a:rPr lang="en-US" b="1" dirty="0">
                <a:solidFill>
                  <a:srgbClr val="FFFFFF"/>
                </a:solidFill>
                <a:latin typeface="Papyrus"/>
                <a:cs typeface="Papyrus"/>
              </a:rPr>
              <a:t>13. </a:t>
            </a:r>
            <a:r>
              <a:rPr lang="en-US" dirty="0">
                <a:solidFill>
                  <a:srgbClr val="FFFFFF"/>
                </a:solidFill>
                <a:latin typeface="Papyrus"/>
                <a:cs typeface="Papyrus"/>
              </a:rPr>
              <a:t>And you shall know that I am the Lord, when I have opened your graves, </a:t>
            </a:r>
          </a:p>
          <a:p>
            <a:pPr algn="ctr"/>
            <a:r>
              <a:rPr lang="en-US" dirty="0">
                <a:solidFill>
                  <a:srgbClr val="FFFFFF"/>
                </a:solidFill>
                <a:latin typeface="Papyrus"/>
                <a:cs typeface="Papyrus"/>
              </a:rPr>
              <a:t>O my people, and brought you up out of your graves,</a:t>
            </a:r>
          </a:p>
          <a:p>
            <a:pPr algn="ctr"/>
            <a:r>
              <a:rPr lang="en-US" b="1" dirty="0">
                <a:solidFill>
                  <a:srgbClr val="FFFFFF"/>
                </a:solidFill>
                <a:latin typeface="Papyrus"/>
                <a:cs typeface="Papyrus"/>
              </a:rPr>
              <a:t>14. </a:t>
            </a:r>
            <a:r>
              <a:rPr lang="en-US" dirty="0">
                <a:solidFill>
                  <a:srgbClr val="FFFFFF"/>
                </a:solidFill>
                <a:latin typeface="Papyrus"/>
                <a:cs typeface="Papyrus"/>
              </a:rPr>
              <a:t>And shall put my spirit in you, and you shall live,</a:t>
            </a:r>
          </a:p>
          <a:p>
            <a:pPr algn="ctr"/>
            <a:r>
              <a:rPr lang="en-US" dirty="0">
                <a:solidFill>
                  <a:srgbClr val="FFFFFF"/>
                </a:solidFill>
                <a:latin typeface="Papyrus"/>
                <a:cs typeface="Papyrus"/>
              </a:rPr>
              <a:t> and I shall place you in your own land: then shall you know </a:t>
            </a:r>
          </a:p>
          <a:p>
            <a:pPr algn="ctr"/>
            <a:r>
              <a:rPr lang="en-US" dirty="0">
                <a:solidFill>
                  <a:srgbClr val="FFFFFF"/>
                </a:solidFill>
                <a:latin typeface="Papyrus"/>
                <a:cs typeface="Papyrus"/>
              </a:rPr>
              <a:t>that I the Lord have spoken it, and performed it, says the Lord.</a:t>
            </a:r>
          </a:p>
        </p:txBody>
      </p:sp>
    </p:spTree>
    <p:extLst>
      <p:ext uri="{BB962C8B-B14F-4D97-AF65-F5344CB8AC3E}">
        <p14:creationId xmlns:p14="http://schemas.microsoft.com/office/powerpoint/2010/main" val="166624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20728" y="286751"/>
            <a:ext cx="8685358" cy="6924973"/>
          </a:xfrm>
          <a:prstGeom prst="rect">
            <a:avLst/>
          </a:prstGeom>
          <a:noFill/>
        </p:spPr>
        <p:txBody>
          <a:bodyPr wrap="square" rtlCol="0">
            <a:spAutoFit/>
          </a:bodyPr>
          <a:lstStyle/>
          <a:p>
            <a:r>
              <a:rPr lang="en-US" sz="2800" dirty="0">
                <a:solidFill>
                  <a:srgbClr val="FFFFFF"/>
                </a:solidFill>
                <a:latin typeface="Papyrus"/>
                <a:cs typeface="Papyrus"/>
              </a:rPr>
              <a:t>  </a:t>
            </a:r>
            <a:r>
              <a:rPr lang="en-US" sz="2600" dirty="0">
                <a:solidFill>
                  <a:srgbClr val="FFFFFF"/>
                </a:solidFill>
                <a:latin typeface="Papyrus"/>
                <a:cs typeface="Papyrus"/>
              </a:rPr>
              <a:t> </a:t>
            </a:r>
            <a:r>
              <a:rPr lang="en-US" sz="2600" dirty="0">
                <a:solidFill>
                  <a:srgbClr val="66FF66"/>
                </a:solidFill>
                <a:latin typeface="Papyrus"/>
                <a:cs typeface="Papyrus"/>
              </a:rPr>
              <a:t>Ezekiel 37 Prophecies </a:t>
            </a:r>
            <a:r>
              <a:rPr lang="mr-IN" sz="2600" dirty="0">
                <a:solidFill>
                  <a:srgbClr val="66FF66"/>
                </a:solidFill>
                <a:latin typeface="Papyrus"/>
                <a:cs typeface="Papyrus"/>
              </a:rPr>
              <a:t>–</a:t>
            </a:r>
            <a:r>
              <a:rPr lang="en-US" sz="2600" dirty="0">
                <a:solidFill>
                  <a:srgbClr val="FFFFFF"/>
                </a:solidFill>
                <a:latin typeface="Papyrus"/>
                <a:cs typeface="Papyrus"/>
              </a:rPr>
              <a:t> </a:t>
            </a:r>
            <a:r>
              <a:rPr lang="en-US" sz="2600" dirty="0">
                <a:solidFill>
                  <a:srgbClr val="66FF66"/>
                </a:solidFill>
                <a:latin typeface="Papyrus"/>
                <a:cs typeface="Papyrus"/>
              </a:rPr>
              <a:t>God’s Mighty Work</a:t>
            </a:r>
          </a:p>
          <a:p>
            <a:pPr algn="ctr"/>
            <a:r>
              <a:rPr lang="en-US" sz="2600" dirty="0">
                <a:solidFill>
                  <a:srgbClr val="FFFFFF"/>
                </a:solidFill>
                <a:latin typeface="Papyrus"/>
                <a:cs typeface="Papyrus"/>
              </a:rPr>
              <a:t>         </a:t>
            </a:r>
          </a:p>
          <a:p>
            <a:pPr algn="ctr"/>
            <a:r>
              <a:rPr lang="en-US" sz="2600" dirty="0">
                <a:solidFill>
                  <a:srgbClr val="FFFFFF"/>
                </a:solidFill>
                <a:latin typeface="Papyrus"/>
                <a:cs typeface="Papyrus"/>
              </a:rPr>
              <a:t>The Jews Scattered to the Nations</a:t>
            </a:r>
          </a:p>
          <a:p>
            <a:pPr algn="ctr"/>
            <a:endParaRPr lang="en-US" sz="2600" dirty="0">
              <a:solidFill>
                <a:srgbClr val="FFFFFF"/>
              </a:solidFill>
              <a:latin typeface="Papyrus"/>
              <a:cs typeface="Papyrus"/>
            </a:endParaRPr>
          </a:p>
          <a:p>
            <a:pPr algn="ctr"/>
            <a:r>
              <a:rPr lang="en-US" sz="2600" dirty="0">
                <a:solidFill>
                  <a:srgbClr val="FFFFFF"/>
                </a:solidFill>
                <a:latin typeface="Papyrus"/>
                <a:cs typeface="Papyrus"/>
              </a:rPr>
              <a:t>Persecuted in Every Nation</a:t>
            </a:r>
          </a:p>
          <a:p>
            <a:pPr algn="ctr"/>
            <a:endParaRPr lang="en-US" sz="2600" dirty="0">
              <a:solidFill>
                <a:srgbClr val="FFFFFF"/>
              </a:solidFill>
              <a:latin typeface="Papyrus"/>
              <a:cs typeface="Papyrus"/>
            </a:endParaRPr>
          </a:p>
          <a:p>
            <a:r>
              <a:rPr lang="en-US" sz="2600" dirty="0">
                <a:solidFill>
                  <a:srgbClr val="FFFF00"/>
                </a:solidFill>
                <a:latin typeface="Papyrus"/>
                <a:cs typeface="Papyrus"/>
              </a:rPr>
              <a:t>             Then God Begins to Move to Bring Them Home</a:t>
            </a:r>
          </a:p>
          <a:p>
            <a:pPr algn="ctr"/>
            <a:endParaRPr lang="en-US" sz="2600" dirty="0">
              <a:solidFill>
                <a:srgbClr val="FFFF00"/>
              </a:solidFill>
              <a:latin typeface="Lucida Handwriting"/>
              <a:cs typeface="Lucida Handwriting"/>
            </a:endParaRPr>
          </a:p>
          <a:p>
            <a:pPr algn="ctr"/>
            <a:r>
              <a:rPr lang="en-US" sz="2600" dirty="0">
                <a:solidFill>
                  <a:srgbClr val="66FF66"/>
                </a:solidFill>
                <a:latin typeface="Papyrus"/>
                <a:cs typeface="Papyrus"/>
              </a:rPr>
              <a:t>WW1 </a:t>
            </a:r>
            <a:r>
              <a:rPr lang="mr-IN" sz="2600" dirty="0">
                <a:solidFill>
                  <a:srgbClr val="66FF66"/>
                </a:solidFill>
                <a:latin typeface="Papyrus"/>
                <a:cs typeface="Papyrus"/>
              </a:rPr>
              <a:t>–</a:t>
            </a:r>
            <a:r>
              <a:rPr lang="en-US" sz="2600" dirty="0">
                <a:solidFill>
                  <a:srgbClr val="66FF66"/>
                </a:solidFill>
                <a:latin typeface="Papyrus"/>
                <a:cs typeface="Papyrus"/>
              </a:rPr>
              <a:t> WW2</a:t>
            </a:r>
          </a:p>
          <a:p>
            <a:pPr algn="ctr"/>
            <a:endParaRPr lang="en-US" sz="2600" dirty="0">
              <a:solidFill>
                <a:srgbClr val="FFFFFF"/>
              </a:solidFill>
              <a:latin typeface="Papyrus"/>
              <a:cs typeface="Papyrus"/>
            </a:endParaRPr>
          </a:p>
          <a:p>
            <a:pPr algn="ctr"/>
            <a:r>
              <a:rPr lang="en-US" sz="2600" dirty="0">
                <a:solidFill>
                  <a:srgbClr val="FFFFFF"/>
                </a:solidFill>
                <a:latin typeface="Papyrus"/>
                <a:cs typeface="Papyrus"/>
              </a:rPr>
              <a:t>     The Restoration of Modern State Israel</a:t>
            </a:r>
          </a:p>
          <a:p>
            <a:pPr algn="ctr"/>
            <a:endParaRPr lang="en-US" sz="2600" dirty="0">
              <a:solidFill>
                <a:srgbClr val="FFFFFF"/>
              </a:solidFill>
              <a:latin typeface="Papyrus"/>
              <a:cs typeface="Papyrus"/>
            </a:endParaRPr>
          </a:p>
          <a:p>
            <a:pPr algn="ctr"/>
            <a:r>
              <a:rPr lang="en-US" sz="2600" dirty="0">
                <a:solidFill>
                  <a:srgbClr val="FFFFFF"/>
                </a:solidFill>
                <a:latin typeface="Papyrus"/>
                <a:cs typeface="Papyrus"/>
              </a:rPr>
              <a:t>    The Return of the Jews from the Nations</a:t>
            </a:r>
          </a:p>
          <a:p>
            <a:pPr algn="ctr"/>
            <a:endParaRPr lang="en-US" sz="2600" dirty="0">
              <a:solidFill>
                <a:srgbClr val="FFFFFF"/>
              </a:solidFill>
              <a:latin typeface="Papyrus"/>
              <a:cs typeface="Papyrus"/>
            </a:endParaRPr>
          </a:p>
          <a:p>
            <a:pPr algn="ctr"/>
            <a:r>
              <a:rPr lang="en-US" sz="2600" dirty="0">
                <a:solidFill>
                  <a:srgbClr val="FFFFFF"/>
                </a:solidFill>
                <a:latin typeface="Papyrus"/>
                <a:cs typeface="Papyrus"/>
              </a:rPr>
              <a:t>“Israel’s Exceeding Great Army ” </a:t>
            </a:r>
          </a:p>
          <a:p>
            <a:pPr algn="ctr"/>
            <a:r>
              <a:rPr lang="en-US" sz="2600" dirty="0">
                <a:solidFill>
                  <a:srgbClr val="FFFFFF"/>
                </a:solidFill>
                <a:latin typeface="Papyrus"/>
                <a:cs typeface="Papyrus"/>
              </a:rPr>
              <a:t> </a:t>
            </a:r>
          </a:p>
          <a:p>
            <a:pPr algn="ctr"/>
            <a:r>
              <a:rPr lang="en-US" sz="2600" dirty="0">
                <a:solidFill>
                  <a:srgbClr val="FFFFFF"/>
                </a:solidFill>
                <a:latin typeface="Papyrus"/>
                <a:cs typeface="Papyrus"/>
              </a:rPr>
              <a:t>   </a:t>
            </a:r>
          </a:p>
        </p:txBody>
      </p:sp>
    </p:spTree>
    <p:extLst>
      <p:ext uri="{BB962C8B-B14F-4D97-AF65-F5344CB8AC3E}">
        <p14:creationId xmlns:p14="http://schemas.microsoft.com/office/powerpoint/2010/main" val="400958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i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157"/>
            <a:ext cx="9144000" cy="6366843"/>
          </a:xfrm>
          <a:prstGeom prst="rect">
            <a:avLst/>
          </a:prstGeom>
        </p:spPr>
      </p:pic>
      <p:sp>
        <p:nvSpPr>
          <p:cNvPr id="6" name="TextBox 5"/>
          <p:cNvSpPr txBox="1"/>
          <p:nvPr/>
        </p:nvSpPr>
        <p:spPr>
          <a:xfrm>
            <a:off x="1321405" y="12827"/>
            <a:ext cx="7719961" cy="1200329"/>
          </a:xfrm>
          <a:prstGeom prst="rect">
            <a:avLst/>
          </a:prstGeom>
          <a:solidFill>
            <a:srgbClr val="0000FF"/>
          </a:solidFill>
        </p:spPr>
        <p:txBody>
          <a:bodyPr wrap="square" rtlCol="0">
            <a:spAutoFit/>
          </a:bodyPr>
          <a:lstStyle/>
          <a:p>
            <a:r>
              <a:rPr lang="en-US" dirty="0">
                <a:solidFill>
                  <a:srgbClr val="66FF66"/>
                </a:solidFill>
                <a:latin typeface="Papyrus"/>
                <a:cs typeface="Papyrus"/>
              </a:rPr>
              <a:t>              The Times of the Gentiles begins </a:t>
            </a:r>
            <a:r>
              <a:rPr lang="mr-IN" dirty="0">
                <a:solidFill>
                  <a:srgbClr val="66FF66"/>
                </a:solidFill>
                <a:latin typeface="Papyrus"/>
                <a:cs typeface="Papyrus"/>
              </a:rPr>
              <a:t>–</a:t>
            </a:r>
            <a:r>
              <a:rPr lang="en-US" dirty="0">
                <a:solidFill>
                  <a:srgbClr val="66FF66"/>
                </a:solidFill>
                <a:latin typeface="Papyrus"/>
                <a:cs typeface="Papyrus"/>
              </a:rPr>
              <a:t> 70 AD</a:t>
            </a:r>
          </a:p>
          <a:p>
            <a:r>
              <a:rPr lang="en-US" dirty="0">
                <a:solidFill>
                  <a:srgbClr val="FFFFFF"/>
                </a:solidFill>
                <a:latin typeface="Papyrus"/>
                <a:cs typeface="Papyrus"/>
              </a:rPr>
              <a:t> The Jews were scattered to the 4 winds and the Temple destroyed </a:t>
            </a:r>
            <a:r>
              <a:rPr lang="mr-IN" dirty="0">
                <a:solidFill>
                  <a:srgbClr val="FFFFFF"/>
                </a:solidFill>
                <a:latin typeface="Papyrus"/>
                <a:cs typeface="Papyrus"/>
              </a:rPr>
              <a:t>–</a:t>
            </a:r>
            <a:r>
              <a:rPr lang="en-US" dirty="0">
                <a:solidFill>
                  <a:srgbClr val="FFFFFF"/>
                </a:solidFill>
                <a:latin typeface="Papyrus"/>
                <a:cs typeface="Papyrus"/>
              </a:rPr>
              <a:t> </a:t>
            </a:r>
          </a:p>
          <a:p>
            <a:r>
              <a:rPr lang="en-US" dirty="0">
                <a:solidFill>
                  <a:srgbClr val="FFFFFF"/>
                </a:solidFill>
                <a:latin typeface="Papyrus"/>
                <a:cs typeface="Papyrus"/>
              </a:rPr>
              <a:t>Jews were persecuted in every country they settled, without a homeland, without a common language, and finally evicted, always forced to leave</a:t>
            </a:r>
          </a:p>
        </p:txBody>
      </p:sp>
    </p:spTree>
    <p:extLst>
      <p:ext uri="{BB962C8B-B14F-4D97-AF65-F5344CB8AC3E}">
        <p14:creationId xmlns:p14="http://schemas.microsoft.com/office/powerpoint/2010/main" val="89910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2.jpeg"/>
          <p:cNvPicPr>
            <a:picLocks noChangeAspect="1"/>
          </p:cNvPicPr>
          <p:nvPr/>
        </p:nvPicPr>
        <p:blipFill rotWithShape="1">
          <a:blip r:embed="rId2">
            <a:extLst>
              <a:ext uri="{28A0092B-C50C-407E-A947-70E740481C1C}">
                <a14:useLocalDpi xmlns:a14="http://schemas.microsoft.com/office/drawing/2010/main" val="0"/>
              </a:ext>
            </a:extLst>
          </a:blip>
          <a:srcRect l="982"/>
          <a:stretch/>
        </p:blipFill>
        <p:spPr>
          <a:xfrm>
            <a:off x="10417296" y="1288113"/>
            <a:ext cx="189230" cy="6531429"/>
          </a:xfrm>
          <a:prstGeom prst="rect">
            <a:avLst/>
          </a:prstGeom>
        </p:spPr>
      </p:pic>
      <p:pic>
        <p:nvPicPr>
          <p:cNvPr id="3" name="Picture 2" descr="jewish expulsions and wanderings in the middle 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780"/>
            <a:ext cx="9144000" cy="6254444"/>
          </a:xfrm>
          <a:prstGeom prst="rect">
            <a:avLst/>
          </a:prstGeom>
        </p:spPr>
      </p:pic>
    </p:spTree>
    <p:extLst>
      <p:ext uri="{BB962C8B-B14F-4D97-AF65-F5344CB8AC3E}">
        <p14:creationId xmlns:p14="http://schemas.microsoft.com/office/powerpoint/2010/main" val="103792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iu-2.jpeg"/>
          <p:cNvPicPr>
            <a:picLocks noChangeAspect="1"/>
          </p:cNvPicPr>
          <p:nvPr/>
        </p:nvPicPr>
        <p:blipFill rotWithShape="1">
          <a:blip r:embed="rId2">
            <a:extLst>
              <a:ext uri="{28A0092B-C50C-407E-A947-70E740481C1C}">
                <a14:useLocalDpi xmlns:a14="http://schemas.microsoft.com/office/drawing/2010/main" val="0"/>
              </a:ext>
            </a:extLst>
          </a:blip>
          <a:srcRect l="982"/>
          <a:stretch/>
        </p:blipFill>
        <p:spPr>
          <a:xfrm>
            <a:off x="10417296" y="1288113"/>
            <a:ext cx="189230" cy="6531429"/>
          </a:xfrm>
          <a:prstGeom prst="rect">
            <a:avLst/>
          </a:prstGeom>
        </p:spPr>
      </p:pic>
      <p:pic>
        <p:nvPicPr>
          <p:cNvPr id="5" name="Picture 4" descr="jews in medeival christian eur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993" y="0"/>
            <a:ext cx="5707007" cy="6858000"/>
          </a:xfrm>
          <a:prstGeom prst="rect">
            <a:avLst/>
          </a:prstGeom>
        </p:spPr>
      </p:pic>
      <p:sp>
        <p:nvSpPr>
          <p:cNvPr id="6" name="TextBox 5"/>
          <p:cNvSpPr txBox="1"/>
          <p:nvPr/>
        </p:nvSpPr>
        <p:spPr>
          <a:xfrm>
            <a:off x="128292" y="466985"/>
            <a:ext cx="3438221" cy="6432531"/>
          </a:xfrm>
          <a:prstGeom prst="rect">
            <a:avLst/>
          </a:prstGeom>
          <a:noFill/>
        </p:spPr>
        <p:txBody>
          <a:bodyPr wrap="square" rtlCol="0">
            <a:spAutoFit/>
          </a:bodyPr>
          <a:lstStyle/>
          <a:p>
            <a:r>
              <a:rPr lang="en-US" sz="2000" dirty="0">
                <a:solidFill>
                  <a:schemeClr val="bg1"/>
                </a:solidFill>
                <a:latin typeface="Papyrus"/>
                <a:cs typeface="Papyrus"/>
              </a:rPr>
              <a:t>Nations that Expelled Jews</a:t>
            </a:r>
          </a:p>
          <a:p>
            <a:endParaRPr lang="en-US" sz="2000" dirty="0">
              <a:solidFill>
                <a:schemeClr val="bg1"/>
              </a:solidFill>
              <a:latin typeface="Papyrus"/>
              <a:cs typeface="Papyrus"/>
            </a:endParaRPr>
          </a:p>
          <a:p>
            <a:pPr marL="342900" indent="-342900">
              <a:buFont typeface="Arial"/>
              <a:buChar char="•"/>
            </a:pPr>
            <a:r>
              <a:rPr lang="en-US" sz="2000" dirty="0">
                <a:solidFill>
                  <a:schemeClr val="bg1"/>
                </a:solidFill>
                <a:latin typeface="Papyrus"/>
                <a:cs typeface="Papyrus"/>
              </a:rPr>
              <a:t>France                   </a:t>
            </a:r>
            <a:r>
              <a:rPr lang="en-US" sz="2000" dirty="0">
                <a:solidFill>
                  <a:srgbClr val="21FF80"/>
                </a:solidFill>
                <a:latin typeface="Papyrus"/>
                <a:cs typeface="Papyrus"/>
              </a:rPr>
              <a:t>1250</a:t>
            </a:r>
          </a:p>
          <a:p>
            <a:pPr marL="342900" indent="-342900">
              <a:buFont typeface="Arial"/>
              <a:buChar char="•"/>
            </a:pPr>
            <a:r>
              <a:rPr lang="en-US" sz="2000" dirty="0">
                <a:solidFill>
                  <a:schemeClr val="bg1"/>
                </a:solidFill>
                <a:latin typeface="Papyrus"/>
                <a:cs typeface="Papyrus"/>
              </a:rPr>
              <a:t>Southern Italy    </a:t>
            </a:r>
            <a:r>
              <a:rPr lang="en-US" sz="2000" dirty="0">
                <a:solidFill>
                  <a:srgbClr val="21FF80"/>
                </a:solidFill>
                <a:latin typeface="Papyrus"/>
                <a:cs typeface="Papyrus"/>
              </a:rPr>
              <a:t>1288</a:t>
            </a:r>
          </a:p>
          <a:p>
            <a:pPr marL="342900" indent="-342900">
              <a:buFont typeface="Arial"/>
              <a:buChar char="•"/>
            </a:pPr>
            <a:r>
              <a:rPr lang="en-US" sz="2000" dirty="0">
                <a:solidFill>
                  <a:schemeClr val="bg1"/>
                </a:solidFill>
                <a:latin typeface="Papyrus"/>
                <a:cs typeface="Papyrus"/>
              </a:rPr>
              <a:t>England               </a:t>
            </a:r>
            <a:r>
              <a:rPr lang="en-US" sz="2000" dirty="0">
                <a:solidFill>
                  <a:srgbClr val="21FF80"/>
                </a:solidFill>
                <a:latin typeface="Papyrus"/>
                <a:cs typeface="Papyrus"/>
              </a:rPr>
              <a:t>1290</a:t>
            </a:r>
          </a:p>
          <a:p>
            <a:pPr marL="342900" indent="-342900">
              <a:buFont typeface="Arial"/>
              <a:buChar char="•"/>
            </a:pPr>
            <a:r>
              <a:rPr lang="en-US" sz="2000" dirty="0">
                <a:solidFill>
                  <a:schemeClr val="bg1"/>
                </a:solidFill>
                <a:latin typeface="Papyrus"/>
                <a:cs typeface="Papyrus"/>
              </a:rPr>
              <a:t>Switzerland      </a:t>
            </a:r>
            <a:r>
              <a:rPr lang="en-US" sz="2000" dirty="0">
                <a:solidFill>
                  <a:srgbClr val="21FF80"/>
                </a:solidFill>
                <a:latin typeface="Papyrus"/>
                <a:cs typeface="Papyrus"/>
              </a:rPr>
              <a:t>1294</a:t>
            </a:r>
          </a:p>
          <a:p>
            <a:pPr marL="342900" indent="-342900">
              <a:buFont typeface="Arial"/>
              <a:buChar char="•"/>
            </a:pPr>
            <a:r>
              <a:rPr lang="en-US" sz="2000" dirty="0">
                <a:solidFill>
                  <a:schemeClr val="bg1"/>
                </a:solidFill>
                <a:latin typeface="Papyrus"/>
                <a:cs typeface="Papyrus"/>
              </a:rPr>
              <a:t>Hungary            </a:t>
            </a:r>
            <a:r>
              <a:rPr lang="en-US" sz="2000" dirty="0">
                <a:solidFill>
                  <a:srgbClr val="21FF80"/>
                </a:solidFill>
                <a:latin typeface="Papyrus"/>
                <a:cs typeface="Papyrus"/>
              </a:rPr>
              <a:t>1360</a:t>
            </a:r>
          </a:p>
          <a:p>
            <a:pPr marL="342900" indent="-342900">
              <a:buFont typeface="Arial"/>
              <a:buChar char="•"/>
            </a:pPr>
            <a:r>
              <a:rPr lang="en-US" sz="2000" dirty="0">
                <a:solidFill>
                  <a:schemeClr val="bg1"/>
                </a:solidFill>
                <a:latin typeface="Papyrus"/>
                <a:cs typeface="Papyrus"/>
              </a:rPr>
              <a:t>Austria              </a:t>
            </a:r>
            <a:r>
              <a:rPr lang="en-US" sz="2000" dirty="0">
                <a:solidFill>
                  <a:srgbClr val="21FF80"/>
                </a:solidFill>
                <a:latin typeface="Papyrus"/>
                <a:cs typeface="Papyrus"/>
              </a:rPr>
              <a:t>1420</a:t>
            </a:r>
          </a:p>
          <a:p>
            <a:pPr marL="342900" indent="-342900">
              <a:buFont typeface="Arial"/>
              <a:buChar char="•"/>
            </a:pPr>
            <a:r>
              <a:rPr lang="en-US" sz="2000" dirty="0">
                <a:solidFill>
                  <a:schemeClr val="bg1"/>
                </a:solidFill>
                <a:latin typeface="Papyrus"/>
                <a:cs typeface="Papyrus"/>
              </a:rPr>
              <a:t>Upper Bavaria  </a:t>
            </a:r>
            <a:r>
              <a:rPr lang="en-US" sz="2000" dirty="0">
                <a:solidFill>
                  <a:srgbClr val="21FF80"/>
                </a:solidFill>
                <a:latin typeface="Papyrus"/>
                <a:cs typeface="Papyrus"/>
              </a:rPr>
              <a:t>1442</a:t>
            </a:r>
          </a:p>
          <a:p>
            <a:pPr marL="342900" indent="-342900">
              <a:buFont typeface="Arial"/>
              <a:buChar char="•"/>
            </a:pPr>
            <a:r>
              <a:rPr lang="en-US" sz="2000" dirty="0">
                <a:solidFill>
                  <a:schemeClr val="bg1"/>
                </a:solidFill>
                <a:latin typeface="Papyrus"/>
                <a:cs typeface="Papyrus"/>
              </a:rPr>
              <a:t>Spain                  </a:t>
            </a:r>
            <a:r>
              <a:rPr lang="en-US" sz="2000" dirty="0">
                <a:solidFill>
                  <a:srgbClr val="21FF80"/>
                </a:solidFill>
                <a:latin typeface="Papyrus"/>
                <a:cs typeface="Papyrus"/>
              </a:rPr>
              <a:t>1492</a:t>
            </a:r>
          </a:p>
          <a:p>
            <a:pPr marL="342900" indent="-342900">
              <a:buFont typeface="Arial"/>
              <a:buChar char="•"/>
            </a:pPr>
            <a:r>
              <a:rPr lang="en-US" sz="2000" dirty="0">
                <a:solidFill>
                  <a:schemeClr val="bg1"/>
                </a:solidFill>
                <a:latin typeface="Papyrus"/>
                <a:cs typeface="Papyrus"/>
              </a:rPr>
              <a:t>Portugal              </a:t>
            </a:r>
            <a:r>
              <a:rPr lang="en-US" sz="2000" dirty="0">
                <a:solidFill>
                  <a:srgbClr val="21FF80"/>
                </a:solidFill>
                <a:latin typeface="Papyrus"/>
                <a:cs typeface="Papyrus"/>
              </a:rPr>
              <a:t>1496</a:t>
            </a:r>
          </a:p>
          <a:p>
            <a:pPr marL="342900" indent="-342900">
              <a:buFont typeface="Arial"/>
              <a:buChar char="•"/>
            </a:pPr>
            <a:r>
              <a:rPr lang="en-US" sz="2000" dirty="0">
                <a:solidFill>
                  <a:srgbClr val="FFFFFF"/>
                </a:solidFill>
                <a:latin typeface="Papyrus"/>
                <a:cs typeface="Papyrus"/>
              </a:rPr>
              <a:t>Lithuania</a:t>
            </a:r>
            <a:r>
              <a:rPr lang="en-US" sz="2000" dirty="0">
                <a:solidFill>
                  <a:srgbClr val="21FF80"/>
                </a:solidFill>
                <a:latin typeface="Papyrus"/>
                <a:cs typeface="Papyrus"/>
              </a:rPr>
              <a:t>             1495</a:t>
            </a:r>
          </a:p>
          <a:p>
            <a:pPr marL="342900" indent="-342900">
              <a:buFont typeface="Arial"/>
              <a:buChar char="•"/>
            </a:pPr>
            <a:r>
              <a:rPr lang="en-US" sz="2000" dirty="0">
                <a:solidFill>
                  <a:srgbClr val="FFFFFF"/>
                </a:solidFill>
                <a:latin typeface="Papyrus"/>
                <a:cs typeface="Papyrus"/>
              </a:rPr>
              <a:t>Poland</a:t>
            </a:r>
            <a:r>
              <a:rPr lang="en-US" sz="2000" dirty="0">
                <a:solidFill>
                  <a:srgbClr val="21FF80"/>
                </a:solidFill>
                <a:latin typeface="Papyrus"/>
                <a:cs typeface="Papyrus"/>
              </a:rPr>
              <a:t>         early 1900’s</a:t>
            </a:r>
          </a:p>
          <a:p>
            <a:pPr marL="342900" indent="-342900">
              <a:buFont typeface="Arial"/>
              <a:buChar char="•"/>
            </a:pPr>
            <a:r>
              <a:rPr lang="en-US" sz="2000" dirty="0">
                <a:solidFill>
                  <a:srgbClr val="FFFFFF"/>
                </a:solidFill>
                <a:latin typeface="Papyrus"/>
                <a:cs typeface="Papyrus"/>
              </a:rPr>
              <a:t>Russia  </a:t>
            </a:r>
            <a:r>
              <a:rPr lang="en-US" sz="2000" dirty="0">
                <a:solidFill>
                  <a:srgbClr val="21FF80"/>
                </a:solidFill>
                <a:latin typeface="Papyrus"/>
                <a:cs typeface="Papyrus"/>
              </a:rPr>
              <a:t>      early 1900’s</a:t>
            </a:r>
          </a:p>
          <a:p>
            <a:pPr marL="342900" indent="-342900">
              <a:buFont typeface="Arial"/>
              <a:buChar char="•"/>
            </a:pPr>
            <a:r>
              <a:rPr lang="en-US" sz="2000" dirty="0">
                <a:solidFill>
                  <a:srgbClr val="FFFFFF"/>
                </a:solidFill>
                <a:latin typeface="Papyrus"/>
                <a:cs typeface="Papyrus"/>
              </a:rPr>
              <a:t>Ukraine</a:t>
            </a:r>
            <a:r>
              <a:rPr lang="en-US" sz="2000" dirty="0">
                <a:solidFill>
                  <a:srgbClr val="21FF80"/>
                </a:solidFill>
                <a:latin typeface="Papyrus"/>
                <a:cs typeface="Papyrus"/>
              </a:rPr>
              <a:t>     early 1900’s</a:t>
            </a:r>
          </a:p>
          <a:p>
            <a:endParaRPr lang="en-US" sz="2000" dirty="0">
              <a:solidFill>
                <a:srgbClr val="FFFFFF"/>
              </a:solidFill>
              <a:latin typeface="Papyrus"/>
              <a:cs typeface="Papyrus"/>
            </a:endParaRPr>
          </a:p>
          <a:p>
            <a:r>
              <a:rPr lang="en-US" dirty="0">
                <a:solidFill>
                  <a:srgbClr val="FFFFFF"/>
                </a:solidFill>
                <a:latin typeface="Papyrus"/>
                <a:cs typeface="Papyrus"/>
              </a:rPr>
              <a:t>Turkey under Ottomans  rule was  a haven for 200,00  Jews until after WW1 and WW2 Only 14,000 Jews in Turkey- 2021</a:t>
            </a:r>
            <a:endParaRPr lang="en-US" dirty="0">
              <a:solidFill>
                <a:srgbClr val="21FF80"/>
              </a:solidFill>
              <a:latin typeface="Papyrus"/>
              <a:cs typeface="Papyrus"/>
            </a:endParaRPr>
          </a:p>
          <a:p>
            <a:endParaRPr lang="en-US" sz="2000" dirty="0">
              <a:solidFill>
                <a:srgbClr val="FFFFFF"/>
              </a:solidFill>
              <a:latin typeface="Papyrus"/>
              <a:cs typeface="Papyrus"/>
            </a:endParaRPr>
          </a:p>
        </p:txBody>
      </p:sp>
    </p:spTree>
    <p:extLst>
      <p:ext uri="{BB962C8B-B14F-4D97-AF65-F5344CB8AC3E}">
        <p14:creationId xmlns:p14="http://schemas.microsoft.com/office/powerpoint/2010/main" val="2261402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TotalTime>
  <Words>2159</Words>
  <Application>Microsoft Macintosh PowerPoint</Application>
  <PresentationFormat>On-screen Show (4:3)</PresentationFormat>
  <Paragraphs>277</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Book</vt:lpstr>
      <vt:lpstr>Calibri</vt:lpstr>
      <vt:lpstr>Lucida Handwriting</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Bentley</dc:creator>
  <cp:lastModifiedBy>Catherine Bentley</cp:lastModifiedBy>
  <cp:revision>74</cp:revision>
  <dcterms:created xsi:type="dcterms:W3CDTF">2022-02-24T16:21:02Z</dcterms:created>
  <dcterms:modified xsi:type="dcterms:W3CDTF">2022-03-01T12:30:16Z</dcterms:modified>
</cp:coreProperties>
</file>