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4" r:id="rId5"/>
    <p:sldId id="275" r:id="rId6"/>
    <p:sldId id="291" r:id="rId7"/>
    <p:sldId id="289" r:id="rId8"/>
    <p:sldId id="276" r:id="rId9"/>
    <p:sldId id="281" r:id="rId10"/>
    <p:sldId id="277" r:id="rId11"/>
    <p:sldId id="278" r:id="rId12"/>
    <p:sldId id="279" r:id="rId13"/>
    <p:sldId id="295" r:id="rId14"/>
    <p:sldId id="292" r:id="rId15"/>
    <p:sldId id="282" r:id="rId16"/>
    <p:sldId id="293" r:id="rId17"/>
    <p:sldId id="294" r:id="rId18"/>
    <p:sldId id="283" r:id="rId19"/>
    <p:sldId id="284" r:id="rId20"/>
    <p:sldId id="285" r:id="rId21"/>
    <p:sldId id="286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80FF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94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5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0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44CB-C69D-4E4C-B32A-DBCEB02A7BB0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B96C-40AC-264E-9BCF-520AB504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o-Deeper-Slid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73823"/>
          </a:xfrm>
          <a:prstGeom prst="rect">
            <a:avLst/>
          </a:prstGeom>
        </p:spPr>
      </p:pic>
      <p:pic>
        <p:nvPicPr>
          <p:cNvPr id="5" name="Picture 4" descr="Deeper-Roots-Tree-fr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17" y="2603972"/>
            <a:ext cx="6033658" cy="407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79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0262" y="1643678"/>
            <a:ext cx="5434779" cy="36933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66"/>
                </a:solidFill>
                <a:latin typeface="Chalkboard"/>
                <a:cs typeface="Chalkboard"/>
              </a:rPr>
              <a:t>Spiritual Lesson #2</a:t>
            </a:r>
          </a:p>
          <a:p>
            <a:pPr algn="ctr"/>
            <a:r>
              <a:rPr lang="en-US" sz="3200" dirty="0" smtClean="0">
                <a:solidFill>
                  <a:srgbClr val="CCFF66"/>
                </a:solidFill>
                <a:latin typeface="Chalkboard"/>
                <a:cs typeface="Chalkboard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800" dirty="0" smtClean="0">
                <a:solidFill>
                  <a:srgbClr val="CCFF66"/>
                </a:solidFill>
                <a:latin typeface="Chalkboard"/>
                <a:cs typeface="Chalkboard"/>
              </a:rPr>
              <a:t>Every </a:t>
            </a:r>
            <a:r>
              <a:rPr lang="en-US" sz="24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Spiritua</a:t>
            </a:r>
            <a:r>
              <a:rPr lang="en-US" sz="2800" dirty="0" smtClean="0">
                <a:solidFill>
                  <a:srgbClr val="66FFFF"/>
                </a:solidFill>
                <a:latin typeface="Chalkboard"/>
                <a:cs typeface="Chalkboard"/>
              </a:rPr>
              <a:t>l Principle        </a:t>
            </a:r>
            <a:r>
              <a:rPr lang="en-US" sz="2800" dirty="0" smtClean="0">
                <a:solidFill>
                  <a:srgbClr val="CCFF66"/>
                </a:solidFill>
                <a:latin typeface="Chalkboard"/>
                <a:cs typeface="Chalkboard"/>
              </a:rPr>
              <a:t>or </a:t>
            </a:r>
            <a:r>
              <a:rPr lang="en-US" sz="24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Foundation</a:t>
            </a:r>
          </a:p>
          <a:p>
            <a:pPr algn="ctr"/>
            <a:r>
              <a:rPr lang="en-US" sz="2800" dirty="0" smtClean="0">
                <a:solidFill>
                  <a:srgbClr val="CCFF66"/>
                </a:solidFill>
                <a:latin typeface="Chalkboard"/>
                <a:cs typeface="Chalkboard"/>
              </a:rPr>
              <a:t>  Starts </a:t>
            </a:r>
            <a:r>
              <a:rPr lang="en-US" sz="2800" dirty="0" smtClean="0">
                <a:solidFill>
                  <a:srgbClr val="66FFFF"/>
                </a:solidFill>
                <a:latin typeface="Chalkboard"/>
                <a:cs typeface="Chalkboard"/>
              </a:rPr>
              <a:t>in Genesis</a:t>
            </a:r>
          </a:p>
          <a:p>
            <a:pPr algn="ctr"/>
            <a:endParaRPr lang="en-US" sz="2800" dirty="0">
              <a:solidFill>
                <a:srgbClr val="CCFF66"/>
              </a:solidFill>
              <a:latin typeface="Chalkboard"/>
              <a:cs typeface="Chalkboard"/>
            </a:endParaRPr>
          </a:p>
          <a:p>
            <a:pPr algn="ctr"/>
            <a:r>
              <a:rPr lang="en-US" sz="2800" dirty="0" smtClean="0">
                <a:solidFill>
                  <a:srgbClr val="CCFF66"/>
                </a:solidFill>
                <a:latin typeface="Chalkboard"/>
                <a:cs typeface="Chalkboard"/>
              </a:rPr>
              <a:t>*Law of 1st Mention</a:t>
            </a:r>
          </a:p>
          <a:p>
            <a:r>
              <a:rPr lang="en-US" sz="2600" dirty="0" smtClean="0">
                <a:solidFill>
                  <a:srgbClr val="CCFF66"/>
                </a:solidFill>
                <a:latin typeface="Chalkboard"/>
                <a:cs typeface="Chalkboard"/>
              </a:rPr>
              <a:t>It’s the </a:t>
            </a:r>
            <a:r>
              <a:rPr lang="en-US" sz="26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foundation  </a:t>
            </a:r>
            <a:r>
              <a:rPr lang="en-US" sz="2600" dirty="0" smtClean="0">
                <a:solidFill>
                  <a:srgbClr val="CCFF66"/>
                </a:solidFill>
                <a:latin typeface="Chalkboard"/>
                <a:cs typeface="Chalkboard"/>
              </a:rPr>
              <a:t>scripture*</a:t>
            </a:r>
            <a:endParaRPr lang="en-US" sz="2600" dirty="0">
              <a:solidFill>
                <a:srgbClr val="CCFF66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8592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2646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20031" y="798935"/>
            <a:ext cx="4755625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Spiritual</a:t>
            </a:r>
            <a:r>
              <a:rPr lang="en-US" sz="2600" dirty="0" smtClean="0">
                <a:solidFill>
                  <a:srgbClr val="CCFF66"/>
                </a:solidFill>
                <a:latin typeface="Chalkboard"/>
                <a:cs typeface="Chalkboard"/>
              </a:rPr>
              <a:t> Principles operate </a:t>
            </a:r>
          </a:p>
          <a:p>
            <a:r>
              <a:rPr lang="en-US" sz="2600" dirty="0" smtClean="0">
                <a:solidFill>
                  <a:srgbClr val="CCFF66"/>
                </a:solidFill>
                <a:latin typeface="Chalkboard"/>
                <a:cs typeface="Chalkboard"/>
              </a:rPr>
              <a:t>just like </a:t>
            </a:r>
            <a:r>
              <a:rPr lang="en-US" sz="24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physical</a:t>
            </a:r>
            <a:r>
              <a:rPr lang="en-US" sz="2600" dirty="0" smtClean="0">
                <a:solidFill>
                  <a:srgbClr val="CCFF66"/>
                </a:solidFill>
                <a:latin typeface="Chalkboard"/>
                <a:cs typeface="Chalkboard"/>
              </a:rPr>
              <a:t> principles.</a:t>
            </a:r>
            <a:endParaRPr lang="en-US" sz="2600" dirty="0">
              <a:solidFill>
                <a:srgbClr val="CCFF66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698" y="2211549"/>
            <a:ext cx="253965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The Law of Gravity</a:t>
            </a:r>
            <a:endParaRPr lang="en-US" sz="2000" dirty="0">
              <a:solidFill>
                <a:srgbClr val="66FFFF"/>
              </a:solidFill>
              <a:latin typeface="Papyrus"/>
              <a:cs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523" y="3622627"/>
            <a:ext cx="463113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FFFF"/>
                </a:solidFill>
                <a:latin typeface="Papyrus"/>
                <a:cs typeface="Papyrus"/>
              </a:rPr>
              <a:t>The Law of Reaping &amp; Sowing</a:t>
            </a:r>
            <a:endParaRPr lang="en-US" sz="2400" dirty="0">
              <a:solidFill>
                <a:srgbClr val="66FFFF"/>
              </a:solidFill>
              <a:latin typeface="Papyrus"/>
              <a:cs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058" y="2782578"/>
            <a:ext cx="7009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Handwriting"/>
                <a:cs typeface="Lucida Handwriting"/>
              </a:rPr>
              <a:t>“</a:t>
            </a:r>
            <a:r>
              <a:rPr lang="en-US" sz="2400" dirty="0" smtClean="0">
                <a:latin typeface="Lucida Handwriting"/>
                <a:cs typeface="Lucida Handwriting"/>
              </a:rPr>
              <a:t>What Goes UP    must  COME DOWN”</a:t>
            </a:r>
            <a:endParaRPr lang="en-US" sz="2400" dirty="0">
              <a:latin typeface="Lucida Handwriting"/>
              <a:cs typeface="Lucida Handwriting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059" y="4178982"/>
            <a:ext cx="7942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Lucida Handwriting"/>
                <a:cs typeface="Lucida Handwriting"/>
              </a:rPr>
              <a:t>“</a:t>
            </a:r>
            <a:r>
              <a:rPr lang="en-US" sz="2400" dirty="0" smtClean="0">
                <a:latin typeface="Lucida Handwriting"/>
                <a:cs typeface="Lucida Handwriting"/>
              </a:rPr>
              <a:t>Whatever a Man sows, so shall he also reap”</a:t>
            </a:r>
            <a:endParaRPr lang="en-US" sz="2400" dirty="0">
              <a:latin typeface="Lucida Handwriting"/>
              <a:cs typeface="Lucida Handwriting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4523" y="4825256"/>
            <a:ext cx="4755625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Understanding God’s Spiritual 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Principals </a:t>
            </a:r>
            <a:r>
              <a:rPr lang="en-US" sz="2400" dirty="0" smtClean="0">
                <a:solidFill>
                  <a:srgbClr val="66FFFF"/>
                </a:solidFill>
                <a:latin typeface="Comic Sans MS"/>
                <a:cs typeface="Comic Sans MS"/>
              </a:rPr>
              <a:t>will change your life.</a:t>
            </a:r>
            <a:endParaRPr lang="en-US" sz="2400" dirty="0">
              <a:solidFill>
                <a:srgbClr val="66FFFF"/>
              </a:solidFill>
              <a:latin typeface="Comic Sans MS"/>
              <a:cs typeface="Comic Sans MS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3255178" y="2611659"/>
            <a:ext cx="386548" cy="730974"/>
          </a:xfrm>
          <a:prstGeom prst="upArrow">
            <a:avLst/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7021566" y="2364225"/>
            <a:ext cx="359970" cy="978408"/>
          </a:xfrm>
          <a:prstGeom prst="downArrow">
            <a:avLst/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Right Arrow 10"/>
          <p:cNvSpPr/>
          <p:nvPr/>
        </p:nvSpPr>
        <p:spPr>
          <a:xfrm>
            <a:off x="7381536" y="4799199"/>
            <a:ext cx="45719" cy="30616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6373562" y="4799199"/>
            <a:ext cx="834760" cy="1439073"/>
          </a:xfrm>
          <a:prstGeom prst="curvedRightArrow">
            <a:avLst/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66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flipV="1">
            <a:off x="7365903" y="4825256"/>
            <a:ext cx="731520" cy="1216152"/>
          </a:xfrm>
          <a:prstGeom prst="curvedLeftArrow">
            <a:avLst/>
          </a:prstGeom>
          <a:solidFill>
            <a:srgbClr val="8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6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0" y="709609"/>
            <a:ext cx="8601476" cy="54714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3547" y="945355"/>
            <a:ext cx="6902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2.“</a:t>
            </a:r>
            <a:r>
              <a:rPr lang="en-US" sz="2400" dirty="0">
                <a:solidFill>
                  <a:srgbClr val="CCFF66"/>
                </a:solidFill>
                <a:latin typeface="Chalkboard"/>
                <a:cs typeface="Chalkboard"/>
              </a:rPr>
              <a:t>And the Earth was without form, and void, 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</a:t>
            </a:r>
            <a:r>
              <a:rPr lang="en-US" sz="2400" dirty="0">
                <a:solidFill>
                  <a:srgbClr val="CCFF66"/>
                </a:solidFill>
                <a:latin typeface="Chalkboard"/>
                <a:cs typeface="Chalkboard"/>
              </a:rPr>
              <a:t>and darkness was upon the face of the earth </a:t>
            </a:r>
          </a:p>
          <a:p>
            <a:r>
              <a:rPr lang="en-US" sz="2400" dirty="0">
                <a:solidFill>
                  <a:srgbClr val="CCFF66"/>
                </a:solidFill>
                <a:latin typeface="Chalkboard"/>
                <a:cs typeface="Chalkboard"/>
              </a:rPr>
              <a:t>          and </a:t>
            </a:r>
            <a:r>
              <a:rPr lang="en-US" sz="2400" dirty="0">
                <a:solidFill>
                  <a:srgbClr val="66FFFF"/>
                </a:solidFill>
                <a:latin typeface="Chalkboard"/>
                <a:cs typeface="Chalkboard"/>
              </a:rPr>
              <a:t>the Spirit of God moved </a:t>
            </a:r>
          </a:p>
          <a:p>
            <a:r>
              <a:rPr lang="en-US" sz="2400" dirty="0">
                <a:solidFill>
                  <a:srgbClr val="CCFF66"/>
                </a:solidFill>
                <a:latin typeface="Chalkboard"/>
                <a:cs typeface="Chalkboard"/>
              </a:rPr>
              <a:t>              on the face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239572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913" y="354804"/>
            <a:ext cx="5677360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This is exactly how we were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BEFORE we were </a:t>
            </a:r>
            <a:r>
              <a:rPr lang="en-US" sz="20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Born Again</a:t>
            </a:r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…</a:t>
            </a:r>
          </a:p>
          <a:p>
            <a:r>
              <a:rPr lang="en-US" sz="20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             </a:t>
            </a:r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Without </a:t>
            </a:r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form,</a:t>
            </a:r>
          </a:p>
          <a:p>
            <a:r>
              <a:rPr lang="en-US" sz="20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   Void of understanding &amp; purpose</a:t>
            </a:r>
          </a:p>
          <a:p>
            <a:r>
              <a:rPr lang="en-US" sz="20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     Walking in darkness </a:t>
            </a:r>
          </a:p>
          <a:p>
            <a:r>
              <a:rPr lang="en-US" sz="2000" dirty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     and we don</a:t>
            </a:r>
            <a:r>
              <a:rPr lang="fr-FR" sz="2000" dirty="0" smtClean="0">
                <a:solidFill>
                  <a:schemeClr val="tx1"/>
                </a:solidFill>
                <a:latin typeface="Chalkboard"/>
                <a:cs typeface="Chalkboard"/>
              </a:rPr>
              <a:t>’</a:t>
            </a:r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t even know it!</a:t>
            </a:r>
          </a:p>
          <a:p>
            <a:endParaRPr lang="en-US" sz="24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endParaRPr lang="en-US" sz="24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    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2519" y="2432296"/>
            <a:ext cx="4519475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And then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THE HOLY GHOST </a:t>
            </a:r>
          </a:p>
          <a:p>
            <a:r>
              <a:rPr lang="en-US" sz="2000" dirty="0">
                <a:solidFill>
                  <a:srgbClr val="66FFFF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            </a:t>
            </a:r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began to move in us</a:t>
            </a:r>
          </a:p>
          <a:p>
            <a:endParaRPr lang="en-US" sz="2000" dirty="0">
              <a:solidFill>
                <a:srgbClr val="CCFF66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     Watch the progression </a:t>
            </a:r>
          </a:p>
          <a:p>
            <a:r>
              <a:rPr lang="en-US" sz="2000" dirty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       of our Spiritual Creation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in HIM</a:t>
            </a:r>
          </a:p>
          <a:p>
            <a:endParaRPr lang="en-US" sz="2000" dirty="0">
              <a:solidFill>
                <a:srgbClr val="66FFFF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35" y="4365577"/>
            <a:ext cx="6159094" cy="199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1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9cc5f2ffdcd99c12c1231ba0589b111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0" y="485520"/>
            <a:ext cx="7997315" cy="5994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099" y="4724504"/>
            <a:ext cx="76053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FF66"/>
                </a:solidFill>
              </a:rPr>
              <a:t>3</a:t>
            </a:r>
            <a:r>
              <a:rPr lang="en-US" sz="2200" dirty="0" smtClean="0">
                <a:solidFill>
                  <a:srgbClr val="CCFF66"/>
                </a:solidFill>
                <a:latin typeface="Chalkboard"/>
                <a:cs typeface="Chalkboard"/>
              </a:rPr>
              <a:t>. Then God said, </a:t>
            </a:r>
            <a:r>
              <a:rPr lang="en-US" sz="2200" dirty="0" smtClean="0">
                <a:solidFill>
                  <a:srgbClr val="66FFFF"/>
                </a:solidFill>
                <a:latin typeface="Chalkboard"/>
                <a:cs typeface="Chalkboard"/>
              </a:rPr>
              <a:t>Let there be Light, </a:t>
            </a:r>
            <a:r>
              <a:rPr lang="en-US" sz="2200" dirty="0" smtClean="0">
                <a:solidFill>
                  <a:srgbClr val="CCFF66"/>
                </a:solidFill>
                <a:latin typeface="Chalkboard"/>
                <a:cs typeface="Chalkboard"/>
              </a:rPr>
              <a:t>and there was Light.</a:t>
            </a:r>
          </a:p>
          <a:p>
            <a:r>
              <a:rPr lang="en-US" sz="2200" dirty="0" smtClean="0">
                <a:solidFill>
                  <a:srgbClr val="CCFF66"/>
                </a:solidFill>
                <a:latin typeface="Chalkboard"/>
                <a:cs typeface="Chalkboard"/>
              </a:rPr>
              <a:t> 4. And God saw the</a:t>
            </a:r>
            <a:r>
              <a:rPr lang="en-US" sz="2200" dirty="0" smtClean="0">
                <a:solidFill>
                  <a:srgbClr val="66FFFF"/>
                </a:solidFill>
                <a:latin typeface="Chalkboard"/>
                <a:cs typeface="Chalkboard"/>
              </a:rPr>
              <a:t> Light</a:t>
            </a:r>
            <a:r>
              <a:rPr lang="en-US" sz="2200" dirty="0" smtClean="0">
                <a:solidFill>
                  <a:srgbClr val="CCFF66"/>
                </a:solidFill>
                <a:latin typeface="Chalkboard"/>
                <a:cs typeface="Chalkboard"/>
              </a:rPr>
              <a:t>, that it was</a:t>
            </a:r>
            <a:r>
              <a:rPr lang="en-US" sz="2200" dirty="0" smtClean="0">
                <a:solidFill>
                  <a:srgbClr val="66FFFF"/>
                </a:solidFill>
                <a:latin typeface="Chalkboard"/>
                <a:cs typeface="Chalkboard"/>
              </a:rPr>
              <a:t> good</a:t>
            </a:r>
            <a:r>
              <a:rPr lang="en-US" sz="2200" dirty="0" smtClean="0">
                <a:solidFill>
                  <a:srgbClr val="CCFF66"/>
                </a:solidFill>
                <a:latin typeface="Chalkboard"/>
                <a:cs typeface="Chalkboard"/>
              </a:rPr>
              <a:t>; and God </a:t>
            </a:r>
            <a:r>
              <a:rPr lang="en-US" sz="2200" dirty="0" smtClean="0">
                <a:solidFill>
                  <a:srgbClr val="66FFFF"/>
                </a:solidFill>
                <a:latin typeface="Chalkboard"/>
                <a:cs typeface="Chalkboard"/>
              </a:rPr>
              <a:t>divided the Light from the darkness</a:t>
            </a:r>
            <a:r>
              <a:rPr lang="en-US" sz="2200" dirty="0" smtClean="0">
                <a:solidFill>
                  <a:srgbClr val="CCFF66"/>
                </a:solidFill>
                <a:latin typeface="Chalkboard"/>
                <a:cs typeface="Chalkboard"/>
              </a:rPr>
              <a:t>. 5. And God called the Light day, and the darkness He called night.  And the evening and the morning were the 1</a:t>
            </a:r>
            <a:r>
              <a:rPr lang="en-US" sz="2200" baseline="30000" dirty="0" smtClean="0">
                <a:solidFill>
                  <a:srgbClr val="CCFF66"/>
                </a:solidFill>
                <a:latin typeface="Chalkboard"/>
                <a:cs typeface="Chalkboard"/>
              </a:rPr>
              <a:t>st</a:t>
            </a:r>
            <a:r>
              <a:rPr lang="en-US" sz="2200" dirty="0" smtClean="0">
                <a:solidFill>
                  <a:srgbClr val="CCFF66"/>
                </a:solidFill>
                <a:latin typeface="Chalkboard"/>
                <a:cs typeface="Chalkboard"/>
              </a:rPr>
              <a:t> day.”</a:t>
            </a:r>
          </a:p>
          <a:p>
            <a:endParaRPr lang="en-US" sz="2000" dirty="0">
              <a:solidFill>
                <a:srgbClr val="CCFF66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5431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5563" y="522870"/>
            <a:ext cx="8291930" cy="48320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God spoke 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and commanded </a:t>
            </a:r>
            <a:r>
              <a:rPr lang="en-US" sz="2400" dirty="0" smtClean="0">
                <a:solidFill>
                  <a:srgbClr val="66FFFF"/>
                </a:solidFill>
                <a:latin typeface="Chalkboard"/>
                <a:cs typeface="Chalkboard"/>
              </a:rPr>
              <a:t>LIGHT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into existence</a:t>
            </a:r>
          </a:p>
          <a:p>
            <a:endParaRPr lang="en-US" sz="2400" dirty="0" smtClean="0">
              <a:solidFill>
                <a:srgbClr val="CCFF66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66FFFF"/>
                </a:solidFill>
                <a:latin typeface="Chalkboard"/>
                <a:cs typeface="Chalkboard"/>
              </a:rPr>
              <a:t>His SPOKEN WORD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has the power to bring life</a:t>
            </a:r>
          </a:p>
          <a:p>
            <a:r>
              <a:rPr lang="en-US" sz="2400" dirty="0">
                <a:solidFill>
                  <a:srgbClr val="CCFF66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          out of the nothingness inside of us </a:t>
            </a:r>
          </a:p>
          <a:p>
            <a:endParaRPr lang="en-US" sz="2400" dirty="0">
              <a:solidFill>
                <a:srgbClr val="CCFF66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That same </a:t>
            </a:r>
            <a:r>
              <a:rPr lang="en-US" sz="2400" dirty="0" smtClean="0">
                <a:solidFill>
                  <a:srgbClr val="66FFFF"/>
                </a:solidFill>
                <a:latin typeface="Chalkboard"/>
                <a:cs typeface="Chalkboard"/>
              </a:rPr>
              <a:t>WORD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spoken </a:t>
            </a:r>
            <a:r>
              <a:rPr lang="en-US" sz="22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in faith  </a:t>
            </a:r>
            <a:r>
              <a:rPr lang="en-US" sz="2200" dirty="0" smtClean="0">
                <a:solidFill>
                  <a:srgbClr val="CCFF66"/>
                </a:solidFill>
                <a:latin typeface="Chalkboard"/>
                <a:cs typeface="Chalkboard"/>
              </a:rPr>
              <a:t>meaning we are fully persuaded GOD is able to do what He says in His WORD….</a:t>
            </a:r>
            <a:endParaRPr lang="en-US" sz="2200" dirty="0" smtClean="0">
              <a:solidFill>
                <a:srgbClr val="CCFF66"/>
              </a:solidFill>
              <a:latin typeface="Lucida Handwriting"/>
              <a:cs typeface="Lucida Handwriting"/>
            </a:endParaRPr>
          </a:p>
          <a:p>
            <a:endParaRPr lang="en-US" sz="2200" dirty="0">
              <a:solidFill>
                <a:srgbClr val="66FFFF"/>
              </a:solidFill>
              <a:latin typeface="Lucida Handwriting"/>
              <a:cs typeface="Lucida Handwriting"/>
            </a:endParaRPr>
          </a:p>
          <a:p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can  now bring </a:t>
            </a:r>
            <a:r>
              <a:rPr lang="en-US" sz="2400" dirty="0" smtClean="0">
                <a:solidFill>
                  <a:srgbClr val="66FFFF"/>
                </a:solidFill>
                <a:latin typeface="Chalkboard"/>
                <a:cs typeface="Chalkboard"/>
              </a:rPr>
              <a:t>LIFE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into any area in our lives……</a:t>
            </a:r>
          </a:p>
          <a:p>
            <a:r>
              <a:rPr lang="en-US" sz="2400" dirty="0">
                <a:solidFill>
                  <a:srgbClr val="CCFF66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    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Mind                Relationships</a:t>
            </a:r>
          </a:p>
          <a:p>
            <a:r>
              <a:rPr lang="en-US" sz="2400" dirty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          Will                     Home</a:t>
            </a:r>
          </a:p>
          <a:p>
            <a:r>
              <a:rPr lang="en-US" sz="2400" dirty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          Emotions          work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          Trust                    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       </a:t>
            </a:r>
            <a:r>
              <a:rPr lang="en-US" sz="24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in any area</a:t>
            </a:r>
            <a:endParaRPr lang="en-US" sz="2400" dirty="0">
              <a:solidFill>
                <a:srgbClr val="66FFFF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69604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8942" y="485522"/>
            <a:ext cx="7993120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FFFF"/>
                </a:solidFill>
                <a:latin typeface="Chalkboard"/>
                <a:cs typeface="Chalkboard"/>
              </a:rPr>
              <a:t>John 1:15 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is the </a:t>
            </a:r>
            <a:r>
              <a:rPr lang="en-US" sz="2400" dirty="0" smtClean="0">
                <a:solidFill>
                  <a:srgbClr val="66FFFF"/>
                </a:solidFill>
                <a:latin typeface="Chalkboard"/>
                <a:cs typeface="Chalkboard"/>
              </a:rPr>
              <a:t>parallel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passage, connecting OT and NT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           and adds </a:t>
            </a:r>
            <a:r>
              <a:rPr lang="en-US" sz="2400" dirty="0" smtClean="0">
                <a:solidFill>
                  <a:srgbClr val="66FFFF"/>
                </a:solidFill>
                <a:latin typeface="Chalkboard"/>
                <a:cs typeface="Chalkboard"/>
              </a:rPr>
              <a:t>deeper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revelation to Genesis.</a:t>
            </a:r>
          </a:p>
          <a:p>
            <a:endParaRPr lang="en-US" sz="2400" dirty="0">
              <a:solidFill>
                <a:srgbClr val="CCFF66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“In the Beginning was </a:t>
            </a:r>
            <a:r>
              <a:rPr lang="en-US" sz="22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the Word</a:t>
            </a:r>
            <a:r>
              <a:rPr lang="en-US" sz="2200" dirty="0" smtClean="0">
                <a:solidFill>
                  <a:srgbClr val="CCFF66"/>
                </a:solidFill>
                <a:latin typeface="Papyrus"/>
                <a:cs typeface="Papyrus"/>
              </a:rPr>
              <a:t> 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and </a:t>
            </a:r>
            <a:r>
              <a:rPr lang="en-US" sz="22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the Word 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was with God and </a:t>
            </a:r>
            <a:r>
              <a:rPr lang="en-US" sz="22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the Word 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was God.  The same was in the Beginning.  All things were made </a:t>
            </a:r>
            <a:r>
              <a:rPr lang="en-US" sz="22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by Him 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and without </a:t>
            </a:r>
            <a:r>
              <a:rPr lang="en-US" sz="24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Him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 was not anything made that was made.  </a:t>
            </a:r>
            <a:r>
              <a:rPr lang="en-US" sz="22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In Him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was Life; and the Life was </a:t>
            </a:r>
            <a:r>
              <a:rPr lang="en-US" sz="22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the Light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of Men. And</a:t>
            </a:r>
            <a:r>
              <a:rPr lang="en-US" sz="24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 </a:t>
            </a:r>
            <a:r>
              <a:rPr lang="en-US" sz="22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the Light </a:t>
            </a:r>
            <a:r>
              <a:rPr lang="en-US" sz="2200" dirty="0" smtClean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shines in the darkness and the darkness comprehends it not.”  </a:t>
            </a:r>
            <a:endParaRPr lang="en-US" sz="2400" dirty="0">
              <a:solidFill>
                <a:srgbClr val="CCFF66"/>
              </a:solidFill>
              <a:latin typeface="Papyrus"/>
              <a:cs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1658" y="4724504"/>
            <a:ext cx="3977885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There are only 2 Kingdoms: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 The Kingdom of Light </a:t>
            </a:r>
          </a:p>
          <a:p>
            <a:r>
              <a:rPr lang="en-US" sz="24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                       &amp;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Papyrus"/>
                <a:cs typeface="Papyrus"/>
              </a:rPr>
              <a:t>The Kingdom of Darkness</a:t>
            </a:r>
          </a:p>
        </p:txBody>
      </p:sp>
    </p:spTree>
    <p:extLst>
      <p:ext uri="{BB962C8B-B14F-4D97-AF65-F5344CB8AC3E}">
        <p14:creationId xmlns:p14="http://schemas.microsoft.com/office/powerpoint/2010/main" val="196110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1260" y="1512588"/>
            <a:ext cx="717139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4. And God saw the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Light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, that it was </a:t>
            </a: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Good;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and God divided the </a:t>
            </a:r>
            <a:r>
              <a:rPr lang="en-US" sz="2400" dirty="0" smtClean="0">
                <a:solidFill>
                  <a:srgbClr val="FFFF00"/>
                </a:solidFill>
                <a:latin typeface="Chalkboard"/>
                <a:cs typeface="Chalkboard"/>
              </a:rPr>
              <a:t>Light</a:t>
            </a:r>
            <a:r>
              <a:rPr lang="en-US" sz="2400" dirty="0" smtClean="0">
                <a:solidFill>
                  <a:srgbClr val="CCFF66"/>
                </a:solidFill>
                <a:latin typeface="Chalkboard"/>
                <a:cs typeface="Chalkboard"/>
              </a:rPr>
              <a:t> from the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halkboard"/>
                <a:cs typeface="Chalkboard"/>
              </a:rPr>
              <a:t>Darkness.”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18" y="3174568"/>
            <a:ext cx="799312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FF66"/>
                </a:solidFill>
                <a:latin typeface="Chalkboard"/>
                <a:cs typeface="Chalkboard"/>
              </a:rPr>
              <a:t>Spiritual Lesson #3  </a:t>
            </a:r>
            <a:r>
              <a:rPr lang="en-US" sz="2800" dirty="0" smtClean="0">
                <a:solidFill>
                  <a:srgbClr val="FFFF00"/>
                </a:solidFill>
                <a:latin typeface="Chalkboard"/>
                <a:cs typeface="Chalkboard"/>
              </a:rPr>
              <a:t>Light</a:t>
            </a:r>
            <a:r>
              <a:rPr lang="en-US" sz="2800" dirty="0" smtClean="0">
                <a:solidFill>
                  <a:srgbClr val="66FFFF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Separates</a:t>
            </a:r>
            <a:r>
              <a:rPr lang="en-US" sz="2800" dirty="0" smtClean="0">
                <a:solidFill>
                  <a:srgbClr val="CCFF66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halkboard"/>
                <a:cs typeface="Chalkboard"/>
              </a:rPr>
              <a:t>Darkness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0415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185" y="516124"/>
            <a:ext cx="8329281" cy="1785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FF66"/>
                </a:solidFill>
                <a:latin typeface="Comic Sans MS"/>
                <a:cs typeface="Comic Sans MS"/>
              </a:rPr>
              <a:t>When you ask Jesus to become Lord &amp; Savior in your life,</a:t>
            </a:r>
          </a:p>
          <a:p>
            <a:r>
              <a:rPr lang="en-US" sz="2200" dirty="0" smtClean="0">
                <a:solidFill>
                  <a:srgbClr val="CCFF66"/>
                </a:solidFill>
                <a:latin typeface="Comic Sans MS"/>
                <a:cs typeface="Comic Sans MS"/>
              </a:rPr>
              <a:t>He can separate all darkness in every area of your life. </a:t>
            </a:r>
          </a:p>
          <a:p>
            <a:endParaRPr lang="en-US" sz="2200" dirty="0">
              <a:solidFill>
                <a:srgbClr val="CCFF66"/>
              </a:solidFill>
              <a:latin typeface="Comic Sans MS"/>
              <a:cs typeface="Comic Sans MS"/>
            </a:endParaRPr>
          </a:p>
          <a:p>
            <a:r>
              <a:rPr lang="en-US" sz="2200" dirty="0" smtClean="0">
                <a:solidFill>
                  <a:srgbClr val="CCFF66"/>
                </a:solidFill>
                <a:latin typeface="Comic Sans MS"/>
                <a:cs typeface="Comic Sans MS"/>
              </a:rPr>
              <a:t>When you pray, now ask the Holy  Spirit who lives on the inside of you to put LIGHT in any area and separate darkness. </a:t>
            </a:r>
            <a:endParaRPr lang="en-US" sz="2200" dirty="0">
              <a:solidFill>
                <a:srgbClr val="CCFF66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34" y="3052753"/>
            <a:ext cx="3996379" cy="3805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185" y="2763741"/>
            <a:ext cx="8142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pyrus"/>
                <a:cs typeface="Papyrus"/>
              </a:rPr>
              <a:t>The Holy Spirit acts like a flashlight that searches</a:t>
            </a:r>
          </a:p>
          <a:p>
            <a:r>
              <a:rPr lang="en-US" sz="2400" dirty="0" smtClean="0">
                <a:latin typeface="Papyrus"/>
                <a:cs typeface="Papyrus"/>
              </a:rPr>
              <a:t> into the inner workings of a man,</a:t>
            </a:r>
          </a:p>
          <a:p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 smtClean="0">
                <a:latin typeface="Papyrus"/>
                <a:cs typeface="Papyrus"/>
              </a:rPr>
              <a:t> all that is hidden and covered up</a:t>
            </a:r>
          </a:p>
          <a:p>
            <a:r>
              <a:rPr lang="en-US" sz="2400" dirty="0" smtClean="0">
                <a:latin typeface="Papyrus"/>
                <a:cs typeface="Papyrus"/>
              </a:rPr>
              <a:t> from other people </a:t>
            </a:r>
          </a:p>
          <a:p>
            <a:r>
              <a:rPr lang="en-US" sz="2400" dirty="0" smtClean="0">
                <a:latin typeface="Papyrus"/>
                <a:cs typeface="Papyrus"/>
              </a:rPr>
              <a:t>              </a:t>
            </a:r>
          </a:p>
          <a:p>
            <a:r>
              <a:rPr lang="en-US" sz="2400" dirty="0" smtClean="0">
                <a:latin typeface="Papyrus"/>
                <a:cs typeface="Papyrus"/>
              </a:rPr>
              <a:t>  -sometimes  even hidden from us</a:t>
            </a:r>
          </a:p>
          <a:p>
            <a:endParaRPr lang="en-US" sz="24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31730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8212" y="707846"/>
            <a:ext cx="5619736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And with our permission,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 He can </a:t>
            </a:r>
            <a:r>
              <a:rPr lang="en-US" sz="2400" dirty="0" smtClean="0">
                <a:solidFill>
                  <a:srgbClr val="66FFFF"/>
                </a:solidFill>
                <a:latin typeface="Chalkboard"/>
                <a:cs typeface="Chalkboard"/>
              </a:rPr>
              <a:t>empty</a:t>
            </a:r>
            <a:r>
              <a:rPr lang="en-US" sz="2400" dirty="0" smtClean="0">
                <a:latin typeface="Chalkboard"/>
                <a:cs typeface="Chalkboard"/>
              </a:rPr>
              <a:t> our garbage can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From all the trash we have pressed              	     down on the inside of us!  </a:t>
            </a:r>
            <a:endParaRPr lang="en-US" sz="2400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196" y="2580624"/>
            <a:ext cx="3697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Papyrus"/>
                <a:cs typeface="Papyrus"/>
              </a:rPr>
              <a:t>All our moral failures</a:t>
            </a:r>
          </a:p>
          <a:p>
            <a:r>
              <a:rPr lang="en-US" sz="2200" dirty="0" smtClean="0">
                <a:latin typeface="Papyrus"/>
                <a:cs typeface="Papyrus"/>
              </a:rPr>
              <a:t>All addiction</a:t>
            </a:r>
          </a:p>
          <a:p>
            <a:r>
              <a:rPr lang="en-US" sz="2200" dirty="0" smtClean="0">
                <a:latin typeface="Papyrus"/>
                <a:cs typeface="Papyrus"/>
              </a:rPr>
              <a:t>All strongholds,</a:t>
            </a:r>
          </a:p>
          <a:p>
            <a:r>
              <a:rPr lang="en-US" sz="2200" dirty="0" smtClean="0">
                <a:latin typeface="Papyrus"/>
                <a:cs typeface="Papyrus"/>
              </a:rPr>
              <a:t>All selfish desires</a:t>
            </a:r>
          </a:p>
          <a:p>
            <a:r>
              <a:rPr lang="en-US" sz="2200" dirty="0" smtClean="0">
                <a:latin typeface="Papyrus"/>
                <a:cs typeface="Papyrus"/>
              </a:rPr>
              <a:t>All impure thoughts</a:t>
            </a:r>
          </a:p>
          <a:p>
            <a:r>
              <a:rPr lang="en-US" sz="2200" dirty="0" smtClean="0">
                <a:latin typeface="Papyrus"/>
                <a:cs typeface="Papyrus"/>
              </a:rPr>
              <a:t>All anger &amp; </a:t>
            </a:r>
            <a:r>
              <a:rPr lang="en-US" sz="2200" dirty="0" err="1" smtClean="0">
                <a:latin typeface="Papyrus"/>
                <a:cs typeface="Papyrus"/>
              </a:rPr>
              <a:t>unforgiveness</a:t>
            </a:r>
            <a:endParaRPr lang="en-US" sz="2200" dirty="0" smtClean="0">
              <a:latin typeface="Papyrus"/>
              <a:cs typeface="Papyrus"/>
            </a:endParaRPr>
          </a:p>
        </p:txBody>
      </p:sp>
      <p:pic>
        <p:nvPicPr>
          <p:cNvPr id="3" name="Picture 2" descr="9266096-overflowing-blue-garbage-bin-Stock-Photo-trash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6" b="90000" l="1923" r="90000">
                        <a14:foregroundMark x1="59846" y1="16462" x2="32538" y2="16462"/>
                        <a14:foregroundMark x1="19308" y1="75385" x2="48538" y2="82462"/>
                        <a14:foregroundMark x1="75846" y1="76769" x2="54692" y2="79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10" y="-220590"/>
            <a:ext cx="5602427" cy="5602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212" y="5381837"/>
            <a:ext cx="8011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Handwriting"/>
                <a:cs typeface="Lucida Handwriting"/>
              </a:rPr>
              <a:t>Anything that separates us from Loving God  with all our hearts, all our minds, with all our strength…</a:t>
            </a:r>
            <a:endParaRPr lang="en-US" sz="2000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272790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69016" y="1295019"/>
            <a:ext cx="6374034" cy="42534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FF66"/>
                </a:solidFill>
                <a:latin typeface="Comic Sans MS"/>
                <a:cs typeface="Comic Sans MS"/>
              </a:rPr>
              <a:t>Spiritual </a:t>
            </a:r>
            <a:r>
              <a:rPr lang="en-US" sz="3200" dirty="0">
                <a:solidFill>
                  <a:srgbClr val="CCFF66"/>
                </a:solidFill>
                <a:latin typeface="Comic Sans MS"/>
                <a:cs typeface="Comic Sans MS"/>
              </a:rPr>
              <a:t> </a:t>
            </a:r>
            <a:r>
              <a:rPr lang="en-US" sz="3200" dirty="0" smtClean="0">
                <a:solidFill>
                  <a:srgbClr val="CCFF66"/>
                </a:solidFill>
                <a:latin typeface="Comic Sans MS"/>
                <a:cs typeface="Comic Sans MS"/>
              </a:rPr>
              <a:t>Lesson  #1</a:t>
            </a:r>
          </a:p>
          <a:p>
            <a:pPr algn="ctr">
              <a:lnSpc>
                <a:spcPct val="70000"/>
              </a:lnSpc>
            </a:pPr>
            <a:r>
              <a:rPr lang="en-US" sz="3200" dirty="0" smtClean="0">
                <a:solidFill>
                  <a:srgbClr val="CCFF66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Every Word in the Bible</a:t>
            </a:r>
          </a:p>
          <a:p>
            <a:pPr algn="ctr"/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 is Inspired </a:t>
            </a:r>
            <a:r>
              <a:rPr lang="en-US" sz="24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by the Holy Spirit</a:t>
            </a:r>
          </a:p>
          <a:p>
            <a:pPr algn="ctr"/>
            <a:endParaRPr lang="en-US" sz="2400" dirty="0">
              <a:solidFill>
                <a:srgbClr val="CCFF66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                      Every Word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                     Every Number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                     Every Name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                      Every Place </a:t>
            </a:r>
          </a:p>
          <a:p>
            <a:r>
              <a:rPr lang="en-US" sz="2400" dirty="0">
                <a:solidFill>
                  <a:srgbClr val="CCFF66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  </a:t>
            </a:r>
          </a:p>
          <a:p>
            <a:r>
              <a:rPr lang="en-US" sz="2400" dirty="0">
                <a:solidFill>
                  <a:srgbClr val="CCFF66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CCFF66"/>
                </a:solidFill>
                <a:latin typeface="Comic Sans MS"/>
                <a:cs typeface="Comic Sans MS"/>
              </a:rPr>
              <a:t>   Has meaning and will take us </a:t>
            </a:r>
            <a:r>
              <a:rPr lang="en-US" sz="2400" dirty="0" smtClean="0">
                <a:solidFill>
                  <a:srgbClr val="66FFFF"/>
                </a:solidFill>
                <a:latin typeface="Lucida Handwriting"/>
                <a:cs typeface="Lucida Handwriting"/>
              </a:rPr>
              <a:t>deeper </a:t>
            </a:r>
            <a:endParaRPr lang="en-US" sz="2400" dirty="0">
              <a:solidFill>
                <a:srgbClr val="66FFFF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6107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18283" y="1101762"/>
            <a:ext cx="4052587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And He can show us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how to love supernaturally, people who have hurt us, used us, betrayed us, ridiculed us </a:t>
            </a:r>
            <a:r>
              <a:rPr lang="en-US" dirty="0" smtClean="0">
                <a:latin typeface="Papyrus"/>
                <a:cs typeface="Papyru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9144" y="3473351"/>
            <a:ext cx="3249541" cy="1200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Working on </a:t>
            </a:r>
            <a:r>
              <a:rPr lang="en-US" sz="2400" dirty="0" smtClean="0">
                <a:solidFill>
                  <a:srgbClr val="66FFFF"/>
                </a:solidFill>
                <a:latin typeface="Papyrus"/>
                <a:cs typeface="Papyrus"/>
              </a:rPr>
              <a:t>the inside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Bringing Change on</a:t>
            </a:r>
          </a:p>
          <a:p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66FFFF"/>
                </a:solidFill>
                <a:latin typeface="Papyrus"/>
                <a:cs typeface="Papyrus"/>
              </a:rPr>
              <a:t>the outside!</a:t>
            </a:r>
            <a:endParaRPr lang="en-US" sz="2400" dirty="0">
              <a:solidFill>
                <a:srgbClr val="66FFFF"/>
              </a:solidFill>
              <a:latin typeface="Papyrus"/>
              <a:cs typeface="Papyrus"/>
            </a:endParaRPr>
          </a:p>
        </p:txBody>
      </p:sp>
      <p:pic>
        <p:nvPicPr>
          <p:cNvPr id="6" name="Picture 5" descr="hom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5173" r="15667" b="18585"/>
          <a:stretch/>
        </p:blipFill>
        <p:spPr>
          <a:xfrm>
            <a:off x="373510" y="728283"/>
            <a:ext cx="4089939" cy="5228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68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4aebe57a-49ee-4624-a13e-031e2f675b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95" y="1480435"/>
            <a:ext cx="6940497" cy="453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26599" y="623845"/>
            <a:ext cx="463989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It’s amazing how much He loves Us!</a:t>
            </a:r>
          </a:p>
          <a:p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Are You Ready to Start 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     a Supernatural Life in the Word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8292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o-Deeper-Slid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73823"/>
          </a:xfrm>
          <a:prstGeom prst="rect">
            <a:avLst/>
          </a:prstGeom>
        </p:spPr>
      </p:pic>
      <p:pic>
        <p:nvPicPr>
          <p:cNvPr id="5" name="Picture 4" descr="Deeper-Roots-Tree-fr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17" y="2603972"/>
            <a:ext cx="6033658" cy="407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86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6e02aa26b40a39063bcbbb4f99b0c9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8" y="655191"/>
            <a:ext cx="8291374" cy="5819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1652" y="5607679"/>
            <a:ext cx="201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66"/>
                </a:solidFill>
                <a:latin typeface="Lucida Handwriting"/>
                <a:cs typeface="Lucida Handwriting"/>
              </a:rPr>
              <a:t>Genesis 1:1</a:t>
            </a:r>
            <a:endParaRPr lang="en-US" sz="2400" dirty="0">
              <a:solidFill>
                <a:srgbClr val="CCFF66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122181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5ca3b8af13209c0b22d24ff56e4cce0d_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2"/>
          <a:stretch/>
        </p:blipFill>
        <p:spPr>
          <a:xfrm>
            <a:off x="348580" y="522989"/>
            <a:ext cx="8266325" cy="6026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262" y="846744"/>
            <a:ext cx="4656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FF"/>
                </a:solidFill>
                <a:latin typeface="Papyrus"/>
                <a:cs typeface="Papyrus"/>
              </a:rPr>
              <a:t>GOD</a:t>
            </a:r>
          </a:p>
          <a:p>
            <a:r>
              <a:rPr lang="en-US" sz="3200" dirty="0" smtClean="0">
                <a:solidFill>
                  <a:srgbClr val="CCFF66"/>
                </a:solidFill>
                <a:latin typeface="Papyrus"/>
                <a:cs typeface="Papyrus"/>
              </a:rPr>
              <a:t> is </a:t>
            </a:r>
            <a:r>
              <a:rPr lang="en-US" sz="3200" dirty="0" smtClean="0">
                <a:solidFill>
                  <a:srgbClr val="66FFFF"/>
                </a:solidFill>
                <a:latin typeface="Papyrus"/>
                <a:cs typeface="Papyrus"/>
              </a:rPr>
              <a:t>CREATOR</a:t>
            </a:r>
            <a:endParaRPr lang="en-US" sz="3200" dirty="0">
              <a:solidFill>
                <a:srgbClr val="66FFFF"/>
              </a:solidFill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146" y="5678163"/>
            <a:ext cx="743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Without this </a:t>
            </a:r>
            <a:r>
              <a:rPr lang="en-US" sz="2400" dirty="0" smtClean="0">
                <a:solidFill>
                  <a:srgbClr val="66FFFF"/>
                </a:solidFill>
                <a:latin typeface="Papyrus"/>
                <a:cs typeface="Papyrus"/>
              </a:rPr>
              <a:t>TRUTH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 you have NO </a:t>
            </a:r>
            <a:r>
              <a:rPr lang="en-US" sz="2400" dirty="0" smtClean="0">
                <a:solidFill>
                  <a:srgbClr val="66FFFF"/>
                </a:solidFill>
                <a:latin typeface="Papyrus"/>
                <a:cs typeface="Papyrus"/>
              </a:rPr>
              <a:t>FOUNDATION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endParaRPr lang="en-US" sz="2400" dirty="0">
              <a:solidFill>
                <a:srgbClr val="CCFF66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66480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ouse-of-cards-economic-collaps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-5487" r="9315" b="9830"/>
          <a:stretch/>
        </p:blipFill>
        <p:spPr>
          <a:xfrm>
            <a:off x="875946" y="1439035"/>
            <a:ext cx="7016902" cy="4419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79" y="423372"/>
            <a:ext cx="8585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Any great plan you build will eventually  collapse like a house of cards, no matter how </a:t>
            </a:r>
            <a:r>
              <a:rPr lang="en-US" dirty="0" smtClean="0">
                <a:solidFill>
                  <a:srgbClr val="CCFF66"/>
                </a:solidFill>
                <a:latin typeface="Lucida Handwriting"/>
                <a:cs typeface="Lucida Handwriting"/>
              </a:rPr>
              <a:t>rich,  </a:t>
            </a:r>
            <a:r>
              <a:rPr lang="en-US" dirty="0" err="1" smtClean="0">
                <a:solidFill>
                  <a:srgbClr val="CCFF66"/>
                </a:solidFill>
                <a:latin typeface="Lucida Handwriting"/>
                <a:cs typeface="Lucida Handwriting"/>
              </a:rPr>
              <a:t>intellligent</a:t>
            </a:r>
            <a:r>
              <a:rPr lang="en-US" dirty="0" smtClean="0">
                <a:solidFill>
                  <a:srgbClr val="CCFF66"/>
                </a:solidFill>
                <a:latin typeface="Lucida Handwriting"/>
                <a:cs typeface="Lucida Handwriting"/>
              </a:rPr>
              <a:t>,  powerful, or successful </a:t>
            </a:r>
            <a:r>
              <a:rPr lang="en-US" dirty="0" smtClean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you are in life.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Without GOD </a:t>
            </a:r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we are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nothing</a:t>
            </a:r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.        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With GOD </a:t>
            </a:r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we have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EVERYTHING</a:t>
            </a:r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! </a:t>
            </a:r>
            <a:endParaRPr lang="en-US" sz="2000" dirty="0">
              <a:solidFill>
                <a:srgbClr val="CCFF66"/>
              </a:solidFill>
              <a:latin typeface="Papyrus"/>
              <a:cs typeface="Papyrus"/>
            </a:endParaRPr>
          </a:p>
        </p:txBody>
      </p:sp>
      <p:pic>
        <p:nvPicPr>
          <p:cNvPr id="5" name="Picture 4" descr="housecardsfall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55" l="556" r="90000">
                        <a14:backgroundMark x1="52222" y1="15848" x2="56111" y2="50446"/>
                        <a14:backgroundMark x1="20556" y1="34598" x2="4167" y2="6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25" y="2750943"/>
            <a:ext cx="329184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1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umpkin seed grow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3" y="1231541"/>
            <a:ext cx="6349676" cy="4254282"/>
          </a:xfrm>
          <a:prstGeom prst="rect">
            <a:avLst/>
          </a:prstGeom>
        </p:spPr>
      </p:pic>
      <p:pic>
        <p:nvPicPr>
          <p:cNvPr id="5" name="Picture 4" descr="Deeper-Roots-Tree-frame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" b="97895" l="444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8" y="1424508"/>
            <a:ext cx="3124055" cy="211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8808" y="408845"/>
            <a:ext cx="8310605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FF00"/>
                </a:solidFill>
                <a:latin typeface="Papyrus"/>
                <a:cs typeface="Papyrus"/>
              </a:rPr>
              <a:t>We are now beginning a supernatural walk in Christ Jesus that will  be for the rest of our lives. 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The Word of God will make us grounded and rooted for every good work and will train us in righteousness.  </a:t>
            </a:r>
            <a:endParaRPr lang="en-US" sz="2000" dirty="0">
              <a:solidFill>
                <a:srgbClr val="66FFFF"/>
              </a:solidFill>
              <a:latin typeface="Papyrus"/>
              <a:cs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08" y="5191352"/>
            <a:ext cx="831060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If we decide </a:t>
            </a:r>
            <a:r>
              <a:rPr lang="en-US" sz="2000" dirty="0" smtClean="0">
                <a:solidFill>
                  <a:srgbClr val="80FF00"/>
                </a:solidFill>
                <a:latin typeface="Papyrus"/>
                <a:cs typeface="Papyrus"/>
              </a:rPr>
              <a:t>to eat the WORD of GOD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( think on, meditate it,  so that it gets down on the inside of our Spirit man</a:t>
            </a:r>
            <a:r>
              <a:rPr lang="en-US" sz="2000" dirty="0" smtClean="0">
                <a:latin typeface="Papyrus"/>
                <a:cs typeface="Papyrus"/>
              </a:rPr>
              <a:t> ….</a:t>
            </a:r>
            <a:r>
              <a:rPr lang="en-US" sz="2000" dirty="0" smtClean="0">
                <a:solidFill>
                  <a:srgbClr val="80FF00"/>
                </a:solidFill>
                <a:latin typeface="Papyrus"/>
                <a:cs typeface="Papyrus"/>
              </a:rPr>
              <a:t>then  the newly created  man  that is now washed by the Blood of Jesus and filled with the </a:t>
            </a:r>
            <a:r>
              <a:rPr lang="en-US" sz="2000" dirty="0" err="1" smtClean="0">
                <a:solidFill>
                  <a:srgbClr val="80FF00"/>
                </a:solidFill>
                <a:latin typeface="Papyrus"/>
                <a:cs typeface="Papyrus"/>
              </a:rPr>
              <a:t>dunamis</a:t>
            </a:r>
            <a:r>
              <a:rPr lang="en-US" sz="2000" dirty="0" smtClean="0">
                <a:solidFill>
                  <a:srgbClr val="80FF00"/>
                </a:solidFill>
                <a:latin typeface="Papyrus"/>
                <a:cs typeface="Papyrus"/>
              </a:rPr>
              <a:t> miracle working power of the Holy Spirit</a:t>
            </a:r>
            <a:r>
              <a:rPr lang="en-US" sz="2000" dirty="0" smtClean="0">
                <a:latin typeface="Papyrus"/>
                <a:cs typeface="Papyrus"/>
              </a:rPr>
              <a:t>……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will grow and grow</a:t>
            </a:r>
            <a:endParaRPr lang="en-US" sz="2000" dirty="0">
              <a:solidFill>
                <a:srgbClr val="66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64244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7154" y="1139110"/>
            <a:ext cx="6088218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apyrus"/>
                <a:cs typeface="Papyrus"/>
              </a:rPr>
              <a:t>And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We will be able to Walk in the Spirit</a:t>
            </a:r>
          </a:p>
          <a:p>
            <a:pPr algn="ctr"/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We will fulfill the plan of God for your life</a:t>
            </a:r>
          </a:p>
          <a:p>
            <a:endParaRPr lang="en-US" sz="2000" dirty="0">
              <a:solidFill>
                <a:srgbClr val="66FFFF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We can be Changed and Re-Trained </a:t>
            </a:r>
          </a:p>
          <a:p>
            <a:pPr algn="ctr"/>
            <a:r>
              <a:rPr lang="en-US" sz="2000" dirty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       by the Word of God</a:t>
            </a:r>
          </a:p>
          <a:p>
            <a:pPr algn="ctr"/>
            <a:endParaRPr lang="en-US" sz="2000" dirty="0" smtClean="0"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Other People’s lives will be changed </a:t>
            </a:r>
          </a:p>
          <a:p>
            <a:pPr algn="ctr"/>
            <a:r>
              <a:rPr lang="en-US" sz="2000" dirty="0">
                <a:solidFill>
                  <a:srgbClr val="66FFFF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      by the Word working in Us!</a:t>
            </a:r>
            <a:endParaRPr lang="en-US" sz="2000" dirty="0">
              <a:solidFill>
                <a:srgbClr val="66FFFF"/>
              </a:solidFill>
              <a:latin typeface="Papyrus"/>
              <a:cs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372" y="4799199"/>
            <a:ext cx="72461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FF"/>
                </a:solidFill>
                <a:latin typeface="Papyrus"/>
                <a:cs typeface="Papyrus"/>
              </a:rPr>
              <a:t>We are responsible for Studying and Eating the Word of God</a:t>
            </a:r>
          </a:p>
          <a:p>
            <a:endParaRPr lang="en-US" sz="2000" dirty="0">
              <a:solidFill>
                <a:srgbClr val="66FFFF"/>
              </a:solidFill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                 </a:t>
            </a:r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The HOLY SPIRIT is responsible for</a:t>
            </a:r>
          </a:p>
          <a:p>
            <a:r>
              <a:rPr lang="en-US" sz="2000" dirty="0" smtClean="0">
                <a:solidFill>
                  <a:srgbClr val="CCFF66"/>
                </a:solidFill>
                <a:latin typeface="Papyrus"/>
                <a:cs typeface="Papyrus"/>
              </a:rPr>
              <a:t>                            Bringing it to our Remembrance</a:t>
            </a:r>
            <a:endParaRPr lang="en-US" sz="2000" dirty="0">
              <a:solidFill>
                <a:srgbClr val="CCFF66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4533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161" y="962696"/>
            <a:ext cx="784305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kern="1200" dirty="0" smtClean="0">
              <a:solidFill>
                <a:srgbClr val="CCFF66"/>
              </a:solidFill>
              <a:latin typeface="Papyrus"/>
              <a:cs typeface="Papyrus"/>
            </a:endParaRPr>
          </a:p>
          <a:p>
            <a:pPr algn="ctr"/>
            <a:r>
              <a:rPr lang="en-US" sz="2400" kern="1200" dirty="0" smtClean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In t</a:t>
            </a:r>
            <a:r>
              <a:rPr lang="en-US" sz="2400" kern="1200" dirty="0" smtClean="0">
                <a:solidFill>
                  <a:srgbClr val="CCFF66"/>
                </a:solidFill>
                <a:latin typeface="Papyrus"/>
                <a:cs typeface="Papyrus"/>
              </a:rPr>
              <a:t>he </a:t>
            </a:r>
            <a:r>
              <a:rPr lang="en-US" sz="2400" kern="1200" dirty="0" smtClean="0">
                <a:solidFill>
                  <a:srgbClr val="66FFFF"/>
                </a:solidFill>
                <a:latin typeface="Papyrus"/>
                <a:cs typeface="Papyrus"/>
              </a:rPr>
              <a:t>first 7 words  </a:t>
            </a:r>
            <a:r>
              <a:rPr lang="en-US" sz="2400" kern="1200" dirty="0" smtClean="0">
                <a:solidFill>
                  <a:srgbClr val="CCFF66"/>
                </a:solidFill>
                <a:latin typeface="Papyrus"/>
                <a:cs typeface="Papyrus"/>
              </a:rPr>
              <a:t>in our Bible…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we can  find</a:t>
            </a:r>
          </a:p>
          <a:p>
            <a:pPr algn="ctr"/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an encrypted Hebrew  c</a:t>
            </a:r>
            <a:r>
              <a:rPr lang="en-US" sz="2400" kern="1200" dirty="0" smtClean="0">
                <a:solidFill>
                  <a:srgbClr val="CCFF66"/>
                </a:solidFill>
                <a:latin typeface="Papyrus"/>
                <a:cs typeface="Papyrus"/>
              </a:rPr>
              <a:t>ode for the </a:t>
            </a:r>
            <a:r>
              <a:rPr lang="en-US" sz="2400" dirty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Plan of God</a:t>
            </a:r>
          </a:p>
          <a:p>
            <a:pPr algn="ctr"/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that presents  </a:t>
            </a:r>
            <a:r>
              <a:rPr lang="en-US" sz="2400" dirty="0" smtClean="0">
                <a:solidFill>
                  <a:srgbClr val="66FFFF"/>
                </a:solidFill>
                <a:latin typeface="Papyrus"/>
                <a:cs typeface="Papyrus"/>
              </a:rPr>
              <a:t>a prophetic timetable </a:t>
            </a:r>
          </a:p>
          <a:p>
            <a:pPr algn="ctr"/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for </a:t>
            </a:r>
            <a:r>
              <a:rPr lang="en-US" sz="2400" kern="1200" dirty="0" smtClean="0">
                <a:solidFill>
                  <a:srgbClr val="CCFF66"/>
                </a:solidFill>
                <a:latin typeface="Papyrus"/>
                <a:cs typeface="Papyrus"/>
              </a:rPr>
              <a:t>Jesus 1</a:t>
            </a:r>
            <a:r>
              <a:rPr lang="en-US" sz="2400" kern="1200" baseline="30000" dirty="0" smtClean="0">
                <a:solidFill>
                  <a:srgbClr val="CCFF66"/>
                </a:solidFill>
                <a:latin typeface="Papyrus"/>
                <a:cs typeface="Papyrus"/>
              </a:rPr>
              <a:t>st</a:t>
            </a:r>
            <a:r>
              <a:rPr lang="en-US" sz="2400" kern="1200" dirty="0" smtClean="0">
                <a:solidFill>
                  <a:srgbClr val="CCFF66"/>
                </a:solidFill>
                <a:latin typeface="Papyrus"/>
                <a:cs typeface="Papyrus"/>
              </a:rPr>
              <a:t> and 2</a:t>
            </a:r>
            <a:r>
              <a:rPr lang="en-US" sz="2400" kern="1200" baseline="30000" dirty="0" smtClean="0">
                <a:solidFill>
                  <a:srgbClr val="CCFF66"/>
                </a:solidFill>
                <a:latin typeface="Papyrus"/>
                <a:cs typeface="Papyrus"/>
              </a:rPr>
              <a:t>nd</a:t>
            </a:r>
            <a:r>
              <a:rPr lang="en-US" sz="2400" kern="1200" dirty="0" smtClean="0">
                <a:solidFill>
                  <a:srgbClr val="CCFF66"/>
                </a:solidFill>
                <a:latin typeface="Papyrus"/>
                <a:cs typeface="Papyrus"/>
              </a:rPr>
              <a:t> Coming</a:t>
            </a:r>
          </a:p>
          <a:p>
            <a:pPr algn="ctr"/>
            <a:endParaRPr lang="en-US" sz="2400" kern="1200" dirty="0">
              <a:solidFill>
                <a:srgbClr val="CCFF66"/>
              </a:solidFill>
              <a:latin typeface="Papyrus"/>
              <a:cs typeface="Papyrus"/>
            </a:endParaRPr>
          </a:p>
        </p:txBody>
      </p:sp>
      <p:pic>
        <p:nvPicPr>
          <p:cNvPr id="2" name="Picture 1" descr="images-6 cop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93" y="3542063"/>
            <a:ext cx="2749542" cy="2138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3193" y="3909963"/>
            <a:ext cx="239026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The Mystery of</a:t>
            </a:r>
          </a:p>
          <a:p>
            <a:pPr algn="ctr"/>
            <a:r>
              <a:rPr lang="en-US" sz="2400" dirty="0" smtClean="0">
                <a:solidFill>
                  <a:srgbClr val="CCFF66"/>
                </a:solidFill>
                <a:latin typeface="Papyrus"/>
                <a:cs typeface="Papyrus"/>
              </a:rPr>
              <a:t> </a:t>
            </a:r>
            <a:r>
              <a:rPr lang="en-US" sz="2400" dirty="0" smtClean="0">
                <a:solidFill>
                  <a:srgbClr val="66FFFF"/>
                </a:solidFill>
                <a:latin typeface="Papyrus"/>
                <a:cs typeface="Papyrus"/>
              </a:rPr>
              <a:t>the </a:t>
            </a:r>
            <a:r>
              <a:rPr lang="en-US" sz="2400" dirty="0" err="1" smtClean="0">
                <a:solidFill>
                  <a:srgbClr val="66FFFF"/>
                </a:solidFill>
                <a:latin typeface="Papyrus"/>
                <a:cs typeface="Papyrus"/>
              </a:rPr>
              <a:t>Alef-Tav</a:t>
            </a:r>
            <a:endParaRPr lang="en-US" sz="2400" dirty="0">
              <a:solidFill>
                <a:srgbClr val="66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54735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0029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-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3478"/>
          <a:stretch/>
        </p:blipFill>
        <p:spPr>
          <a:xfrm>
            <a:off x="381959" y="589698"/>
            <a:ext cx="8762041" cy="1224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10267" y="1947428"/>
            <a:ext cx="99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Day 1</a:t>
            </a:r>
            <a:endParaRPr lang="en-US" sz="2000" dirty="0">
              <a:latin typeface="Papyrus"/>
              <a:cs typeface="Papyru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5340" y="1926896"/>
            <a:ext cx="92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Day 2</a:t>
            </a:r>
            <a:endParaRPr lang="en-US" sz="2000" dirty="0">
              <a:latin typeface="Papyrus"/>
              <a:cs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597" y="1957674"/>
            <a:ext cx="107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Day 3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3974" y="1999968"/>
            <a:ext cx="92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Day 4</a:t>
            </a:r>
            <a:endParaRPr lang="en-US" sz="2000" dirty="0">
              <a:latin typeface="Papyrus"/>
              <a:cs typeface="Papyru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9045" y="1957674"/>
            <a:ext cx="97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Day 5</a:t>
            </a:r>
            <a:endParaRPr lang="en-US" sz="2000" dirty="0">
              <a:latin typeface="Papyrus"/>
              <a:cs typeface="Papyru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305" y="2015357"/>
            <a:ext cx="104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Day 6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860" y="1999968"/>
            <a:ext cx="1142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Day 7</a:t>
            </a:r>
            <a:endParaRPr lang="en-US" sz="2000" dirty="0">
              <a:latin typeface="Papyrus"/>
              <a:cs typeface="Papyrus"/>
            </a:endParaRPr>
          </a:p>
        </p:txBody>
      </p:sp>
      <p:pic>
        <p:nvPicPr>
          <p:cNvPr id="15" name="Picture 14" descr="creattion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9" y="2922720"/>
            <a:ext cx="8382337" cy="3453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30382" y="5222370"/>
            <a:ext cx="74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cs typeface="Papyrus"/>
              </a:rPr>
              <a:t>Adam</a:t>
            </a:r>
            <a:endParaRPr lang="en-US" sz="1400" dirty="0">
              <a:solidFill>
                <a:srgbClr val="FF0000"/>
              </a:solidFill>
              <a:cs typeface="Papyru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4349" y="5345482"/>
            <a:ext cx="104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Abraha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m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2567" y="5191593"/>
            <a:ext cx="72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Jesus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68353" y="5191593"/>
            <a:ext cx="995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Millenium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6700" y="5902300"/>
            <a:ext cx="181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Bible Prophecy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7328501" y="3735633"/>
            <a:ext cx="381766" cy="1455960"/>
          </a:xfrm>
          <a:prstGeom prst="upArrow">
            <a:avLst/>
          </a:prstGeom>
          <a:solidFill>
            <a:srgbClr val="C0504D"/>
          </a:solidFill>
          <a:ln w="63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959" y="3412467"/>
            <a:ext cx="6727641" cy="630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halkboard"/>
                <a:cs typeface="Chalkboard"/>
              </a:rPr>
              <a:t>“</a:t>
            </a:r>
            <a:r>
              <a:rPr lang="en-US" sz="1700" dirty="0" smtClean="0">
                <a:solidFill>
                  <a:schemeClr val="tx1"/>
                </a:solidFill>
                <a:latin typeface="Chalkboard"/>
                <a:cs typeface="Chalkboard"/>
              </a:rPr>
              <a:t>But Beloved, do not be ignorant of this one thing, One Day with the Lord is as 1000 years, and 1000 years as I Day.”</a:t>
            </a:r>
            <a:r>
              <a:rPr lang="en-US" sz="1400" dirty="0" smtClean="0">
                <a:solidFill>
                  <a:schemeClr val="tx1"/>
                </a:solidFill>
                <a:latin typeface="Chalkboard"/>
                <a:cs typeface="Chalkboard"/>
              </a:rPr>
              <a:t>  2 Peter 3:8</a:t>
            </a:r>
            <a:endParaRPr lang="en-US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3539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1024</Words>
  <Application>Microsoft Macintosh PowerPoint</Application>
  <PresentationFormat>On-screen Show (4:3)</PresentationFormat>
  <Paragraphs>138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Bentley</dc:creator>
  <cp:lastModifiedBy>Cathy Bentley</cp:lastModifiedBy>
  <cp:revision>46</cp:revision>
  <dcterms:created xsi:type="dcterms:W3CDTF">2016-06-15T15:53:12Z</dcterms:created>
  <dcterms:modified xsi:type="dcterms:W3CDTF">2017-01-31T01:41:20Z</dcterms:modified>
</cp:coreProperties>
</file>