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58" r:id="rId2"/>
    <p:sldId id="281" r:id="rId3"/>
    <p:sldId id="256" r:id="rId4"/>
    <p:sldId id="285" r:id="rId5"/>
    <p:sldId id="265" r:id="rId6"/>
    <p:sldId id="284" r:id="rId7"/>
    <p:sldId id="267" r:id="rId8"/>
    <p:sldId id="287" r:id="rId9"/>
    <p:sldId id="266" r:id="rId10"/>
    <p:sldId id="283" r:id="rId11"/>
    <p:sldId id="268" r:id="rId12"/>
    <p:sldId id="288" r:id="rId13"/>
    <p:sldId id="269" r:id="rId14"/>
    <p:sldId id="289" r:id="rId15"/>
    <p:sldId id="270" r:id="rId16"/>
    <p:sldId id="290" r:id="rId17"/>
    <p:sldId id="259" r:id="rId18"/>
    <p:sldId id="291" r:id="rId19"/>
    <p:sldId id="271" r:id="rId20"/>
    <p:sldId id="292" r:id="rId21"/>
    <p:sldId id="302" r:id="rId22"/>
    <p:sldId id="272" r:id="rId23"/>
    <p:sldId id="273" r:id="rId24"/>
    <p:sldId id="274" r:id="rId25"/>
    <p:sldId id="295" r:id="rId26"/>
    <p:sldId id="277" r:id="rId27"/>
    <p:sldId id="275" r:id="rId28"/>
    <p:sldId id="297" r:id="rId29"/>
    <p:sldId id="276" r:id="rId30"/>
    <p:sldId id="298" r:id="rId31"/>
    <p:sldId id="260" r:id="rId32"/>
    <p:sldId id="303" r:id="rId33"/>
    <p:sldId id="307" r:id="rId34"/>
    <p:sldId id="299" r:id="rId35"/>
    <p:sldId id="278" r:id="rId36"/>
    <p:sldId id="280" r:id="rId37"/>
    <p:sldId id="304" r:id="rId38"/>
    <p:sldId id="305" r:id="rId39"/>
    <p:sldId id="301" r:id="rId40"/>
    <p:sldId id="306" r:id="rId41"/>
    <p:sldId id="279" r:id="rId42"/>
    <p:sldId id="261" r:id="rId43"/>
    <p:sldId id="28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469"/>
    <p:restoredTop sz="94610"/>
  </p:normalViewPr>
  <p:slideViewPr>
    <p:cSldViewPr snapToGrid="0">
      <p:cViewPr varScale="1">
        <p:scale>
          <a:sx n="83" d="100"/>
          <a:sy n="83" d="100"/>
        </p:scale>
        <p:origin x="200" y="89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F2A9A7-460D-7B48-A1F2-0A5D048BE332}" type="datetimeFigureOut">
              <a:rPr lang="en-US" smtClean="0"/>
              <a:t>1/16/24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408472-174D-874C-9887-D8CAB5914E54}" type="slidenum">
              <a:rPr lang="en-US" smtClean="0"/>
              <a:t>‹#›</a:t>
            </a:fld>
            <a:endParaRPr lang="en-US"/>
          </a:p>
        </p:txBody>
      </p:sp>
    </p:spTree>
    <p:extLst>
      <p:ext uri="{BB962C8B-B14F-4D97-AF65-F5344CB8AC3E}">
        <p14:creationId xmlns:p14="http://schemas.microsoft.com/office/powerpoint/2010/main" val="2212439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408472-174D-874C-9887-D8CAB5914E54}" type="slidenum">
              <a:rPr lang="en-US" smtClean="0"/>
              <a:t>36</a:t>
            </a:fld>
            <a:endParaRPr lang="en-US"/>
          </a:p>
        </p:txBody>
      </p:sp>
    </p:spTree>
    <p:extLst>
      <p:ext uri="{BB962C8B-B14F-4D97-AF65-F5344CB8AC3E}">
        <p14:creationId xmlns:p14="http://schemas.microsoft.com/office/powerpoint/2010/main" val="1653866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7E9E-87D8-4D59-6965-4F94857092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4A39CC-9CC7-9D16-4969-4BE49B35A0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CB757E-7A0E-B9DC-7B9D-E559F73FC97B}"/>
              </a:ext>
            </a:extLst>
          </p:cNvPr>
          <p:cNvSpPr>
            <a:spLocks noGrp="1"/>
          </p:cNvSpPr>
          <p:nvPr>
            <p:ph type="dt" sz="half" idx="10"/>
          </p:nvPr>
        </p:nvSpPr>
        <p:spPr/>
        <p:txBody>
          <a:bodyPr/>
          <a:lstStyle/>
          <a:p>
            <a:fld id="{0EAFB8A8-FC71-874B-B2ED-2EFCC3FBAB0D}" type="datetimeFigureOut">
              <a:rPr lang="en-US" smtClean="0"/>
              <a:t>1/16/24</a:t>
            </a:fld>
            <a:endParaRPr lang="en-US"/>
          </a:p>
        </p:txBody>
      </p:sp>
      <p:sp>
        <p:nvSpPr>
          <p:cNvPr id="5" name="Footer Placeholder 4">
            <a:extLst>
              <a:ext uri="{FF2B5EF4-FFF2-40B4-BE49-F238E27FC236}">
                <a16:creationId xmlns:a16="http://schemas.microsoft.com/office/drawing/2014/main" id="{1791C065-87A6-17B7-CBB4-336E93D9E2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119568-CDAE-6B01-D3BD-BF3A33DA3E96}"/>
              </a:ext>
            </a:extLst>
          </p:cNvPr>
          <p:cNvSpPr>
            <a:spLocks noGrp="1"/>
          </p:cNvSpPr>
          <p:nvPr>
            <p:ph type="sldNum" sz="quarter" idx="12"/>
          </p:nvPr>
        </p:nvSpPr>
        <p:spPr/>
        <p:txBody>
          <a:bodyPr/>
          <a:lstStyle/>
          <a:p>
            <a:fld id="{306BE7AE-8F33-1847-8275-261A0FEB65B3}" type="slidenum">
              <a:rPr lang="en-US" smtClean="0"/>
              <a:t>‹#›</a:t>
            </a:fld>
            <a:endParaRPr lang="en-US"/>
          </a:p>
        </p:txBody>
      </p:sp>
    </p:spTree>
    <p:extLst>
      <p:ext uri="{BB962C8B-B14F-4D97-AF65-F5344CB8AC3E}">
        <p14:creationId xmlns:p14="http://schemas.microsoft.com/office/powerpoint/2010/main" val="278963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D2DCD-A25A-F2DC-0F35-2AF6199EB2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E6B980-97BA-FA2D-1CAD-7EA8417BDA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CC634C-FA5C-DD39-52CF-738F3E3E1A0F}"/>
              </a:ext>
            </a:extLst>
          </p:cNvPr>
          <p:cNvSpPr>
            <a:spLocks noGrp="1"/>
          </p:cNvSpPr>
          <p:nvPr>
            <p:ph type="dt" sz="half" idx="10"/>
          </p:nvPr>
        </p:nvSpPr>
        <p:spPr/>
        <p:txBody>
          <a:bodyPr/>
          <a:lstStyle/>
          <a:p>
            <a:fld id="{0EAFB8A8-FC71-874B-B2ED-2EFCC3FBAB0D}" type="datetimeFigureOut">
              <a:rPr lang="en-US" smtClean="0"/>
              <a:t>1/16/24</a:t>
            </a:fld>
            <a:endParaRPr lang="en-US"/>
          </a:p>
        </p:txBody>
      </p:sp>
      <p:sp>
        <p:nvSpPr>
          <p:cNvPr id="5" name="Footer Placeholder 4">
            <a:extLst>
              <a:ext uri="{FF2B5EF4-FFF2-40B4-BE49-F238E27FC236}">
                <a16:creationId xmlns:a16="http://schemas.microsoft.com/office/drawing/2014/main" id="{34F69CAA-6DCB-E02A-1CF0-C62DDAED28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FFAD7D-4235-5013-B737-5F0334314949}"/>
              </a:ext>
            </a:extLst>
          </p:cNvPr>
          <p:cNvSpPr>
            <a:spLocks noGrp="1"/>
          </p:cNvSpPr>
          <p:nvPr>
            <p:ph type="sldNum" sz="quarter" idx="12"/>
          </p:nvPr>
        </p:nvSpPr>
        <p:spPr/>
        <p:txBody>
          <a:bodyPr/>
          <a:lstStyle/>
          <a:p>
            <a:fld id="{306BE7AE-8F33-1847-8275-261A0FEB65B3}" type="slidenum">
              <a:rPr lang="en-US" smtClean="0"/>
              <a:t>‹#›</a:t>
            </a:fld>
            <a:endParaRPr lang="en-US"/>
          </a:p>
        </p:txBody>
      </p:sp>
    </p:spTree>
    <p:extLst>
      <p:ext uri="{BB962C8B-B14F-4D97-AF65-F5344CB8AC3E}">
        <p14:creationId xmlns:p14="http://schemas.microsoft.com/office/powerpoint/2010/main" val="4060891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B8B4C3-82BA-2BFD-6708-2A0142E523D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FCEBE39-5964-8DEB-6AA4-0AFC0600DA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F5BAE4-609B-009A-B08A-149CC6100234}"/>
              </a:ext>
            </a:extLst>
          </p:cNvPr>
          <p:cNvSpPr>
            <a:spLocks noGrp="1"/>
          </p:cNvSpPr>
          <p:nvPr>
            <p:ph type="dt" sz="half" idx="10"/>
          </p:nvPr>
        </p:nvSpPr>
        <p:spPr/>
        <p:txBody>
          <a:bodyPr/>
          <a:lstStyle/>
          <a:p>
            <a:fld id="{0EAFB8A8-FC71-874B-B2ED-2EFCC3FBAB0D}" type="datetimeFigureOut">
              <a:rPr lang="en-US" smtClean="0"/>
              <a:t>1/16/24</a:t>
            </a:fld>
            <a:endParaRPr lang="en-US"/>
          </a:p>
        </p:txBody>
      </p:sp>
      <p:sp>
        <p:nvSpPr>
          <p:cNvPr id="5" name="Footer Placeholder 4">
            <a:extLst>
              <a:ext uri="{FF2B5EF4-FFF2-40B4-BE49-F238E27FC236}">
                <a16:creationId xmlns:a16="http://schemas.microsoft.com/office/drawing/2014/main" id="{0FDB7164-92D4-B312-FAA5-E75CBE580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144CD9-9A28-90D1-99F5-A9A31D183696}"/>
              </a:ext>
            </a:extLst>
          </p:cNvPr>
          <p:cNvSpPr>
            <a:spLocks noGrp="1"/>
          </p:cNvSpPr>
          <p:nvPr>
            <p:ph type="sldNum" sz="quarter" idx="12"/>
          </p:nvPr>
        </p:nvSpPr>
        <p:spPr/>
        <p:txBody>
          <a:bodyPr/>
          <a:lstStyle/>
          <a:p>
            <a:fld id="{306BE7AE-8F33-1847-8275-261A0FEB65B3}" type="slidenum">
              <a:rPr lang="en-US" smtClean="0"/>
              <a:t>‹#›</a:t>
            </a:fld>
            <a:endParaRPr lang="en-US"/>
          </a:p>
        </p:txBody>
      </p:sp>
    </p:spTree>
    <p:extLst>
      <p:ext uri="{BB962C8B-B14F-4D97-AF65-F5344CB8AC3E}">
        <p14:creationId xmlns:p14="http://schemas.microsoft.com/office/powerpoint/2010/main" val="148230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3EAE3-32BD-F4E8-D851-F146C7A1D0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867E1C-8882-B02B-C7A6-442BCD2142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A9FE80-0A02-AFEC-B422-AB4F2D58F27E}"/>
              </a:ext>
            </a:extLst>
          </p:cNvPr>
          <p:cNvSpPr>
            <a:spLocks noGrp="1"/>
          </p:cNvSpPr>
          <p:nvPr>
            <p:ph type="dt" sz="half" idx="10"/>
          </p:nvPr>
        </p:nvSpPr>
        <p:spPr/>
        <p:txBody>
          <a:bodyPr/>
          <a:lstStyle/>
          <a:p>
            <a:fld id="{0EAFB8A8-FC71-874B-B2ED-2EFCC3FBAB0D}" type="datetimeFigureOut">
              <a:rPr lang="en-US" smtClean="0"/>
              <a:t>1/16/24</a:t>
            </a:fld>
            <a:endParaRPr lang="en-US"/>
          </a:p>
        </p:txBody>
      </p:sp>
      <p:sp>
        <p:nvSpPr>
          <p:cNvPr id="5" name="Footer Placeholder 4">
            <a:extLst>
              <a:ext uri="{FF2B5EF4-FFF2-40B4-BE49-F238E27FC236}">
                <a16:creationId xmlns:a16="http://schemas.microsoft.com/office/drawing/2014/main" id="{2BA308CF-5A7A-8C7B-5310-4F869AC150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BF0BB-858E-7962-6F00-8CD452BC3CBA}"/>
              </a:ext>
            </a:extLst>
          </p:cNvPr>
          <p:cNvSpPr>
            <a:spLocks noGrp="1"/>
          </p:cNvSpPr>
          <p:nvPr>
            <p:ph type="sldNum" sz="quarter" idx="12"/>
          </p:nvPr>
        </p:nvSpPr>
        <p:spPr/>
        <p:txBody>
          <a:bodyPr/>
          <a:lstStyle/>
          <a:p>
            <a:fld id="{306BE7AE-8F33-1847-8275-261A0FEB65B3}" type="slidenum">
              <a:rPr lang="en-US" smtClean="0"/>
              <a:t>‹#›</a:t>
            </a:fld>
            <a:endParaRPr lang="en-US"/>
          </a:p>
        </p:txBody>
      </p:sp>
    </p:spTree>
    <p:extLst>
      <p:ext uri="{BB962C8B-B14F-4D97-AF65-F5344CB8AC3E}">
        <p14:creationId xmlns:p14="http://schemas.microsoft.com/office/powerpoint/2010/main" val="10912979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A6655-DD5B-9AA1-D770-AE8421094C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F82920-C083-2317-8AF7-76F285E5C9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F535CA-05C0-8C21-09FF-69563FA43559}"/>
              </a:ext>
            </a:extLst>
          </p:cNvPr>
          <p:cNvSpPr>
            <a:spLocks noGrp="1"/>
          </p:cNvSpPr>
          <p:nvPr>
            <p:ph type="dt" sz="half" idx="10"/>
          </p:nvPr>
        </p:nvSpPr>
        <p:spPr/>
        <p:txBody>
          <a:bodyPr/>
          <a:lstStyle/>
          <a:p>
            <a:fld id="{0EAFB8A8-FC71-874B-B2ED-2EFCC3FBAB0D}" type="datetimeFigureOut">
              <a:rPr lang="en-US" smtClean="0"/>
              <a:t>1/16/24</a:t>
            </a:fld>
            <a:endParaRPr lang="en-US"/>
          </a:p>
        </p:txBody>
      </p:sp>
      <p:sp>
        <p:nvSpPr>
          <p:cNvPr id="5" name="Footer Placeholder 4">
            <a:extLst>
              <a:ext uri="{FF2B5EF4-FFF2-40B4-BE49-F238E27FC236}">
                <a16:creationId xmlns:a16="http://schemas.microsoft.com/office/drawing/2014/main" id="{D019FD58-FF55-6397-5ACF-903474880D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617550-CD4C-1193-4871-C2E596CCF02A}"/>
              </a:ext>
            </a:extLst>
          </p:cNvPr>
          <p:cNvSpPr>
            <a:spLocks noGrp="1"/>
          </p:cNvSpPr>
          <p:nvPr>
            <p:ph type="sldNum" sz="quarter" idx="12"/>
          </p:nvPr>
        </p:nvSpPr>
        <p:spPr/>
        <p:txBody>
          <a:bodyPr/>
          <a:lstStyle/>
          <a:p>
            <a:fld id="{306BE7AE-8F33-1847-8275-261A0FEB65B3}" type="slidenum">
              <a:rPr lang="en-US" smtClean="0"/>
              <a:t>‹#›</a:t>
            </a:fld>
            <a:endParaRPr lang="en-US"/>
          </a:p>
        </p:txBody>
      </p:sp>
    </p:spTree>
    <p:extLst>
      <p:ext uri="{BB962C8B-B14F-4D97-AF65-F5344CB8AC3E}">
        <p14:creationId xmlns:p14="http://schemas.microsoft.com/office/powerpoint/2010/main" val="124821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0BE7B-7410-F715-98AC-6393B6D9E5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E59DF0-9AC6-9C4D-F7A8-E026260F23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BCDEFA-D076-B4ED-265B-B9F2B2621E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EAE023-CC9B-51D7-5DE9-1570F0CB593F}"/>
              </a:ext>
            </a:extLst>
          </p:cNvPr>
          <p:cNvSpPr>
            <a:spLocks noGrp="1"/>
          </p:cNvSpPr>
          <p:nvPr>
            <p:ph type="dt" sz="half" idx="10"/>
          </p:nvPr>
        </p:nvSpPr>
        <p:spPr/>
        <p:txBody>
          <a:bodyPr/>
          <a:lstStyle/>
          <a:p>
            <a:fld id="{0EAFB8A8-FC71-874B-B2ED-2EFCC3FBAB0D}" type="datetimeFigureOut">
              <a:rPr lang="en-US" smtClean="0"/>
              <a:t>1/16/24</a:t>
            </a:fld>
            <a:endParaRPr lang="en-US"/>
          </a:p>
        </p:txBody>
      </p:sp>
      <p:sp>
        <p:nvSpPr>
          <p:cNvPr id="6" name="Footer Placeholder 5">
            <a:extLst>
              <a:ext uri="{FF2B5EF4-FFF2-40B4-BE49-F238E27FC236}">
                <a16:creationId xmlns:a16="http://schemas.microsoft.com/office/drawing/2014/main" id="{ACD12A93-427D-0EB2-9EEA-C3BCD397BD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8752E6-B392-7A7A-323A-376B4692C162}"/>
              </a:ext>
            </a:extLst>
          </p:cNvPr>
          <p:cNvSpPr>
            <a:spLocks noGrp="1"/>
          </p:cNvSpPr>
          <p:nvPr>
            <p:ph type="sldNum" sz="quarter" idx="12"/>
          </p:nvPr>
        </p:nvSpPr>
        <p:spPr/>
        <p:txBody>
          <a:bodyPr/>
          <a:lstStyle/>
          <a:p>
            <a:fld id="{306BE7AE-8F33-1847-8275-261A0FEB65B3}" type="slidenum">
              <a:rPr lang="en-US" smtClean="0"/>
              <a:t>‹#›</a:t>
            </a:fld>
            <a:endParaRPr lang="en-US"/>
          </a:p>
        </p:txBody>
      </p:sp>
    </p:spTree>
    <p:extLst>
      <p:ext uri="{BB962C8B-B14F-4D97-AF65-F5344CB8AC3E}">
        <p14:creationId xmlns:p14="http://schemas.microsoft.com/office/powerpoint/2010/main" val="599572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12F78-E72E-8E1E-27AD-7A1BE487F1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171DAD-2BA7-7E41-AECD-F3651DD4FC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03B646-1C05-F5D9-DACC-0C0ADC7F5D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5B9328-6C25-E544-9F66-E7BB3F6B91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3C2CE7-43FE-7CDC-FE0B-DB3BDDFB5A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D3DC93-EB35-BF39-D590-5DC128664B7B}"/>
              </a:ext>
            </a:extLst>
          </p:cNvPr>
          <p:cNvSpPr>
            <a:spLocks noGrp="1"/>
          </p:cNvSpPr>
          <p:nvPr>
            <p:ph type="dt" sz="half" idx="10"/>
          </p:nvPr>
        </p:nvSpPr>
        <p:spPr/>
        <p:txBody>
          <a:bodyPr/>
          <a:lstStyle/>
          <a:p>
            <a:fld id="{0EAFB8A8-FC71-874B-B2ED-2EFCC3FBAB0D}" type="datetimeFigureOut">
              <a:rPr lang="en-US" smtClean="0"/>
              <a:t>1/16/24</a:t>
            </a:fld>
            <a:endParaRPr lang="en-US"/>
          </a:p>
        </p:txBody>
      </p:sp>
      <p:sp>
        <p:nvSpPr>
          <p:cNvPr id="8" name="Footer Placeholder 7">
            <a:extLst>
              <a:ext uri="{FF2B5EF4-FFF2-40B4-BE49-F238E27FC236}">
                <a16:creationId xmlns:a16="http://schemas.microsoft.com/office/drawing/2014/main" id="{86646658-AE51-1CA1-92DE-AE361ED400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76F012-D0A0-D31A-AFEC-0DE50D2E8653}"/>
              </a:ext>
            </a:extLst>
          </p:cNvPr>
          <p:cNvSpPr>
            <a:spLocks noGrp="1"/>
          </p:cNvSpPr>
          <p:nvPr>
            <p:ph type="sldNum" sz="quarter" idx="12"/>
          </p:nvPr>
        </p:nvSpPr>
        <p:spPr/>
        <p:txBody>
          <a:bodyPr/>
          <a:lstStyle/>
          <a:p>
            <a:fld id="{306BE7AE-8F33-1847-8275-261A0FEB65B3}" type="slidenum">
              <a:rPr lang="en-US" smtClean="0"/>
              <a:t>‹#›</a:t>
            </a:fld>
            <a:endParaRPr lang="en-US"/>
          </a:p>
        </p:txBody>
      </p:sp>
    </p:spTree>
    <p:extLst>
      <p:ext uri="{BB962C8B-B14F-4D97-AF65-F5344CB8AC3E}">
        <p14:creationId xmlns:p14="http://schemas.microsoft.com/office/powerpoint/2010/main" val="3528648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95A88-0FF6-3C3C-8675-89EF11CC4A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3F9A51-D4C5-7B6F-C7FC-1564A805A83B}"/>
              </a:ext>
            </a:extLst>
          </p:cNvPr>
          <p:cNvSpPr>
            <a:spLocks noGrp="1"/>
          </p:cNvSpPr>
          <p:nvPr>
            <p:ph type="dt" sz="half" idx="10"/>
          </p:nvPr>
        </p:nvSpPr>
        <p:spPr/>
        <p:txBody>
          <a:bodyPr/>
          <a:lstStyle/>
          <a:p>
            <a:fld id="{0EAFB8A8-FC71-874B-B2ED-2EFCC3FBAB0D}" type="datetimeFigureOut">
              <a:rPr lang="en-US" smtClean="0"/>
              <a:t>1/16/24</a:t>
            </a:fld>
            <a:endParaRPr lang="en-US"/>
          </a:p>
        </p:txBody>
      </p:sp>
      <p:sp>
        <p:nvSpPr>
          <p:cNvPr id="4" name="Footer Placeholder 3">
            <a:extLst>
              <a:ext uri="{FF2B5EF4-FFF2-40B4-BE49-F238E27FC236}">
                <a16:creationId xmlns:a16="http://schemas.microsoft.com/office/drawing/2014/main" id="{48FE7615-7C06-25B3-91C7-A7921804B6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BB3214-FA2D-C5A1-42CA-CF2E828E1AC8}"/>
              </a:ext>
            </a:extLst>
          </p:cNvPr>
          <p:cNvSpPr>
            <a:spLocks noGrp="1"/>
          </p:cNvSpPr>
          <p:nvPr>
            <p:ph type="sldNum" sz="quarter" idx="12"/>
          </p:nvPr>
        </p:nvSpPr>
        <p:spPr/>
        <p:txBody>
          <a:bodyPr/>
          <a:lstStyle/>
          <a:p>
            <a:fld id="{306BE7AE-8F33-1847-8275-261A0FEB65B3}" type="slidenum">
              <a:rPr lang="en-US" smtClean="0"/>
              <a:t>‹#›</a:t>
            </a:fld>
            <a:endParaRPr lang="en-US"/>
          </a:p>
        </p:txBody>
      </p:sp>
    </p:spTree>
    <p:extLst>
      <p:ext uri="{BB962C8B-B14F-4D97-AF65-F5344CB8AC3E}">
        <p14:creationId xmlns:p14="http://schemas.microsoft.com/office/powerpoint/2010/main" val="303684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110758-75AA-B81F-1F40-A6F5B4A8F987}"/>
              </a:ext>
            </a:extLst>
          </p:cNvPr>
          <p:cNvSpPr>
            <a:spLocks noGrp="1"/>
          </p:cNvSpPr>
          <p:nvPr>
            <p:ph type="dt" sz="half" idx="10"/>
          </p:nvPr>
        </p:nvSpPr>
        <p:spPr/>
        <p:txBody>
          <a:bodyPr/>
          <a:lstStyle/>
          <a:p>
            <a:fld id="{0EAFB8A8-FC71-874B-B2ED-2EFCC3FBAB0D}" type="datetimeFigureOut">
              <a:rPr lang="en-US" smtClean="0"/>
              <a:t>1/16/24</a:t>
            </a:fld>
            <a:endParaRPr lang="en-US"/>
          </a:p>
        </p:txBody>
      </p:sp>
      <p:sp>
        <p:nvSpPr>
          <p:cNvPr id="3" name="Footer Placeholder 2">
            <a:extLst>
              <a:ext uri="{FF2B5EF4-FFF2-40B4-BE49-F238E27FC236}">
                <a16:creationId xmlns:a16="http://schemas.microsoft.com/office/drawing/2014/main" id="{AF1153C5-E035-9CD7-BF3A-3A335691AC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3D3966-12C9-1DDC-ADD2-0D57AF8BA875}"/>
              </a:ext>
            </a:extLst>
          </p:cNvPr>
          <p:cNvSpPr>
            <a:spLocks noGrp="1"/>
          </p:cNvSpPr>
          <p:nvPr>
            <p:ph type="sldNum" sz="quarter" idx="12"/>
          </p:nvPr>
        </p:nvSpPr>
        <p:spPr/>
        <p:txBody>
          <a:bodyPr/>
          <a:lstStyle/>
          <a:p>
            <a:fld id="{306BE7AE-8F33-1847-8275-261A0FEB65B3}" type="slidenum">
              <a:rPr lang="en-US" smtClean="0"/>
              <a:t>‹#›</a:t>
            </a:fld>
            <a:endParaRPr lang="en-US"/>
          </a:p>
        </p:txBody>
      </p:sp>
    </p:spTree>
    <p:extLst>
      <p:ext uri="{BB962C8B-B14F-4D97-AF65-F5344CB8AC3E}">
        <p14:creationId xmlns:p14="http://schemas.microsoft.com/office/powerpoint/2010/main" val="690524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0BB85-FC54-A9C7-D048-29FC0A3CC7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7DC17E4-38C0-50BB-CB89-01184F329B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A3A1A7F-4ECE-CB79-9A15-6E9B5F66B3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FE6868-1AC9-69F3-3A9B-9B2E2C24B5BA}"/>
              </a:ext>
            </a:extLst>
          </p:cNvPr>
          <p:cNvSpPr>
            <a:spLocks noGrp="1"/>
          </p:cNvSpPr>
          <p:nvPr>
            <p:ph type="dt" sz="half" idx="10"/>
          </p:nvPr>
        </p:nvSpPr>
        <p:spPr/>
        <p:txBody>
          <a:bodyPr/>
          <a:lstStyle/>
          <a:p>
            <a:fld id="{0EAFB8A8-FC71-874B-B2ED-2EFCC3FBAB0D}" type="datetimeFigureOut">
              <a:rPr lang="en-US" smtClean="0"/>
              <a:t>1/16/24</a:t>
            </a:fld>
            <a:endParaRPr lang="en-US"/>
          </a:p>
        </p:txBody>
      </p:sp>
      <p:sp>
        <p:nvSpPr>
          <p:cNvPr id="6" name="Footer Placeholder 5">
            <a:extLst>
              <a:ext uri="{FF2B5EF4-FFF2-40B4-BE49-F238E27FC236}">
                <a16:creationId xmlns:a16="http://schemas.microsoft.com/office/drawing/2014/main" id="{FD01D235-3389-A2C4-DC2D-6324F434DE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5A4DAC-DBE5-C18F-2C34-6064ED58E077}"/>
              </a:ext>
            </a:extLst>
          </p:cNvPr>
          <p:cNvSpPr>
            <a:spLocks noGrp="1"/>
          </p:cNvSpPr>
          <p:nvPr>
            <p:ph type="sldNum" sz="quarter" idx="12"/>
          </p:nvPr>
        </p:nvSpPr>
        <p:spPr/>
        <p:txBody>
          <a:bodyPr/>
          <a:lstStyle/>
          <a:p>
            <a:fld id="{306BE7AE-8F33-1847-8275-261A0FEB65B3}" type="slidenum">
              <a:rPr lang="en-US" smtClean="0"/>
              <a:t>‹#›</a:t>
            </a:fld>
            <a:endParaRPr lang="en-US"/>
          </a:p>
        </p:txBody>
      </p:sp>
    </p:spTree>
    <p:extLst>
      <p:ext uri="{BB962C8B-B14F-4D97-AF65-F5344CB8AC3E}">
        <p14:creationId xmlns:p14="http://schemas.microsoft.com/office/powerpoint/2010/main" val="2571885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CEFB-FBB4-5F94-07A4-C94666488D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1615ED-D99C-7F76-A00E-6BC7D3839C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6A6FDD-AE99-F810-3863-27DC59DAB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E513F5-CC97-3F6A-6C72-322C4E00DE67}"/>
              </a:ext>
            </a:extLst>
          </p:cNvPr>
          <p:cNvSpPr>
            <a:spLocks noGrp="1"/>
          </p:cNvSpPr>
          <p:nvPr>
            <p:ph type="dt" sz="half" idx="10"/>
          </p:nvPr>
        </p:nvSpPr>
        <p:spPr/>
        <p:txBody>
          <a:bodyPr/>
          <a:lstStyle/>
          <a:p>
            <a:fld id="{0EAFB8A8-FC71-874B-B2ED-2EFCC3FBAB0D}" type="datetimeFigureOut">
              <a:rPr lang="en-US" smtClean="0"/>
              <a:t>1/16/24</a:t>
            </a:fld>
            <a:endParaRPr lang="en-US"/>
          </a:p>
        </p:txBody>
      </p:sp>
      <p:sp>
        <p:nvSpPr>
          <p:cNvPr id="6" name="Footer Placeholder 5">
            <a:extLst>
              <a:ext uri="{FF2B5EF4-FFF2-40B4-BE49-F238E27FC236}">
                <a16:creationId xmlns:a16="http://schemas.microsoft.com/office/drawing/2014/main" id="{A38141FB-54AB-12C1-D55C-DCF873D378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8EF1BA-8E1A-2FA5-DBC1-8ABEB91B8CBC}"/>
              </a:ext>
            </a:extLst>
          </p:cNvPr>
          <p:cNvSpPr>
            <a:spLocks noGrp="1"/>
          </p:cNvSpPr>
          <p:nvPr>
            <p:ph type="sldNum" sz="quarter" idx="12"/>
          </p:nvPr>
        </p:nvSpPr>
        <p:spPr/>
        <p:txBody>
          <a:bodyPr/>
          <a:lstStyle/>
          <a:p>
            <a:fld id="{306BE7AE-8F33-1847-8275-261A0FEB65B3}" type="slidenum">
              <a:rPr lang="en-US" smtClean="0"/>
              <a:t>‹#›</a:t>
            </a:fld>
            <a:endParaRPr lang="en-US"/>
          </a:p>
        </p:txBody>
      </p:sp>
    </p:spTree>
    <p:extLst>
      <p:ext uri="{BB962C8B-B14F-4D97-AF65-F5344CB8AC3E}">
        <p14:creationId xmlns:p14="http://schemas.microsoft.com/office/powerpoint/2010/main" val="461767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DD5306-348E-20B7-F5F9-365DE5B62F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54EFB45-F07F-4F2F-0AF9-9290EDBB90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0EA711-683B-3229-97D4-7CFB195AA7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AFB8A8-FC71-874B-B2ED-2EFCC3FBAB0D}" type="datetimeFigureOut">
              <a:rPr lang="en-US" smtClean="0"/>
              <a:t>1/16/24</a:t>
            </a:fld>
            <a:endParaRPr lang="en-US"/>
          </a:p>
        </p:txBody>
      </p:sp>
      <p:sp>
        <p:nvSpPr>
          <p:cNvPr id="5" name="Footer Placeholder 4">
            <a:extLst>
              <a:ext uri="{FF2B5EF4-FFF2-40B4-BE49-F238E27FC236}">
                <a16:creationId xmlns:a16="http://schemas.microsoft.com/office/drawing/2014/main" id="{C359C9C3-DED0-80B8-BBC2-15D2AD298F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7D849D-DA1D-9929-F6CE-4DA815C532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6BE7AE-8F33-1847-8275-261A0FEB65B3}" type="slidenum">
              <a:rPr lang="en-US" smtClean="0"/>
              <a:t>‹#›</a:t>
            </a:fld>
            <a:endParaRPr lang="en-US"/>
          </a:p>
        </p:txBody>
      </p:sp>
    </p:spTree>
    <p:extLst>
      <p:ext uri="{BB962C8B-B14F-4D97-AF65-F5344CB8AC3E}">
        <p14:creationId xmlns:p14="http://schemas.microsoft.com/office/powerpoint/2010/main" val="2546648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143220" y="0"/>
            <a:ext cx="12335219"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2049" name="Picture 1" descr="page1image44637296">
            <a:extLst>
              <a:ext uri="{FF2B5EF4-FFF2-40B4-BE49-F238E27FC236}">
                <a16:creationId xmlns:a16="http://schemas.microsoft.com/office/drawing/2014/main" id="{2CE9FC64-2A5F-1F20-D02A-C114C7BBAA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849" y="167666"/>
            <a:ext cx="9572456" cy="249823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ge1image61852400">
            <a:extLst>
              <a:ext uri="{FF2B5EF4-FFF2-40B4-BE49-F238E27FC236}">
                <a16:creationId xmlns:a16="http://schemas.microsoft.com/office/drawing/2014/main" id="{8567BEA8-DAE5-20EE-D552-FF46867255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6" y="163459"/>
            <a:ext cx="12066483" cy="63168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DC154D4-6197-639C-28AB-C5D64DD7E8DB}"/>
              </a:ext>
            </a:extLst>
          </p:cNvPr>
          <p:cNvSpPr txBox="1"/>
          <p:nvPr/>
        </p:nvSpPr>
        <p:spPr>
          <a:xfrm>
            <a:off x="2124819" y="5680892"/>
            <a:ext cx="7349687" cy="523220"/>
          </a:xfrm>
          <a:prstGeom prst="rect">
            <a:avLst/>
          </a:prstGeom>
          <a:noFill/>
        </p:spPr>
        <p:txBody>
          <a:bodyPr wrap="square" rtlCol="0">
            <a:spAutoFit/>
          </a:bodyPr>
          <a:lstStyle/>
          <a:p>
            <a:r>
              <a:rPr lang="en-US" sz="2800" dirty="0">
                <a:solidFill>
                  <a:srgbClr val="FFC000"/>
                </a:solidFill>
                <a:latin typeface="Papyrus" panose="020B0602040200020303" pitchFamily="34" charset="77"/>
              </a:rPr>
              <a:t>Code Words –”The Wise Shall Understand”</a:t>
            </a:r>
          </a:p>
        </p:txBody>
      </p:sp>
    </p:spTree>
    <p:extLst>
      <p:ext uri="{BB962C8B-B14F-4D97-AF65-F5344CB8AC3E}">
        <p14:creationId xmlns:p14="http://schemas.microsoft.com/office/powerpoint/2010/main" val="2442919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0"/>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extBox 1">
            <a:extLst>
              <a:ext uri="{FF2B5EF4-FFF2-40B4-BE49-F238E27FC236}">
                <a16:creationId xmlns:a16="http://schemas.microsoft.com/office/drawing/2014/main" id="{892C49CE-C776-E37D-CD20-58BCB1F8B7D2}"/>
              </a:ext>
            </a:extLst>
          </p:cNvPr>
          <p:cNvSpPr txBox="1"/>
          <p:nvPr/>
        </p:nvSpPr>
        <p:spPr>
          <a:xfrm>
            <a:off x="948567" y="489063"/>
            <a:ext cx="10090333" cy="2062103"/>
          </a:xfrm>
          <a:prstGeom prst="rect">
            <a:avLst/>
          </a:prstGeom>
          <a:solidFill>
            <a:schemeClr val="bg1"/>
          </a:solidFill>
        </p:spPr>
        <p:txBody>
          <a:bodyPr wrap="square" rtlCol="0">
            <a:spAutoFit/>
          </a:bodyPr>
          <a:lstStyle/>
          <a:p>
            <a:r>
              <a:rPr lang="en-US" sz="2000" dirty="0">
                <a:latin typeface="Lucida Handwriting" panose="03010101010101010101" pitchFamily="66" charset="77"/>
              </a:rPr>
              <a:t>			Isaiah 64:1-2</a:t>
            </a:r>
          </a:p>
          <a:p>
            <a:endParaRPr lang="en-US" sz="2000" dirty="0">
              <a:latin typeface="Lucida Handwriting" panose="03010101010101010101" pitchFamily="66" charset="77"/>
            </a:endParaRPr>
          </a:p>
          <a:p>
            <a:pPr algn="l"/>
            <a:r>
              <a:rPr lang="en-US" sz="2200" dirty="0">
                <a:latin typeface="Papyrus" panose="020B0602040200020303" pitchFamily="34" charset="77"/>
              </a:rPr>
              <a:t>“</a:t>
            </a:r>
            <a:r>
              <a:rPr lang="en-US" sz="2200" b="0" i="0" u="none" strike="noStrike" dirty="0">
                <a:solidFill>
                  <a:srgbClr val="000000"/>
                </a:solidFill>
                <a:effectLst/>
                <a:latin typeface="Papyrus" panose="020B0602040200020303" pitchFamily="34" charset="77"/>
              </a:rPr>
              <a:t>O that You would rend the heavens, that You would come down, that the mountains might flow down at Your presence, As when the melting fire burns, </a:t>
            </a:r>
          </a:p>
          <a:p>
            <a:pPr algn="l"/>
            <a:r>
              <a:rPr lang="en-US" sz="2200" b="0" i="1" u="none" strike="noStrike" dirty="0">
                <a:solidFill>
                  <a:srgbClr val="FF0000"/>
                </a:solidFill>
                <a:effectLst/>
                <a:latin typeface="Papyrus" panose="020B0602040200020303" pitchFamily="34" charset="77"/>
              </a:rPr>
              <a:t>the fire causes the waters to boil</a:t>
            </a:r>
            <a:r>
              <a:rPr lang="en-US" sz="2200" b="0" i="0" u="none" strike="noStrike" dirty="0">
                <a:solidFill>
                  <a:srgbClr val="000000"/>
                </a:solidFill>
                <a:effectLst/>
                <a:latin typeface="Papyrus" panose="020B0602040200020303" pitchFamily="34" charset="77"/>
              </a:rPr>
              <a:t>, to make Your name known to </a:t>
            </a:r>
            <a:r>
              <a:rPr lang="en-US" sz="2200" dirty="0">
                <a:solidFill>
                  <a:srgbClr val="000000"/>
                </a:solidFill>
                <a:latin typeface="Papyrus" panose="020B0602040200020303" pitchFamily="34" charset="77"/>
              </a:rPr>
              <a:t>your</a:t>
            </a:r>
            <a:r>
              <a:rPr lang="en-US" sz="2200" b="0" i="0" u="none" strike="noStrike" dirty="0">
                <a:solidFill>
                  <a:srgbClr val="000000"/>
                </a:solidFill>
                <a:effectLst/>
                <a:latin typeface="Papyrus" panose="020B0602040200020303" pitchFamily="34" charset="77"/>
              </a:rPr>
              <a:t> adversaries, that the nations may tremble at </a:t>
            </a:r>
            <a:r>
              <a:rPr lang="en-US" sz="2200" dirty="0">
                <a:solidFill>
                  <a:srgbClr val="000000"/>
                </a:solidFill>
                <a:latin typeface="Papyrus" panose="020B0602040200020303" pitchFamily="34" charset="77"/>
              </a:rPr>
              <a:t>Your </a:t>
            </a:r>
            <a:r>
              <a:rPr lang="en-US" sz="2200" b="0" i="0" u="none" strike="noStrike" dirty="0">
                <a:solidFill>
                  <a:srgbClr val="000000"/>
                </a:solidFill>
                <a:effectLst/>
                <a:latin typeface="Papyrus" panose="020B0602040200020303" pitchFamily="34" charset="77"/>
              </a:rPr>
              <a:t>presence!</a:t>
            </a:r>
          </a:p>
        </p:txBody>
      </p:sp>
      <p:sp>
        <p:nvSpPr>
          <p:cNvPr id="3" name="TextBox 2">
            <a:extLst>
              <a:ext uri="{FF2B5EF4-FFF2-40B4-BE49-F238E27FC236}">
                <a16:creationId xmlns:a16="http://schemas.microsoft.com/office/drawing/2014/main" id="{932216F7-A881-C2B1-453F-EA8E89933DCF}"/>
              </a:ext>
            </a:extLst>
          </p:cNvPr>
          <p:cNvSpPr txBox="1"/>
          <p:nvPr/>
        </p:nvSpPr>
        <p:spPr>
          <a:xfrm>
            <a:off x="1474823" y="3536112"/>
            <a:ext cx="9242353" cy="2062103"/>
          </a:xfrm>
          <a:prstGeom prst="rect">
            <a:avLst/>
          </a:prstGeom>
          <a:solidFill>
            <a:schemeClr val="accent5">
              <a:lumMod val="40000"/>
              <a:lumOff val="60000"/>
            </a:schemeClr>
          </a:solidFill>
        </p:spPr>
        <p:txBody>
          <a:bodyPr wrap="square" rtlCol="0">
            <a:spAutoFit/>
          </a:bodyPr>
          <a:lstStyle/>
          <a:p>
            <a:r>
              <a:rPr lang="en-US" sz="2000" dirty="0">
                <a:latin typeface="Lucida Handwriting" panose="03010101010101010101" pitchFamily="66" charset="77"/>
              </a:rPr>
              <a:t>  		Revelation 12:15-16</a:t>
            </a:r>
          </a:p>
          <a:p>
            <a:endParaRPr lang="en-US" sz="2000" dirty="0">
              <a:latin typeface="Lucida Handwriting" panose="03010101010101010101" pitchFamily="66" charset="77"/>
            </a:endParaRPr>
          </a:p>
          <a:p>
            <a:r>
              <a:rPr lang="en-US" sz="2200" dirty="0">
                <a:latin typeface="Papyrus" panose="020B0602040200020303" pitchFamily="34" charset="77"/>
              </a:rPr>
              <a:t>“And the serpent cast out of his mouth </a:t>
            </a:r>
            <a:r>
              <a:rPr lang="en-US" sz="2200" i="1" dirty="0">
                <a:solidFill>
                  <a:srgbClr val="FF0000"/>
                </a:solidFill>
                <a:latin typeface="Papyrus" panose="020B0602040200020303" pitchFamily="34" charset="77"/>
              </a:rPr>
              <a:t>water as a flood </a:t>
            </a:r>
            <a:r>
              <a:rPr lang="en-US" sz="2200" dirty="0">
                <a:latin typeface="Papyrus" panose="020B0602040200020303" pitchFamily="34" charset="77"/>
              </a:rPr>
              <a:t>after the woman, that he might cause her to be carried away of the flood.  And the earth helped the woman and opened her mouth, and swallowed </a:t>
            </a:r>
            <a:r>
              <a:rPr lang="en-US" sz="2200" i="1" dirty="0">
                <a:solidFill>
                  <a:srgbClr val="FF0000"/>
                </a:solidFill>
                <a:latin typeface="Papyrus" panose="020B0602040200020303" pitchFamily="34" charset="77"/>
              </a:rPr>
              <a:t>up the flood </a:t>
            </a:r>
            <a:r>
              <a:rPr lang="en-US" sz="2200" dirty="0">
                <a:latin typeface="Papyrus" panose="020B0602040200020303" pitchFamily="34" charset="77"/>
              </a:rPr>
              <a:t>which the dragon cast out of his mouth.”</a:t>
            </a:r>
          </a:p>
        </p:txBody>
      </p:sp>
    </p:spTree>
    <p:extLst>
      <p:ext uri="{BB962C8B-B14F-4D97-AF65-F5344CB8AC3E}">
        <p14:creationId xmlns:p14="http://schemas.microsoft.com/office/powerpoint/2010/main" val="2802535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0"/>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11" name="Picture 10" descr="A group of people walking&#10;&#10;Description automatically generated">
            <a:extLst>
              <a:ext uri="{FF2B5EF4-FFF2-40B4-BE49-F238E27FC236}">
                <a16:creationId xmlns:a16="http://schemas.microsoft.com/office/drawing/2014/main" id="{DC25410B-4230-B932-0A96-7C8A5C6D09A5}"/>
              </a:ext>
            </a:extLst>
          </p:cNvPr>
          <p:cNvPicPr>
            <a:picLocks noChangeAspect="1"/>
          </p:cNvPicPr>
          <p:nvPr/>
        </p:nvPicPr>
        <p:blipFill>
          <a:blip r:embed="rId2"/>
          <a:stretch>
            <a:fillRect/>
          </a:stretch>
        </p:blipFill>
        <p:spPr>
          <a:xfrm>
            <a:off x="5143500" y="2895600"/>
            <a:ext cx="1905000" cy="1066800"/>
          </a:xfrm>
          <a:prstGeom prst="rect">
            <a:avLst/>
          </a:prstGeom>
        </p:spPr>
      </p:pic>
      <p:pic>
        <p:nvPicPr>
          <p:cNvPr id="13" name="Picture 12" descr="A group of people standing on a line&#10;&#10;Description automatically generated">
            <a:extLst>
              <a:ext uri="{FF2B5EF4-FFF2-40B4-BE49-F238E27FC236}">
                <a16:creationId xmlns:a16="http://schemas.microsoft.com/office/drawing/2014/main" id="{8D3DAA27-5AD3-9299-223E-DB3DB51235D1}"/>
              </a:ext>
            </a:extLst>
          </p:cNvPr>
          <p:cNvPicPr>
            <a:picLocks noChangeAspect="1"/>
          </p:cNvPicPr>
          <p:nvPr/>
        </p:nvPicPr>
        <p:blipFill rotWithShape="1">
          <a:blip r:embed="rId3"/>
          <a:srcRect t="15159" r="9742"/>
          <a:stretch/>
        </p:blipFill>
        <p:spPr>
          <a:xfrm>
            <a:off x="441666" y="808941"/>
            <a:ext cx="11308668" cy="5314950"/>
          </a:xfrm>
          <a:prstGeom prst="rect">
            <a:avLst/>
          </a:prstGeom>
        </p:spPr>
      </p:pic>
      <p:sp>
        <p:nvSpPr>
          <p:cNvPr id="5" name="TextBox 4">
            <a:extLst>
              <a:ext uri="{FF2B5EF4-FFF2-40B4-BE49-F238E27FC236}">
                <a16:creationId xmlns:a16="http://schemas.microsoft.com/office/drawing/2014/main" id="{28930801-93EF-1F10-A63B-C6319880B019}"/>
              </a:ext>
            </a:extLst>
          </p:cNvPr>
          <p:cNvSpPr txBox="1"/>
          <p:nvPr/>
        </p:nvSpPr>
        <p:spPr>
          <a:xfrm>
            <a:off x="1482379" y="1205939"/>
            <a:ext cx="4512366" cy="646331"/>
          </a:xfrm>
          <a:prstGeom prst="rect">
            <a:avLst/>
          </a:prstGeom>
          <a:solidFill>
            <a:schemeClr val="bg1"/>
          </a:solidFill>
        </p:spPr>
        <p:txBody>
          <a:bodyPr wrap="square" rtlCol="0">
            <a:spAutoFit/>
          </a:bodyPr>
          <a:lstStyle/>
          <a:p>
            <a:r>
              <a:rPr lang="en-US" sz="3600" dirty="0">
                <a:latin typeface="Papyrus" panose="020B0602040200020303" pitchFamily="34" charset="77"/>
              </a:rPr>
              <a:t> #5. Fish = </a:t>
            </a:r>
            <a:r>
              <a:rPr lang="en-US" sz="3600" i="1" dirty="0">
                <a:solidFill>
                  <a:srgbClr val="FF0000"/>
                </a:solidFill>
                <a:latin typeface="Papyrus" panose="020B0602040200020303" pitchFamily="34" charset="77"/>
              </a:rPr>
              <a:t>Followers</a:t>
            </a:r>
          </a:p>
        </p:txBody>
      </p:sp>
    </p:spTree>
    <p:extLst>
      <p:ext uri="{BB962C8B-B14F-4D97-AF65-F5344CB8AC3E}">
        <p14:creationId xmlns:p14="http://schemas.microsoft.com/office/powerpoint/2010/main" val="3984146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0"/>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extBox 1">
            <a:extLst>
              <a:ext uri="{FF2B5EF4-FFF2-40B4-BE49-F238E27FC236}">
                <a16:creationId xmlns:a16="http://schemas.microsoft.com/office/drawing/2014/main" id="{892C49CE-C776-E37D-CD20-58BCB1F8B7D2}"/>
              </a:ext>
            </a:extLst>
          </p:cNvPr>
          <p:cNvSpPr txBox="1"/>
          <p:nvPr/>
        </p:nvSpPr>
        <p:spPr>
          <a:xfrm>
            <a:off x="1094342" y="952889"/>
            <a:ext cx="10003316" cy="2369880"/>
          </a:xfrm>
          <a:prstGeom prst="rect">
            <a:avLst/>
          </a:prstGeom>
          <a:solidFill>
            <a:schemeClr val="bg1"/>
          </a:solidFill>
        </p:spPr>
        <p:txBody>
          <a:bodyPr wrap="square" rtlCol="0">
            <a:spAutoFit/>
          </a:bodyPr>
          <a:lstStyle/>
          <a:p>
            <a:r>
              <a:rPr lang="en-US" sz="2000" dirty="0">
                <a:latin typeface="Lucida Handwriting" panose="03010101010101010101" pitchFamily="66" charset="77"/>
              </a:rPr>
              <a:t>            </a:t>
            </a:r>
          </a:p>
          <a:p>
            <a:r>
              <a:rPr lang="en-US" sz="2000" dirty="0">
                <a:latin typeface="Lucida Handwriting" panose="03010101010101010101" pitchFamily="66" charset="77"/>
              </a:rPr>
              <a:t>  			 </a:t>
            </a:r>
            <a:r>
              <a:rPr lang="en-US" sz="2200" dirty="0">
                <a:latin typeface="Lucida Handwriting" panose="03010101010101010101" pitchFamily="66" charset="77"/>
              </a:rPr>
              <a:t>Ezekiel 29:4</a:t>
            </a:r>
          </a:p>
          <a:p>
            <a:endParaRPr lang="en-US" sz="2000" dirty="0">
              <a:latin typeface="Lucida Handwriting" panose="03010101010101010101" pitchFamily="66" charset="77"/>
            </a:endParaRPr>
          </a:p>
          <a:p>
            <a:pPr algn="ctr"/>
            <a:r>
              <a:rPr lang="en-US" sz="2000" b="1" i="0" u="none" strike="noStrike" baseline="30000" dirty="0">
                <a:solidFill>
                  <a:srgbClr val="000000"/>
                </a:solidFill>
                <a:effectLst/>
                <a:latin typeface="system-ui"/>
              </a:rPr>
              <a:t> </a:t>
            </a:r>
            <a:r>
              <a:rPr lang="en-US" sz="2200" b="0" i="0" u="none" strike="noStrike" dirty="0">
                <a:solidFill>
                  <a:srgbClr val="000000"/>
                </a:solidFill>
                <a:effectLst/>
                <a:latin typeface="Papyrus" panose="020B0602040200020303" pitchFamily="34" charset="77"/>
              </a:rPr>
              <a:t>But I will put hooks in your jaws, and I will cause the fish of your rivers to stick unto your scales, and I will bring you up out of the midst of your rivers, </a:t>
            </a:r>
          </a:p>
          <a:p>
            <a:pPr algn="ctr"/>
            <a:r>
              <a:rPr lang="en-US" sz="2200" b="0" i="0" u="none" strike="noStrike" dirty="0">
                <a:solidFill>
                  <a:srgbClr val="000000"/>
                </a:solidFill>
                <a:effectLst/>
                <a:latin typeface="Papyrus" panose="020B0602040200020303" pitchFamily="34" charset="77"/>
              </a:rPr>
              <a:t>and </a:t>
            </a:r>
            <a:r>
              <a:rPr lang="en-US" sz="2200" b="0" i="1" u="none" strike="noStrike" dirty="0">
                <a:solidFill>
                  <a:srgbClr val="000000"/>
                </a:solidFill>
                <a:effectLst/>
                <a:latin typeface="Papyrus" panose="020B0602040200020303" pitchFamily="34" charset="77"/>
              </a:rPr>
              <a:t>all the fish of your rivers </a:t>
            </a:r>
            <a:r>
              <a:rPr lang="en-US" sz="2200" b="0" i="0" u="none" strike="noStrike" dirty="0">
                <a:solidFill>
                  <a:srgbClr val="000000"/>
                </a:solidFill>
                <a:effectLst/>
                <a:latin typeface="Papyrus" panose="020B0602040200020303" pitchFamily="34" charset="77"/>
              </a:rPr>
              <a:t>shall stick unto  your scales.</a:t>
            </a:r>
          </a:p>
          <a:p>
            <a:endParaRPr lang="en-US" sz="2000" dirty="0">
              <a:latin typeface="Lucida Handwriting" panose="03010101010101010101" pitchFamily="66" charset="77"/>
            </a:endParaRPr>
          </a:p>
        </p:txBody>
      </p:sp>
      <p:sp>
        <p:nvSpPr>
          <p:cNvPr id="3" name="TextBox 2">
            <a:extLst>
              <a:ext uri="{FF2B5EF4-FFF2-40B4-BE49-F238E27FC236}">
                <a16:creationId xmlns:a16="http://schemas.microsoft.com/office/drawing/2014/main" id="{932216F7-A881-C2B1-453F-EA8E89933DCF}"/>
              </a:ext>
            </a:extLst>
          </p:cNvPr>
          <p:cNvSpPr txBox="1"/>
          <p:nvPr/>
        </p:nvSpPr>
        <p:spPr>
          <a:xfrm>
            <a:off x="1524000" y="4424392"/>
            <a:ext cx="9144000" cy="461665"/>
          </a:xfrm>
          <a:prstGeom prst="rect">
            <a:avLst/>
          </a:prstGeom>
          <a:solidFill>
            <a:schemeClr val="accent5">
              <a:lumMod val="40000"/>
              <a:lumOff val="60000"/>
            </a:schemeClr>
          </a:solidFill>
        </p:spPr>
        <p:txBody>
          <a:bodyPr wrap="square" rtlCol="0">
            <a:spAutoFit/>
          </a:bodyPr>
          <a:lstStyle/>
          <a:p>
            <a:r>
              <a:rPr lang="en-US" dirty="0">
                <a:latin typeface="Lucida Handwriting" panose="03010101010101010101" pitchFamily="66" charset="77"/>
              </a:rPr>
              <a:t>  </a:t>
            </a:r>
            <a:r>
              <a:rPr lang="en-US" sz="2400" dirty="0">
                <a:latin typeface="Papyrus" panose="020B0602040200020303" pitchFamily="34" charset="77"/>
              </a:rPr>
              <a:t>Jesus said, Come, Follow Me, and I will make you </a:t>
            </a:r>
            <a:r>
              <a:rPr lang="en-US" sz="2400" dirty="0">
                <a:solidFill>
                  <a:srgbClr val="FF0000"/>
                </a:solidFill>
                <a:latin typeface="Papyrus" panose="020B0602040200020303" pitchFamily="34" charset="77"/>
              </a:rPr>
              <a:t>fishers</a:t>
            </a:r>
            <a:r>
              <a:rPr lang="en-US" sz="2400" dirty="0">
                <a:latin typeface="Papyrus" panose="020B0602040200020303" pitchFamily="34" charset="77"/>
              </a:rPr>
              <a:t> of men.</a:t>
            </a:r>
          </a:p>
        </p:txBody>
      </p:sp>
    </p:spTree>
    <p:extLst>
      <p:ext uri="{BB962C8B-B14F-4D97-AF65-F5344CB8AC3E}">
        <p14:creationId xmlns:p14="http://schemas.microsoft.com/office/powerpoint/2010/main" val="1063819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0"/>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extBox 4">
            <a:extLst>
              <a:ext uri="{FF2B5EF4-FFF2-40B4-BE49-F238E27FC236}">
                <a16:creationId xmlns:a16="http://schemas.microsoft.com/office/drawing/2014/main" id="{28930801-93EF-1F10-A63B-C6319880B019}"/>
              </a:ext>
            </a:extLst>
          </p:cNvPr>
          <p:cNvSpPr txBox="1"/>
          <p:nvPr/>
        </p:nvSpPr>
        <p:spPr>
          <a:xfrm>
            <a:off x="2678495" y="427518"/>
            <a:ext cx="6090931" cy="646331"/>
          </a:xfrm>
          <a:prstGeom prst="rect">
            <a:avLst/>
          </a:prstGeom>
          <a:solidFill>
            <a:schemeClr val="bg1"/>
          </a:solidFill>
        </p:spPr>
        <p:txBody>
          <a:bodyPr wrap="square" rtlCol="0">
            <a:spAutoFit/>
          </a:bodyPr>
          <a:lstStyle/>
          <a:p>
            <a:r>
              <a:rPr lang="en-US" sz="3600" dirty="0">
                <a:latin typeface="Papyrus" panose="020B0602040200020303" pitchFamily="34" charset="77"/>
              </a:rPr>
              <a:t> </a:t>
            </a:r>
            <a:r>
              <a:rPr lang="en-US" sz="3200" dirty="0">
                <a:latin typeface="Papyrus" panose="020B0602040200020303" pitchFamily="34" charset="77"/>
              </a:rPr>
              <a:t>#6.  Stars = </a:t>
            </a:r>
            <a:r>
              <a:rPr lang="en-US" sz="3200" i="1" dirty="0">
                <a:solidFill>
                  <a:srgbClr val="FF0000"/>
                </a:solidFill>
                <a:latin typeface="Papyrus" panose="020B0602040200020303" pitchFamily="34" charset="77"/>
              </a:rPr>
              <a:t>Angel / Messengers</a:t>
            </a:r>
          </a:p>
        </p:txBody>
      </p:sp>
      <p:pic>
        <p:nvPicPr>
          <p:cNvPr id="3" name="Picture 2" descr="A person in a white dress&#10;&#10;Description automatically generated">
            <a:extLst>
              <a:ext uri="{FF2B5EF4-FFF2-40B4-BE49-F238E27FC236}">
                <a16:creationId xmlns:a16="http://schemas.microsoft.com/office/drawing/2014/main" id="{386911FE-22BD-62AB-0979-1943FEE7C99A}"/>
              </a:ext>
            </a:extLst>
          </p:cNvPr>
          <p:cNvPicPr>
            <a:picLocks noChangeAspect="1"/>
          </p:cNvPicPr>
          <p:nvPr/>
        </p:nvPicPr>
        <p:blipFill>
          <a:blip r:embed="rId2"/>
          <a:stretch>
            <a:fillRect/>
          </a:stretch>
        </p:blipFill>
        <p:spPr>
          <a:xfrm>
            <a:off x="3288879" y="1073849"/>
            <a:ext cx="4803354" cy="5386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50520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0"/>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extBox 1">
            <a:extLst>
              <a:ext uri="{FF2B5EF4-FFF2-40B4-BE49-F238E27FC236}">
                <a16:creationId xmlns:a16="http://schemas.microsoft.com/office/drawing/2014/main" id="{892C49CE-C776-E37D-CD20-58BCB1F8B7D2}"/>
              </a:ext>
            </a:extLst>
          </p:cNvPr>
          <p:cNvSpPr txBox="1"/>
          <p:nvPr/>
        </p:nvSpPr>
        <p:spPr>
          <a:xfrm>
            <a:off x="424068" y="568575"/>
            <a:ext cx="10893287" cy="2554545"/>
          </a:xfrm>
          <a:prstGeom prst="rect">
            <a:avLst/>
          </a:prstGeom>
          <a:solidFill>
            <a:schemeClr val="bg1"/>
          </a:solidFill>
        </p:spPr>
        <p:txBody>
          <a:bodyPr wrap="square" rtlCol="0">
            <a:spAutoFit/>
          </a:bodyPr>
          <a:lstStyle/>
          <a:p>
            <a:r>
              <a:rPr lang="en-US" sz="2200" dirty="0">
                <a:latin typeface="Lucida Handwriting" panose="03010101010101010101" pitchFamily="66" charset="77"/>
              </a:rPr>
              <a:t>          </a:t>
            </a:r>
          </a:p>
          <a:p>
            <a:r>
              <a:rPr lang="en-US" sz="2200" dirty="0">
                <a:latin typeface="Lucida Handwriting" panose="03010101010101010101" pitchFamily="66" charset="77"/>
              </a:rPr>
              <a:t>                             Isaiah 14:12-13(The Anti-</a:t>
            </a:r>
            <a:r>
              <a:rPr lang="en-US" sz="2200" dirty="0" err="1">
                <a:latin typeface="Lucida Handwriting" panose="03010101010101010101" pitchFamily="66" charset="77"/>
              </a:rPr>
              <a:t>christ</a:t>
            </a:r>
            <a:r>
              <a:rPr lang="en-US" sz="2200" dirty="0">
                <a:latin typeface="Lucida Handwriting" panose="03010101010101010101" pitchFamily="66" charset="77"/>
              </a:rPr>
              <a:t>)</a:t>
            </a:r>
          </a:p>
          <a:p>
            <a:endParaRPr lang="en-US" sz="2200" dirty="0">
              <a:latin typeface="Lucida Handwriting" panose="03010101010101010101" pitchFamily="66" charset="77"/>
            </a:endParaRPr>
          </a:p>
          <a:p>
            <a:r>
              <a:rPr lang="en-US" sz="2400" dirty="0">
                <a:latin typeface="Papyrus" panose="020B0602040200020303" pitchFamily="34" charset="77"/>
              </a:rPr>
              <a:t>“How you are fallen from heaven, </a:t>
            </a:r>
            <a:r>
              <a:rPr lang="en-US" sz="2400" i="1" dirty="0">
                <a:solidFill>
                  <a:srgbClr val="FF0000"/>
                </a:solidFill>
                <a:latin typeface="Papyrus" panose="020B0602040200020303" pitchFamily="34" charset="77"/>
              </a:rPr>
              <a:t>O Lucifer, son of the morning</a:t>
            </a:r>
            <a:r>
              <a:rPr lang="en-US" sz="2400" dirty="0">
                <a:latin typeface="Papyrus" panose="020B0602040200020303" pitchFamily="34" charset="77"/>
              </a:rPr>
              <a:t>. How are you cut down to the ground, which did weaken the nations. For you said in your heart, I will ascend to heaven, I will exalt my throne above the stars of God. </a:t>
            </a:r>
          </a:p>
          <a:p>
            <a:r>
              <a:rPr lang="en-US" sz="2200" dirty="0">
                <a:latin typeface="Papyrus" panose="020B0602040200020303" pitchFamily="34" charset="77"/>
              </a:rPr>
              <a:t>	</a:t>
            </a:r>
          </a:p>
        </p:txBody>
      </p:sp>
      <p:sp>
        <p:nvSpPr>
          <p:cNvPr id="3" name="TextBox 2">
            <a:extLst>
              <a:ext uri="{FF2B5EF4-FFF2-40B4-BE49-F238E27FC236}">
                <a16:creationId xmlns:a16="http://schemas.microsoft.com/office/drawing/2014/main" id="{932216F7-A881-C2B1-453F-EA8E89933DCF}"/>
              </a:ext>
            </a:extLst>
          </p:cNvPr>
          <p:cNvSpPr txBox="1"/>
          <p:nvPr/>
        </p:nvSpPr>
        <p:spPr>
          <a:xfrm>
            <a:off x="1815547" y="3829299"/>
            <a:ext cx="6785113" cy="1692771"/>
          </a:xfrm>
          <a:prstGeom prst="rect">
            <a:avLst/>
          </a:prstGeom>
          <a:solidFill>
            <a:schemeClr val="accent5">
              <a:lumMod val="40000"/>
              <a:lumOff val="60000"/>
            </a:schemeClr>
          </a:solidFill>
        </p:spPr>
        <p:txBody>
          <a:bodyPr wrap="square" rtlCol="0">
            <a:spAutoFit/>
          </a:bodyPr>
          <a:lstStyle/>
          <a:p>
            <a:r>
              <a:rPr lang="en-US" dirty="0">
                <a:latin typeface="Lucida Handwriting" panose="03010101010101010101" pitchFamily="66" charset="77"/>
              </a:rPr>
              <a:t>  </a:t>
            </a:r>
          </a:p>
          <a:p>
            <a:r>
              <a:rPr lang="en-US" sz="2200" dirty="0">
                <a:latin typeface="Lucida Handwriting" panose="03010101010101010101" pitchFamily="66" charset="77"/>
              </a:rPr>
              <a:t>	              Revelation 1:20</a:t>
            </a:r>
          </a:p>
          <a:p>
            <a:endParaRPr lang="en-US" sz="2200" dirty="0">
              <a:latin typeface="Lucida Handwriting" panose="03010101010101010101" pitchFamily="66" charset="77"/>
            </a:endParaRPr>
          </a:p>
          <a:p>
            <a:r>
              <a:rPr lang="en-US" sz="2400" dirty="0">
                <a:latin typeface="Papyrus" panose="020B0602040200020303" pitchFamily="34" charset="77"/>
              </a:rPr>
              <a:t>“The 7 stars are </a:t>
            </a:r>
            <a:r>
              <a:rPr lang="en-US" sz="2400" i="1" dirty="0">
                <a:solidFill>
                  <a:srgbClr val="FF0000"/>
                </a:solidFill>
                <a:latin typeface="Papyrus" panose="020B0602040200020303" pitchFamily="34" charset="77"/>
              </a:rPr>
              <a:t>the angels </a:t>
            </a:r>
            <a:r>
              <a:rPr lang="en-US" sz="2400" dirty="0">
                <a:latin typeface="Papyrus" panose="020B0602040200020303" pitchFamily="34" charset="77"/>
              </a:rPr>
              <a:t>of the 7 Churches.”</a:t>
            </a:r>
          </a:p>
          <a:p>
            <a:r>
              <a:rPr lang="en-US" dirty="0">
                <a:latin typeface="Lucida Handwriting" panose="03010101010101010101" pitchFamily="66" charset="77"/>
              </a:rPr>
              <a:t>		</a:t>
            </a:r>
          </a:p>
        </p:txBody>
      </p:sp>
    </p:spTree>
    <p:extLst>
      <p:ext uri="{BB962C8B-B14F-4D97-AF65-F5344CB8AC3E}">
        <p14:creationId xmlns:p14="http://schemas.microsoft.com/office/powerpoint/2010/main" val="100274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0"/>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extBox 4">
            <a:extLst>
              <a:ext uri="{FF2B5EF4-FFF2-40B4-BE49-F238E27FC236}">
                <a16:creationId xmlns:a16="http://schemas.microsoft.com/office/drawing/2014/main" id="{28930801-93EF-1F10-A63B-C6319880B019}"/>
              </a:ext>
            </a:extLst>
          </p:cNvPr>
          <p:cNvSpPr txBox="1"/>
          <p:nvPr/>
        </p:nvSpPr>
        <p:spPr>
          <a:xfrm>
            <a:off x="3225869" y="410335"/>
            <a:ext cx="6568938" cy="1508105"/>
          </a:xfrm>
          <a:prstGeom prst="rect">
            <a:avLst/>
          </a:prstGeom>
          <a:solidFill>
            <a:schemeClr val="bg1"/>
          </a:solidFill>
        </p:spPr>
        <p:txBody>
          <a:bodyPr wrap="square" rtlCol="0">
            <a:spAutoFit/>
          </a:bodyPr>
          <a:lstStyle/>
          <a:p>
            <a:r>
              <a:rPr lang="en-US" sz="3600" dirty="0">
                <a:latin typeface="Papyrus" panose="020B0602040200020303" pitchFamily="34" charset="77"/>
              </a:rPr>
              <a:t> </a:t>
            </a:r>
            <a:r>
              <a:rPr lang="en-US" sz="2800" dirty="0">
                <a:latin typeface="Papyrus" panose="020B0602040200020303" pitchFamily="34" charset="77"/>
              </a:rPr>
              <a:t>#7.  A Woman can Mean a Religion</a:t>
            </a:r>
          </a:p>
          <a:p>
            <a:r>
              <a:rPr lang="en-US" sz="2800" dirty="0">
                <a:latin typeface="Papyrus" panose="020B0602040200020303" pitchFamily="34" charset="77"/>
              </a:rPr>
              <a:t>    A Bride = </a:t>
            </a:r>
            <a:r>
              <a:rPr lang="en-US" sz="2800" i="1" dirty="0">
                <a:solidFill>
                  <a:srgbClr val="FF0000"/>
                </a:solidFill>
                <a:latin typeface="Papyrus" panose="020B0602040200020303" pitchFamily="34" charset="77"/>
              </a:rPr>
              <a:t>A Faithful and True Religion</a:t>
            </a:r>
          </a:p>
          <a:p>
            <a:r>
              <a:rPr lang="en-US" sz="2800" dirty="0">
                <a:latin typeface="Papyrus" panose="020B0602040200020303" pitchFamily="34" charset="77"/>
              </a:rPr>
              <a:t> A Harlot = </a:t>
            </a:r>
            <a:r>
              <a:rPr lang="en-US" sz="2800" i="1" dirty="0">
                <a:solidFill>
                  <a:srgbClr val="FF0000"/>
                </a:solidFill>
                <a:latin typeface="Papyrus" panose="020B0602040200020303" pitchFamily="34" charset="77"/>
              </a:rPr>
              <a:t>An Adulterous False Religion  </a:t>
            </a:r>
          </a:p>
        </p:txBody>
      </p:sp>
      <p:pic>
        <p:nvPicPr>
          <p:cNvPr id="3" name="Picture 2" descr="A bride sleeping on a bed&#10;&#10;Description automatically generated">
            <a:extLst>
              <a:ext uri="{FF2B5EF4-FFF2-40B4-BE49-F238E27FC236}">
                <a16:creationId xmlns:a16="http://schemas.microsoft.com/office/drawing/2014/main" id="{161D1B6A-5C92-667D-5732-794BDC7A33F2}"/>
              </a:ext>
            </a:extLst>
          </p:cNvPr>
          <p:cNvPicPr>
            <a:picLocks noChangeAspect="1"/>
          </p:cNvPicPr>
          <p:nvPr/>
        </p:nvPicPr>
        <p:blipFill rotWithShape="1">
          <a:blip r:embed="rId2"/>
          <a:srcRect l="11515" t="11749" r="10909" b="18643"/>
          <a:stretch/>
        </p:blipFill>
        <p:spPr>
          <a:xfrm>
            <a:off x="7326381" y="1918439"/>
            <a:ext cx="4179437" cy="46632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person in a red dress&#10;&#10;Description automatically generated">
            <a:extLst>
              <a:ext uri="{FF2B5EF4-FFF2-40B4-BE49-F238E27FC236}">
                <a16:creationId xmlns:a16="http://schemas.microsoft.com/office/drawing/2014/main" id="{3FE30C62-526C-E447-D6BA-7683E366CF21}"/>
              </a:ext>
            </a:extLst>
          </p:cNvPr>
          <p:cNvPicPr>
            <a:picLocks noChangeAspect="1"/>
          </p:cNvPicPr>
          <p:nvPr/>
        </p:nvPicPr>
        <p:blipFill>
          <a:blip r:embed="rId3"/>
          <a:stretch>
            <a:fillRect/>
          </a:stretch>
        </p:blipFill>
        <p:spPr>
          <a:xfrm>
            <a:off x="828676" y="1918439"/>
            <a:ext cx="4100512" cy="46632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91034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0"/>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extBox 1">
            <a:extLst>
              <a:ext uri="{FF2B5EF4-FFF2-40B4-BE49-F238E27FC236}">
                <a16:creationId xmlns:a16="http://schemas.microsoft.com/office/drawing/2014/main" id="{892C49CE-C776-E37D-CD20-58BCB1F8B7D2}"/>
              </a:ext>
            </a:extLst>
          </p:cNvPr>
          <p:cNvSpPr txBox="1"/>
          <p:nvPr/>
        </p:nvSpPr>
        <p:spPr>
          <a:xfrm>
            <a:off x="2158028" y="398875"/>
            <a:ext cx="7251014" cy="1723549"/>
          </a:xfrm>
          <a:prstGeom prst="rect">
            <a:avLst/>
          </a:prstGeom>
          <a:solidFill>
            <a:schemeClr val="bg1"/>
          </a:solidFill>
        </p:spPr>
        <p:txBody>
          <a:bodyPr wrap="square" rtlCol="0">
            <a:spAutoFit/>
          </a:bodyPr>
          <a:lstStyle/>
          <a:p>
            <a:r>
              <a:rPr lang="en-US" sz="2000" dirty="0">
                <a:latin typeface="Lucida Handwriting" panose="03010101010101010101" pitchFamily="66" charset="77"/>
              </a:rPr>
              <a:t>      </a:t>
            </a:r>
          </a:p>
          <a:p>
            <a:r>
              <a:rPr lang="en-US" sz="2000" dirty="0">
                <a:latin typeface="Lucida Handwriting" panose="03010101010101010101" pitchFamily="66" charset="77"/>
              </a:rPr>
              <a:t>                  Zechariah 5:7-8</a:t>
            </a:r>
          </a:p>
          <a:p>
            <a:pPr algn="ctr"/>
            <a:r>
              <a:rPr lang="en-US" sz="2200" dirty="0">
                <a:latin typeface="Papyrus" panose="020B0602040200020303" pitchFamily="34" charset="77"/>
              </a:rPr>
              <a:t>“And behold, there was lifted up a talent of lead: </a:t>
            </a:r>
          </a:p>
          <a:p>
            <a:pPr algn="ctr"/>
            <a:r>
              <a:rPr lang="en-US" sz="2200" dirty="0">
                <a:latin typeface="Papyrus" panose="020B0602040200020303" pitchFamily="34" charset="77"/>
              </a:rPr>
              <a:t>and this is </a:t>
            </a:r>
            <a:r>
              <a:rPr lang="en-US" sz="2200" i="1" dirty="0">
                <a:solidFill>
                  <a:srgbClr val="FF0000"/>
                </a:solidFill>
                <a:latin typeface="Papyrus" panose="020B0602040200020303" pitchFamily="34" charset="77"/>
              </a:rPr>
              <a:t>the woman </a:t>
            </a:r>
            <a:r>
              <a:rPr lang="en-US" sz="2200" dirty="0">
                <a:latin typeface="Papyrus" panose="020B0602040200020303" pitchFamily="34" charset="77"/>
              </a:rPr>
              <a:t>that sits in the midst of the ephah. </a:t>
            </a:r>
          </a:p>
          <a:p>
            <a:pPr algn="ctr"/>
            <a:r>
              <a:rPr lang="en-US" sz="2200" dirty="0">
                <a:latin typeface="Papyrus" panose="020B0602040200020303" pitchFamily="34" charset="77"/>
              </a:rPr>
              <a:t>And he said, This is wickedness”</a:t>
            </a:r>
          </a:p>
        </p:txBody>
      </p:sp>
      <p:sp>
        <p:nvSpPr>
          <p:cNvPr id="3" name="TextBox 2">
            <a:extLst>
              <a:ext uri="{FF2B5EF4-FFF2-40B4-BE49-F238E27FC236}">
                <a16:creationId xmlns:a16="http://schemas.microsoft.com/office/drawing/2014/main" id="{932216F7-A881-C2B1-453F-EA8E89933DCF}"/>
              </a:ext>
            </a:extLst>
          </p:cNvPr>
          <p:cNvSpPr txBox="1"/>
          <p:nvPr/>
        </p:nvSpPr>
        <p:spPr>
          <a:xfrm>
            <a:off x="1155732" y="2521299"/>
            <a:ext cx="8884545" cy="1723549"/>
          </a:xfrm>
          <a:prstGeom prst="rect">
            <a:avLst/>
          </a:prstGeom>
          <a:solidFill>
            <a:schemeClr val="accent5">
              <a:lumMod val="40000"/>
              <a:lumOff val="60000"/>
            </a:schemeClr>
          </a:solidFill>
        </p:spPr>
        <p:txBody>
          <a:bodyPr wrap="square" rtlCol="0">
            <a:spAutoFit/>
          </a:bodyPr>
          <a:lstStyle/>
          <a:p>
            <a:r>
              <a:rPr lang="en-US" dirty="0">
                <a:latin typeface="Lucida Handwriting" panose="03010101010101010101" pitchFamily="66" charset="77"/>
              </a:rPr>
              <a:t> 		</a:t>
            </a:r>
          </a:p>
          <a:p>
            <a:r>
              <a:rPr lang="en-US" sz="2000" dirty="0">
                <a:latin typeface="Lucida Handwriting" panose="03010101010101010101" pitchFamily="66" charset="77"/>
              </a:rPr>
              <a:t>		</a:t>
            </a:r>
            <a:r>
              <a:rPr lang="en-US" sz="2200" dirty="0">
                <a:latin typeface="Lucida Handwriting" panose="03010101010101010101" pitchFamily="66" charset="77"/>
              </a:rPr>
              <a:t>Revelation 12:17</a:t>
            </a:r>
            <a:endParaRPr lang="en-US" sz="2000" dirty="0">
              <a:latin typeface="Lucida Handwriting" panose="03010101010101010101" pitchFamily="66" charset="77"/>
            </a:endParaRPr>
          </a:p>
          <a:p>
            <a:r>
              <a:rPr lang="en-US" dirty="0">
                <a:latin typeface="Lucida Handwriting" panose="03010101010101010101" pitchFamily="66" charset="77"/>
              </a:rPr>
              <a:t> “</a:t>
            </a:r>
            <a:r>
              <a:rPr lang="en-US" sz="2200" dirty="0">
                <a:latin typeface="Papyrus" panose="020B0602040200020303" pitchFamily="34" charset="77"/>
              </a:rPr>
              <a:t>And the dragon was wroth with </a:t>
            </a:r>
            <a:r>
              <a:rPr lang="en-US" sz="2200" i="1" dirty="0">
                <a:solidFill>
                  <a:srgbClr val="FF0000"/>
                </a:solidFill>
                <a:latin typeface="Papyrus" panose="020B0602040200020303" pitchFamily="34" charset="77"/>
              </a:rPr>
              <a:t>the woman</a:t>
            </a:r>
            <a:r>
              <a:rPr lang="en-US" sz="2200" dirty="0">
                <a:latin typeface="Papyrus" panose="020B0602040200020303" pitchFamily="34" charset="77"/>
              </a:rPr>
              <a:t>, and went to make war</a:t>
            </a:r>
          </a:p>
          <a:p>
            <a:r>
              <a:rPr lang="en-US" sz="2200" dirty="0">
                <a:latin typeface="Papyrus" panose="020B0602040200020303" pitchFamily="34" charset="77"/>
              </a:rPr>
              <a:t> with the remnant of her seed, which keep the commandments of God </a:t>
            </a:r>
          </a:p>
          <a:p>
            <a:r>
              <a:rPr lang="en-US" sz="2200" dirty="0">
                <a:latin typeface="Papyrus" panose="020B0602040200020303" pitchFamily="34" charset="77"/>
              </a:rPr>
              <a:t>and have the testimony of Jesus Christ” 	</a:t>
            </a:r>
            <a:r>
              <a:rPr lang="en-US" dirty="0">
                <a:latin typeface="Lucida Handwriting" panose="03010101010101010101" pitchFamily="66" charset="77"/>
              </a:rPr>
              <a:t>	</a:t>
            </a:r>
          </a:p>
        </p:txBody>
      </p:sp>
      <p:sp>
        <p:nvSpPr>
          <p:cNvPr id="5" name="TextBox 4">
            <a:extLst>
              <a:ext uri="{FF2B5EF4-FFF2-40B4-BE49-F238E27FC236}">
                <a16:creationId xmlns:a16="http://schemas.microsoft.com/office/drawing/2014/main" id="{1EB995CC-28C0-B8F2-19D9-0D779BA9C341}"/>
              </a:ext>
            </a:extLst>
          </p:cNvPr>
          <p:cNvSpPr txBox="1"/>
          <p:nvPr/>
        </p:nvSpPr>
        <p:spPr>
          <a:xfrm>
            <a:off x="834887" y="4814077"/>
            <a:ext cx="10522226" cy="1107996"/>
          </a:xfrm>
          <a:prstGeom prst="rect">
            <a:avLst/>
          </a:prstGeom>
          <a:solidFill>
            <a:schemeClr val="accent5">
              <a:lumMod val="40000"/>
              <a:lumOff val="60000"/>
            </a:schemeClr>
          </a:solidFill>
        </p:spPr>
        <p:txBody>
          <a:bodyPr wrap="square" rtlCol="0">
            <a:spAutoFit/>
          </a:bodyPr>
          <a:lstStyle/>
          <a:p>
            <a:r>
              <a:rPr lang="en-US" sz="2000" dirty="0">
                <a:latin typeface="Lucida Handwriting" panose="03010101010101010101" pitchFamily="66" charset="77"/>
              </a:rPr>
              <a:t>		</a:t>
            </a:r>
            <a:r>
              <a:rPr lang="en-US" sz="2200" dirty="0">
                <a:latin typeface="Lucida Handwriting" panose="03010101010101010101" pitchFamily="66" charset="77"/>
              </a:rPr>
              <a:t>Revelation 17:3</a:t>
            </a:r>
          </a:p>
          <a:p>
            <a:r>
              <a:rPr lang="en-US" sz="2200" dirty="0">
                <a:latin typeface="Papyrus" panose="020B0602040200020303" pitchFamily="34" charset="77"/>
              </a:rPr>
              <a:t>“Then the angel carried me away in the Spirit into a desert. There I saw </a:t>
            </a:r>
            <a:r>
              <a:rPr lang="en-US" sz="2200" i="1" dirty="0">
                <a:solidFill>
                  <a:srgbClr val="FF0000"/>
                </a:solidFill>
                <a:latin typeface="Papyrus" panose="020B0602040200020303" pitchFamily="34" charset="77"/>
              </a:rPr>
              <a:t>a woman </a:t>
            </a:r>
            <a:r>
              <a:rPr lang="en-US" sz="2200" dirty="0">
                <a:latin typeface="Papyrus" panose="020B0602040200020303" pitchFamily="34" charset="77"/>
              </a:rPr>
              <a:t>sitting on a scarlet beast covered in blasphemous names with 7 heads and 10 horns.”</a:t>
            </a:r>
          </a:p>
        </p:txBody>
      </p:sp>
    </p:spTree>
    <p:extLst>
      <p:ext uri="{BB962C8B-B14F-4D97-AF65-F5344CB8AC3E}">
        <p14:creationId xmlns:p14="http://schemas.microsoft.com/office/powerpoint/2010/main" val="792530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0"/>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extBox 1">
            <a:extLst>
              <a:ext uri="{FF2B5EF4-FFF2-40B4-BE49-F238E27FC236}">
                <a16:creationId xmlns:a16="http://schemas.microsoft.com/office/drawing/2014/main" id="{2E822E29-0C4C-BBF9-A0DB-FF4405573161}"/>
              </a:ext>
            </a:extLst>
          </p:cNvPr>
          <p:cNvSpPr txBox="1"/>
          <p:nvPr/>
        </p:nvSpPr>
        <p:spPr>
          <a:xfrm>
            <a:off x="528015" y="774591"/>
            <a:ext cx="10866783" cy="646331"/>
          </a:xfrm>
          <a:prstGeom prst="rect">
            <a:avLst/>
          </a:prstGeom>
          <a:solidFill>
            <a:schemeClr val="bg1"/>
          </a:solidFill>
        </p:spPr>
        <p:txBody>
          <a:bodyPr wrap="square" rtlCol="0">
            <a:spAutoFit/>
          </a:bodyPr>
          <a:lstStyle/>
          <a:p>
            <a:r>
              <a:rPr lang="en-US" sz="3600" dirty="0">
                <a:latin typeface="Papyrus" panose="020B0602040200020303" pitchFamily="34" charset="77"/>
              </a:rPr>
              <a:t>#8. Birth pangs = </a:t>
            </a:r>
            <a:r>
              <a:rPr lang="en-US" sz="3600" i="1" dirty="0">
                <a:solidFill>
                  <a:srgbClr val="FF0000"/>
                </a:solidFill>
                <a:latin typeface="Papyrus" panose="020B0602040200020303" pitchFamily="34" charset="77"/>
              </a:rPr>
              <a:t>Tribulation, Beginning of Sorrows </a:t>
            </a:r>
          </a:p>
        </p:txBody>
      </p:sp>
      <p:pic>
        <p:nvPicPr>
          <p:cNvPr id="5" name="Picture 4" descr="A black background with white text&#10;&#10;Description automatically generated">
            <a:extLst>
              <a:ext uri="{FF2B5EF4-FFF2-40B4-BE49-F238E27FC236}">
                <a16:creationId xmlns:a16="http://schemas.microsoft.com/office/drawing/2014/main" id="{AB830154-5DEE-62F2-586C-51D4BE095737}"/>
              </a:ext>
            </a:extLst>
          </p:cNvPr>
          <p:cNvPicPr>
            <a:picLocks noChangeAspect="1"/>
          </p:cNvPicPr>
          <p:nvPr/>
        </p:nvPicPr>
        <p:blipFill>
          <a:blip r:embed="rId2"/>
          <a:stretch>
            <a:fillRect/>
          </a:stretch>
        </p:blipFill>
        <p:spPr>
          <a:xfrm>
            <a:off x="1457325" y="1819466"/>
            <a:ext cx="8015288" cy="44885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70357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11491"/>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extBox 1">
            <a:extLst>
              <a:ext uri="{FF2B5EF4-FFF2-40B4-BE49-F238E27FC236}">
                <a16:creationId xmlns:a16="http://schemas.microsoft.com/office/drawing/2014/main" id="{892C49CE-C776-E37D-CD20-58BCB1F8B7D2}"/>
              </a:ext>
            </a:extLst>
          </p:cNvPr>
          <p:cNvSpPr txBox="1"/>
          <p:nvPr/>
        </p:nvSpPr>
        <p:spPr>
          <a:xfrm>
            <a:off x="1383816" y="384322"/>
            <a:ext cx="9488555" cy="1323439"/>
          </a:xfrm>
          <a:prstGeom prst="rect">
            <a:avLst/>
          </a:prstGeom>
          <a:solidFill>
            <a:schemeClr val="bg1"/>
          </a:solidFill>
        </p:spPr>
        <p:txBody>
          <a:bodyPr wrap="square" rtlCol="0">
            <a:spAutoFit/>
          </a:bodyPr>
          <a:lstStyle/>
          <a:p>
            <a:r>
              <a:rPr lang="en-US" sz="2000" dirty="0">
                <a:latin typeface="Lucida Handwriting" panose="03010101010101010101" pitchFamily="66" charset="77"/>
              </a:rPr>
              <a:t> 		 Isaiah 66:7-8</a:t>
            </a:r>
          </a:p>
          <a:p>
            <a:endParaRPr lang="en-US" sz="2000" dirty="0">
              <a:latin typeface="Lucida Handwriting" panose="03010101010101010101" pitchFamily="66" charset="77"/>
            </a:endParaRPr>
          </a:p>
          <a:p>
            <a:r>
              <a:rPr lang="en-US" sz="2000" dirty="0">
                <a:latin typeface="Papyrus" panose="020B0602040200020303" pitchFamily="34" charset="77"/>
              </a:rPr>
              <a:t>“Before she travailed she brought forth: </a:t>
            </a:r>
            <a:r>
              <a:rPr lang="en-US" sz="2000" i="1" dirty="0">
                <a:solidFill>
                  <a:srgbClr val="FF0000"/>
                </a:solidFill>
                <a:latin typeface="Papyrus" panose="020B0602040200020303" pitchFamily="34" charset="77"/>
              </a:rPr>
              <a:t>before her pain </a:t>
            </a:r>
            <a:r>
              <a:rPr lang="en-US" sz="2000" dirty="0">
                <a:latin typeface="Papyrus" panose="020B0602040200020303" pitchFamily="34" charset="77"/>
              </a:rPr>
              <a:t>came, she was delivered of a man child. Who has heard of such a thing?  Who has seen such things?”</a:t>
            </a:r>
            <a:r>
              <a:rPr lang="en-US" sz="2000" dirty="0">
                <a:latin typeface="Lucida Handwriting" panose="03010101010101010101" pitchFamily="66" charset="77"/>
              </a:rPr>
              <a:t>	</a:t>
            </a:r>
          </a:p>
        </p:txBody>
      </p:sp>
      <p:sp>
        <p:nvSpPr>
          <p:cNvPr id="3" name="TextBox 2">
            <a:extLst>
              <a:ext uri="{FF2B5EF4-FFF2-40B4-BE49-F238E27FC236}">
                <a16:creationId xmlns:a16="http://schemas.microsoft.com/office/drawing/2014/main" id="{932216F7-A881-C2B1-453F-EA8E89933DCF}"/>
              </a:ext>
            </a:extLst>
          </p:cNvPr>
          <p:cNvSpPr txBox="1"/>
          <p:nvPr/>
        </p:nvSpPr>
        <p:spPr>
          <a:xfrm>
            <a:off x="869055" y="2383630"/>
            <a:ext cx="10003316" cy="1323439"/>
          </a:xfrm>
          <a:prstGeom prst="rect">
            <a:avLst/>
          </a:prstGeom>
          <a:solidFill>
            <a:schemeClr val="accent5">
              <a:lumMod val="40000"/>
              <a:lumOff val="60000"/>
            </a:schemeClr>
          </a:solidFill>
        </p:spPr>
        <p:txBody>
          <a:bodyPr wrap="square" rtlCol="0">
            <a:spAutoFit/>
          </a:bodyPr>
          <a:lstStyle/>
          <a:p>
            <a:r>
              <a:rPr lang="en-US" dirty="0">
                <a:latin typeface="Lucida Handwriting" panose="03010101010101010101" pitchFamily="66" charset="77"/>
              </a:rPr>
              <a:t>  	           </a:t>
            </a:r>
            <a:r>
              <a:rPr lang="en-US" sz="2000" dirty="0">
                <a:latin typeface="Lucida Handwriting" panose="03010101010101010101" pitchFamily="66" charset="77"/>
              </a:rPr>
              <a:t>1 Thessalonians 5:3</a:t>
            </a:r>
          </a:p>
          <a:p>
            <a:endParaRPr lang="en-US" sz="2000" dirty="0">
              <a:latin typeface="Lucida Handwriting" panose="03010101010101010101" pitchFamily="66" charset="77"/>
            </a:endParaRPr>
          </a:p>
          <a:p>
            <a:r>
              <a:rPr lang="en-US" sz="2000" dirty="0">
                <a:latin typeface="Papyrus" panose="020B0602040200020303" pitchFamily="34" charset="77"/>
              </a:rPr>
              <a:t>“When they say, Peace and safety, then sudden destruction shall come upon them, </a:t>
            </a:r>
          </a:p>
          <a:p>
            <a:r>
              <a:rPr lang="en-US" sz="2000" dirty="0">
                <a:latin typeface="Papyrus" panose="020B0602040200020303" pitchFamily="34" charset="77"/>
              </a:rPr>
              <a:t>as </a:t>
            </a:r>
            <a:r>
              <a:rPr lang="en-US" sz="2000" i="1" dirty="0">
                <a:solidFill>
                  <a:srgbClr val="FF0000"/>
                </a:solidFill>
                <a:latin typeface="Papyrus" panose="020B0602040200020303" pitchFamily="34" charset="77"/>
              </a:rPr>
              <a:t>a woman in birth pangs</a:t>
            </a:r>
            <a:r>
              <a:rPr lang="en-US" sz="2000" dirty="0">
                <a:latin typeface="Papyrus" panose="020B0602040200020303" pitchFamily="34" charset="77"/>
              </a:rPr>
              <a:t>, and they shall no escape”</a:t>
            </a:r>
          </a:p>
        </p:txBody>
      </p:sp>
      <p:sp>
        <p:nvSpPr>
          <p:cNvPr id="5" name="TextBox 4">
            <a:extLst>
              <a:ext uri="{FF2B5EF4-FFF2-40B4-BE49-F238E27FC236}">
                <a16:creationId xmlns:a16="http://schemas.microsoft.com/office/drawing/2014/main" id="{B2FF2FC1-F7CA-6602-BE70-51271519F891}"/>
              </a:ext>
            </a:extLst>
          </p:cNvPr>
          <p:cNvSpPr txBox="1"/>
          <p:nvPr/>
        </p:nvSpPr>
        <p:spPr>
          <a:xfrm>
            <a:off x="869055" y="4114271"/>
            <a:ext cx="10349948" cy="2062103"/>
          </a:xfrm>
          <a:prstGeom prst="rect">
            <a:avLst/>
          </a:prstGeom>
          <a:solidFill>
            <a:schemeClr val="accent5">
              <a:lumMod val="40000"/>
              <a:lumOff val="60000"/>
            </a:schemeClr>
          </a:solidFill>
        </p:spPr>
        <p:txBody>
          <a:bodyPr wrap="square" rtlCol="0">
            <a:spAutoFit/>
          </a:bodyPr>
          <a:lstStyle/>
          <a:p>
            <a:r>
              <a:rPr lang="en-US" sz="2000" dirty="0">
                <a:latin typeface="Lucida Handwriting" panose="03010101010101010101" pitchFamily="66" charset="77"/>
              </a:rPr>
              <a:t>		Matthew 24:6-8</a:t>
            </a:r>
          </a:p>
          <a:p>
            <a:endParaRPr lang="en-US" sz="2000" dirty="0">
              <a:latin typeface="Lucida Handwriting" panose="03010101010101010101" pitchFamily="66" charset="77"/>
            </a:endParaRPr>
          </a:p>
          <a:p>
            <a:pPr algn="l"/>
            <a:r>
              <a:rPr lang="en-US" sz="2200" b="0" i="0" u="none" strike="noStrike" dirty="0">
                <a:solidFill>
                  <a:srgbClr val="000000"/>
                </a:solidFill>
                <a:effectLst/>
                <a:latin typeface="Papyrus" panose="020B0602040200020303" pitchFamily="34" charset="77"/>
              </a:rPr>
              <a:t>And ye shall hear of wars and rumors of wars: see that you be not troubled: for all these things must come to pass, but the end is not yet.</a:t>
            </a:r>
            <a:r>
              <a:rPr lang="en-US" sz="2200" b="1" i="0" u="none" strike="noStrike" baseline="30000" dirty="0">
                <a:solidFill>
                  <a:srgbClr val="000000"/>
                </a:solidFill>
                <a:effectLst/>
                <a:latin typeface="Papyrus" panose="020B0602040200020303" pitchFamily="34" charset="77"/>
              </a:rPr>
              <a:t> </a:t>
            </a:r>
            <a:r>
              <a:rPr lang="en-US" sz="2200" b="0" i="0" u="none" strike="noStrike" dirty="0">
                <a:solidFill>
                  <a:srgbClr val="000000"/>
                </a:solidFill>
                <a:effectLst/>
                <a:latin typeface="Papyrus" panose="020B0602040200020303" pitchFamily="34" charset="77"/>
              </a:rPr>
              <a:t>For nation shall rise against nation, and kingdom against kingdom: and there shall be famines, and pestilences, and earthquakes, in diverse places.</a:t>
            </a:r>
            <a:r>
              <a:rPr lang="en-US" sz="2200" b="1" i="0" u="none" strike="noStrike" baseline="30000" dirty="0">
                <a:solidFill>
                  <a:srgbClr val="000000"/>
                </a:solidFill>
                <a:effectLst/>
                <a:latin typeface="Papyrus" panose="020B0602040200020303" pitchFamily="34" charset="77"/>
              </a:rPr>
              <a:t> </a:t>
            </a:r>
            <a:r>
              <a:rPr lang="en-US" sz="2200" b="0" i="0" u="none" strike="noStrike" dirty="0">
                <a:solidFill>
                  <a:srgbClr val="000000"/>
                </a:solidFill>
                <a:effectLst/>
                <a:latin typeface="Papyrus" panose="020B0602040200020303" pitchFamily="34" charset="77"/>
              </a:rPr>
              <a:t>All these are the beginning </a:t>
            </a:r>
            <a:r>
              <a:rPr lang="en-US" sz="2200" b="0" i="1" u="none" strike="noStrike" dirty="0">
                <a:solidFill>
                  <a:srgbClr val="FF0000"/>
                </a:solidFill>
                <a:effectLst/>
                <a:latin typeface="Papyrus" panose="020B0602040200020303" pitchFamily="34" charset="77"/>
              </a:rPr>
              <a:t>of birth pangs</a:t>
            </a:r>
            <a:r>
              <a:rPr lang="en-US" sz="2200" b="0" i="0" u="none" strike="noStrike" dirty="0">
                <a:solidFill>
                  <a:srgbClr val="000000"/>
                </a:solidFill>
                <a:effectLst/>
                <a:latin typeface="Papyrus" panose="020B0602040200020303" pitchFamily="34" charset="77"/>
              </a:rPr>
              <a:t>.</a:t>
            </a:r>
          </a:p>
        </p:txBody>
      </p:sp>
    </p:spTree>
    <p:extLst>
      <p:ext uri="{BB962C8B-B14F-4D97-AF65-F5344CB8AC3E}">
        <p14:creationId xmlns:p14="http://schemas.microsoft.com/office/powerpoint/2010/main" val="1917892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47691"/>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extBox 1">
            <a:extLst>
              <a:ext uri="{FF2B5EF4-FFF2-40B4-BE49-F238E27FC236}">
                <a16:creationId xmlns:a16="http://schemas.microsoft.com/office/drawing/2014/main" id="{2E822E29-0C4C-BBF9-A0DB-FF4405573161}"/>
              </a:ext>
            </a:extLst>
          </p:cNvPr>
          <p:cNvSpPr txBox="1"/>
          <p:nvPr/>
        </p:nvSpPr>
        <p:spPr>
          <a:xfrm>
            <a:off x="1603513" y="644594"/>
            <a:ext cx="8984974" cy="646331"/>
          </a:xfrm>
          <a:prstGeom prst="rect">
            <a:avLst/>
          </a:prstGeom>
          <a:solidFill>
            <a:schemeClr val="bg1"/>
          </a:solidFill>
        </p:spPr>
        <p:txBody>
          <a:bodyPr wrap="square" rtlCol="0">
            <a:spAutoFit/>
          </a:bodyPr>
          <a:lstStyle/>
          <a:p>
            <a:r>
              <a:rPr lang="en-US" sz="3600" dirty="0">
                <a:latin typeface="Papyrus" panose="020B0602040200020303" pitchFamily="34" charset="77"/>
              </a:rPr>
              <a:t> #9. Wild Beasts = </a:t>
            </a:r>
            <a:r>
              <a:rPr lang="en-US" sz="3600" i="1" dirty="0">
                <a:solidFill>
                  <a:srgbClr val="FF0000"/>
                </a:solidFill>
                <a:latin typeface="Papyrus" panose="020B0602040200020303" pitchFamily="34" charset="77"/>
              </a:rPr>
              <a:t>Rulers over Evil Empires</a:t>
            </a:r>
          </a:p>
        </p:txBody>
      </p:sp>
      <p:pic>
        <p:nvPicPr>
          <p:cNvPr id="5" name="Picture 4" descr="A lion chasing a lion in a wave&#10;&#10;Description automatically generated">
            <a:extLst>
              <a:ext uri="{FF2B5EF4-FFF2-40B4-BE49-F238E27FC236}">
                <a16:creationId xmlns:a16="http://schemas.microsoft.com/office/drawing/2014/main" id="{B7288AE6-459A-B07A-B328-EFA5BBAC52FA}"/>
              </a:ext>
            </a:extLst>
          </p:cNvPr>
          <p:cNvPicPr>
            <a:picLocks noChangeAspect="1"/>
          </p:cNvPicPr>
          <p:nvPr/>
        </p:nvPicPr>
        <p:blipFill>
          <a:blip r:embed="rId2"/>
          <a:stretch>
            <a:fillRect/>
          </a:stretch>
        </p:blipFill>
        <p:spPr>
          <a:xfrm>
            <a:off x="119621" y="1595248"/>
            <a:ext cx="12072379" cy="4997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35897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0"/>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extBox 1">
            <a:extLst>
              <a:ext uri="{FF2B5EF4-FFF2-40B4-BE49-F238E27FC236}">
                <a16:creationId xmlns:a16="http://schemas.microsoft.com/office/drawing/2014/main" id="{AEA43930-D125-6124-DCFA-93BC1323C96D}"/>
              </a:ext>
            </a:extLst>
          </p:cNvPr>
          <p:cNvSpPr txBox="1"/>
          <p:nvPr/>
        </p:nvSpPr>
        <p:spPr>
          <a:xfrm>
            <a:off x="2027743" y="1509111"/>
            <a:ext cx="8136514" cy="3272691"/>
          </a:xfrm>
          <a:prstGeom prst="rect">
            <a:avLst/>
          </a:prstGeom>
          <a:solidFill>
            <a:schemeClr val="bg1"/>
          </a:solidFill>
        </p:spPr>
        <p:txBody>
          <a:bodyPr wrap="square" rtlCol="0">
            <a:spAutoFit/>
          </a:bodyPr>
          <a:lstStyle/>
          <a:p>
            <a:r>
              <a:rPr lang="en-US" sz="2800" b="1" i="0" u="none" strike="noStrike" baseline="30000" dirty="0">
                <a:solidFill>
                  <a:srgbClr val="000000"/>
                </a:solidFill>
                <a:effectLst/>
                <a:latin typeface="system-ui"/>
              </a:rPr>
              <a:t>                          </a:t>
            </a:r>
          </a:p>
          <a:p>
            <a:r>
              <a:rPr lang="en-US" sz="2800" b="1" baseline="30000" dirty="0">
                <a:solidFill>
                  <a:srgbClr val="000000"/>
                </a:solidFill>
                <a:latin typeface="system-ui"/>
              </a:rPr>
              <a:t>		    </a:t>
            </a:r>
            <a:r>
              <a:rPr lang="en-US" sz="2800" i="0" u="none" strike="noStrike" dirty="0">
                <a:solidFill>
                  <a:srgbClr val="000000"/>
                </a:solidFill>
                <a:effectLst/>
                <a:latin typeface="Lucida Handwriting" panose="03010101010101010101" pitchFamily="66" charset="77"/>
              </a:rPr>
              <a:t>Daniel  12:10</a:t>
            </a:r>
            <a:endParaRPr lang="en-US" sz="2800" b="1" i="0" u="none" strike="noStrike" baseline="30000" dirty="0">
              <a:solidFill>
                <a:srgbClr val="000000"/>
              </a:solidFill>
              <a:effectLst/>
              <a:latin typeface="system-ui"/>
            </a:endParaRPr>
          </a:p>
          <a:p>
            <a:pPr algn="ctr"/>
            <a:endParaRPr lang="en-US" sz="2800" dirty="0">
              <a:solidFill>
                <a:srgbClr val="000000"/>
              </a:solidFill>
              <a:latin typeface="system-ui"/>
            </a:endParaRPr>
          </a:p>
          <a:p>
            <a:pPr algn="ctr"/>
            <a:r>
              <a:rPr lang="en-US" sz="2800" b="0" i="0" u="none" strike="noStrike" dirty="0">
                <a:solidFill>
                  <a:srgbClr val="000000"/>
                </a:solidFill>
                <a:effectLst/>
                <a:latin typeface="Papyrus" panose="020B0602040200020303" pitchFamily="34" charset="77"/>
              </a:rPr>
              <a:t>Many shall be purified, and made white, and tried;</a:t>
            </a:r>
          </a:p>
          <a:p>
            <a:pPr algn="ctr"/>
            <a:r>
              <a:rPr lang="en-US" sz="2800" b="0" i="0" u="none" strike="noStrike" dirty="0">
                <a:solidFill>
                  <a:srgbClr val="000000"/>
                </a:solidFill>
                <a:effectLst/>
                <a:latin typeface="Papyrus" panose="020B0602040200020303" pitchFamily="34" charset="77"/>
              </a:rPr>
              <a:t> but the wicked shall do wickedly:</a:t>
            </a:r>
          </a:p>
          <a:p>
            <a:pPr algn="ctr"/>
            <a:r>
              <a:rPr lang="en-US" sz="2800" b="0" i="0" u="none" strike="noStrike" dirty="0">
                <a:solidFill>
                  <a:srgbClr val="000000"/>
                </a:solidFill>
                <a:effectLst/>
                <a:latin typeface="Papyrus" panose="020B0602040200020303" pitchFamily="34" charset="77"/>
              </a:rPr>
              <a:t> and none of the wicked shall understand; </a:t>
            </a:r>
          </a:p>
          <a:p>
            <a:pPr algn="ctr"/>
            <a:r>
              <a:rPr lang="en-US" sz="2400" b="0" i="0" u="none" strike="noStrike" dirty="0">
                <a:solidFill>
                  <a:srgbClr val="000000"/>
                </a:solidFill>
                <a:effectLst/>
                <a:latin typeface="Lucida Handwriting" panose="03010101010101010101" pitchFamily="66" charset="77"/>
              </a:rPr>
              <a:t>   </a:t>
            </a:r>
            <a:r>
              <a:rPr lang="en-US" sz="2400" b="0" i="0" u="none" strike="noStrike" dirty="0">
                <a:solidFill>
                  <a:srgbClr val="FF0000"/>
                </a:solidFill>
                <a:effectLst/>
                <a:latin typeface="Lucida Handwriting" panose="03010101010101010101" pitchFamily="66" charset="77"/>
              </a:rPr>
              <a:t>but the wise shall understand</a:t>
            </a:r>
            <a:r>
              <a:rPr lang="en-US" sz="2400" b="0" i="0" u="none" strike="noStrike" dirty="0">
                <a:solidFill>
                  <a:srgbClr val="000000"/>
                </a:solidFill>
                <a:effectLst/>
                <a:latin typeface="Lucida Handwriting" panose="03010101010101010101" pitchFamily="66" charset="77"/>
              </a:rPr>
              <a:t>.</a:t>
            </a:r>
          </a:p>
          <a:p>
            <a:pPr algn="ctr"/>
            <a:endParaRPr lang="en-US" sz="2400" dirty="0">
              <a:latin typeface="Lucida Handwriting" panose="03010101010101010101" pitchFamily="66" charset="77"/>
            </a:endParaRPr>
          </a:p>
        </p:txBody>
      </p:sp>
    </p:spTree>
    <p:extLst>
      <p:ext uri="{BB962C8B-B14F-4D97-AF65-F5344CB8AC3E}">
        <p14:creationId xmlns:p14="http://schemas.microsoft.com/office/powerpoint/2010/main" val="2638585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0"/>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 name="TextBox 2">
            <a:extLst>
              <a:ext uri="{FF2B5EF4-FFF2-40B4-BE49-F238E27FC236}">
                <a16:creationId xmlns:a16="http://schemas.microsoft.com/office/drawing/2014/main" id="{932216F7-A881-C2B1-453F-EA8E89933DCF}"/>
              </a:ext>
            </a:extLst>
          </p:cNvPr>
          <p:cNvSpPr txBox="1"/>
          <p:nvPr/>
        </p:nvSpPr>
        <p:spPr>
          <a:xfrm>
            <a:off x="1094342" y="489734"/>
            <a:ext cx="10003316" cy="5878532"/>
          </a:xfrm>
          <a:prstGeom prst="rect">
            <a:avLst/>
          </a:prstGeom>
          <a:solidFill>
            <a:schemeClr val="accent5">
              <a:lumMod val="40000"/>
              <a:lumOff val="60000"/>
            </a:schemeClr>
          </a:solidFill>
        </p:spPr>
        <p:txBody>
          <a:bodyPr wrap="square" rtlCol="0">
            <a:spAutoFit/>
          </a:bodyPr>
          <a:lstStyle/>
          <a:p>
            <a:r>
              <a:rPr lang="en-US" dirty="0">
                <a:latin typeface="Lucida Handwriting" panose="03010101010101010101" pitchFamily="66" charset="77"/>
              </a:rPr>
              <a:t>  		Daniel  Chapter 7 – The 4 Beasts</a:t>
            </a:r>
          </a:p>
          <a:p>
            <a:endParaRPr lang="en-US" dirty="0">
              <a:latin typeface="Lucida Handwriting" panose="03010101010101010101" pitchFamily="66" charset="77"/>
            </a:endParaRPr>
          </a:p>
          <a:p>
            <a:pPr algn="l"/>
            <a:r>
              <a:rPr lang="en-US" sz="2000" b="1" i="0" u="none" strike="noStrike" baseline="30000" dirty="0">
                <a:solidFill>
                  <a:srgbClr val="000000"/>
                </a:solidFill>
                <a:effectLst/>
                <a:latin typeface="Papyrus" panose="020B0602040200020303" pitchFamily="34" charset="77"/>
              </a:rPr>
              <a:t>3 </a:t>
            </a:r>
            <a:r>
              <a:rPr lang="en-US" sz="2000" b="0" i="0" u="none" strike="noStrike" dirty="0">
                <a:solidFill>
                  <a:srgbClr val="000000"/>
                </a:solidFill>
                <a:effectLst/>
                <a:latin typeface="Papyrus" panose="020B0602040200020303" pitchFamily="34" charset="77"/>
              </a:rPr>
              <a:t>And </a:t>
            </a:r>
            <a:r>
              <a:rPr lang="en-US" sz="2000" b="0" i="1" u="none" strike="noStrike" dirty="0">
                <a:solidFill>
                  <a:srgbClr val="FF0000"/>
                </a:solidFill>
                <a:effectLst/>
                <a:latin typeface="Papyrus" panose="020B0602040200020303" pitchFamily="34" charset="77"/>
              </a:rPr>
              <a:t>4 great beasts </a:t>
            </a:r>
            <a:r>
              <a:rPr lang="en-US" sz="2000" b="0" i="0" u="none" strike="noStrike" dirty="0">
                <a:solidFill>
                  <a:srgbClr val="000000"/>
                </a:solidFill>
                <a:effectLst/>
                <a:latin typeface="Papyrus" panose="020B0602040200020303" pitchFamily="34" charset="77"/>
              </a:rPr>
              <a:t>came up from the sea, diverse one from another.</a:t>
            </a:r>
          </a:p>
          <a:p>
            <a:pPr algn="l"/>
            <a:endParaRPr lang="en-US" sz="2000" b="0" i="0" u="none" strike="noStrike" dirty="0">
              <a:solidFill>
                <a:srgbClr val="000000"/>
              </a:solidFill>
              <a:effectLst/>
              <a:latin typeface="Papyrus" panose="020B0602040200020303" pitchFamily="34" charset="77"/>
            </a:endParaRPr>
          </a:p>
          <a:p>
            <a:pPr algn="l"/>
            <a:r>
              <a:rPr lang="en-US" sz="2000" b="1" i="0" u="none" strike="noStrike" baseline="30000" dirty="0">
                <a:solidFill>
                  <a:srgbClr val="000000"/>
                </a:solidFill>
                <a:effectLst/>
                <a:latin typeface="Papyrus" panose="020B0602040200020303" pitchFamily="34" charset="77"/>
              </a:rPr>
              <a:t>4 </a:t>
            </a:r>
            <a:r>
              <a:rPr lang="en-US" sz="2000" b="0" i="1" u="none" strike="noStrike" dirty="0">
                <a:solidFill>
                  <a:srgbClr val="FF0000"/>
                </a:solidFill>
                <a:effectLst/>
                <a:latin typeface="Papyrus" panose="020B0602040200020303" pitchFamily="34" charset="77"/>
              </a:rPr>
              <a:t>The 1st </a:t>
            </a:r>
            <a:r>
              <a:rPr lang="en-US" sz="2000" b="0" i="0" u="none" strike="noStrike" dirty="0">
                <a:solidFill>
                  <a:srgbClr val="000000"/>
                </a:solidFill>
                <a:effectLst/>
                <a:latin typeface="Papyrus" panose="020B0602040200020303" pitchFamily="34" charset="77"/>
              </a:rPr>
              <a:t>was like a lion, and had eagle's wings: I beheld till the wings thereof were plucked, and it was lifted up from the earth, and made stand upon the feet as a man, and a man's heart was given to it.</a:t>
            </a:r>
          </a:p>
          <a:p>
            <a:pPr algn="l"/>
            <a:endParaRPr lang="en-US" sz="2000" b="0" i="0" u="none" strike="noStrike" dirty="0">
              <a:solidFill>
                <a:srgbClr val="000000"/>
              </a:solidFill>
              <a:effectLst/>
              <a:latin typeface="Papyrus" panose="020B0602040200020303" pitchFamily="34" charset="77"/>
            </a:endParaRPr>
          </a:p>
          <a:p>
            <a:pPr algn="l"/>
            <a:r>
              <a:rPr lang="en-US" sz="2000" b="1" i="0" u="none" strike="noStrike" baseline="30000" dirty="0">
                <a:solidFill>
                  <a:srgbClr val="000000"/>
                </a:solidFill>
                <a:effectLst/>
                <a:latin typeface="Papyrus" panose="020B0602040200020303" pitchFamily="34" charset="77"/>
              </a:rPr>
              <a:t>5 </a:t>
            </a:r>
            <a:r>
              <a:rPr lang="en-US" sz="2000" b="0" i="0" u="none" strike="noStrike" dirty="0">
                <a:solidFill>
                  <a:srgbClr val="000000"/>
                </a:solidFill>
                <a:effectLst/>
                <a:latin typeface="Papyrus" panose="020B0602040200020303" pitchFamily="34" charset="77"/>
              </a:rPr>
              <a:t>And behold </a:t>
            </a:r>
            <a:r>
              <a:rPr lang="en-US" sz="2000" b="0" i="1" u="none" strike="noStrike" dirty="0">
                <a:solidFill>
                  <a:srgbClr val="FF0000"/>
                </a:solidFill>
                <a:effectLst/>
                <a:latin typeface="Papyrus" panose="020B0602040200020303" pitchFamily="34" charset="77"/>
              </a:rPr>
              <a:t>another beast</a:t>
            </a:r>
            <a:r>
              <a:rPr lang="en-US" sz="2000" b="0" i="0" u="none" strike="noStrike" dirty="0">
                <a:solidFill>
                  <a:srgbClr val="000000"/>
                </a:solidFill>
                <a:effectLst/>
                <a:latin typeface="Papyrus" panose="020B0602040200020303" pitchFamily="34" charset="77"/>
              </a:rPr>
              <a:t>, a 2nd, like to a bear, and it raised up itself on one side,  and it had 3 ribs in the mouth of it between the teeth of it: and they said thus unto it, Arise, devour much flesh.</a:t>
            </a:r>
          </a:p>
          <a:p>
            <a:pPr algn="l"/>
            <a:endParaRPr lang="en-US" sz="2000" b="0" i="0" u="none" strike="noStrike" dirty="0">
              <a:solidFill>
                <a:srgbClr val="000000"/>
              </a:solidFill>
              <a:effectLst/>
              <a:latin typeface="Papyrus" panose="020B0602040200020303" pitchFamily="34" charset="77"/>
            </a:endParaRPr>
          </a:p>
          <a:p>
            <a:pPr algn="l"/>
            <a:r>
              <a:rPr lang="en-US" sz="2000" b="1" i="0" u="none" strike="noStrike" baseline="30000" dirty="0">
                <a:solidFill>
                  <a:srgbClr val="000000"/>
                </a:solidFill>
                <a:effectLst/>
                <a:latin typeface="Papyrus" panose="020B0602040200020303" pitchFamily="34" charset="77"/>
              </a:rPr>
              <a:t>6 </a:t>
            </a:r>
            <a:r>
              <a:rPr lang="en-US" sz="2000" b="0" i="0" u="none" strike="noStrike" dirty="0">
                <a:solidFill>
                  <a:srgbClr val="000000"/>
                </a:solidFill>
                <a:effectLst/>
                <a:latin typeface="Papyrus" panose="020B0602040200020303" pitchFamily="34" charset="77"/>
              </a:rPr>
              <a:t>After this I beheld, and lo </a:t>
            </a:r>
            <a:r>
              <a:rPr lang="en-US" sz="2000" b="0" i="1" u="none" strike="noStrike" dirty="0">
                <a:solidFill>
                  <a:srgbClr val="FF0000"/>
                </a:solidFill>
                <a:effectLst/>
                <a:latin typeface="Papyrus" panose="020B0602040200020303" pitchFamily="34" charset="77"/>
              </a:rPr>
              <a:t>another</a:t>
            </a:r>
            <a:r>
              <a:rPr lang="en-US" sz="2000" b="0" i="0" u="none" strike="noStrike" dirty="0">
                <a:solidFill>
                  <a:srgbClr val="000000"/>
                </a:solidFill>
                <a:effectLst/>
                <a:latin typeface="Papyrus" panose="020B0602040200020303" pitchFamily="34" charset="77"/>
              </a:rPr>
              <a:t>, like a leopard, which had upon the back of it 4 wings of a fowl; the beast had also 4 heads; and dominion was given to it.</a:t>
            </a:r>
          </a:p>
          <a:p>
            <a:pPr algn="l"/>
            <a:endParaRPr lang="en-US" sz="2000" b="0" i="0" u="none" strike="noStrike" dirty="0">
              <a:solidFill>
                <a:srgbClr val="000000"/>
              </a:solidFill>
              <a:effectLst/>
              <a:latin typeface="Papyrus" panose="020B0602040200020303" pitchFamily="34" charset="77"/>
            </a:endParaRPr>
          </a:p>
          <a:p>
            <a:pPr algn="l"/>
            <a:r>
              <a:rPr lang="en-US" sz="2000" b="1" i="0" u="none" strike="noStrike" baseline="30000" dirty="0">
                <a:solidFill>
                  <a:srgbClr val="000000"/>
                </a:solidFill>
                <a:effectLst/>
                <a:latin typeface="Papyrus" panose="020B0602040200020303" pitchFamily="34" charset="77"/>
              </a:rPr>
              <a:t>7 </a:t>
            </a:r>
            <a:r>
              <a:rPr lang="en-US" sz="2000" b="0" i="0" u="none" strike="noStrike" dirty="0">
                <a:solidFill>
                  <a:srgbClr val="000000"/>
                </a:solidFill>
                <a:effectLst/>
                <a:latin typeface="Papyrus" panose="020B0602040200020303" pitchFamily="34" charset="77"/>
              </a:rPr>
              <a:t>After this I saw in the night visions, and behold </a:t>
            </a:r>
            <a:r>
              <a:rPr lang="en-US" sz="2000" b="0" i="1" u="none" strike="noStrike" dirty="0">
                <a:solidFill>
                  <a:srgbClr val="FF0000"/>
                </a:solidFill>
                <a:effectLst/>
                <a:latin typeface="Papyrus" panose="020B0602040200020303" pitchFamily="34" charset="77"/>
              </a:rPr>
              <a:t>a 4th beast</a:t>
            </a:r>
            <a:r>
              <a:rPr lang="en-US" sz="2000" b="0" i="0" u="none" strike="noStrike" dirty="0">
                <a:solidFill>
                  <a:srgbClr val="000000"/>
                </a:solidFill>
                <a:effectLst/>
                <a:latin typeface="Papyrus" panose="020B0602040200020303" pitchFamily="34" charset="77"/>
              </a:rPr>
              <a:t>, dreadful and terrible, and strong exceedingly; and it had great iron teeth: it devoured and broke in pieces, and stamped the residue with the feet of it: and it was diverse from all the beasts that were before it; and it had 10 horns.</a:t>
            </a:r>
          </a:p>
        </p:txBody>
      </p:sp>
    </p:spTree>
    <p:extLst>
      <p:ext uri="{BB962C8B-B14F-4D97-AF65-F5344CB8AC3E}">
        <p14:creationId xmlns:p14="http://schemas.microsoft.com/office/powerpoint/2010/main" val="620418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0"/>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 name="TextBox 2">
            <a:extLst>
              <a:ext uri="{FF2B5EF4-FFF2-40B4-BE49-F238E27FC236}">
                <a16:creationId xmlns:a16="http://schemas.microsoft.com/office/drawing/2014/main" id="{932216F7-A881-C2B1-453F-EA8E89933DCF}"/>
              </a:ext>
            </a:extLst>
          </p:cNvPr>
          <p:cNvSpPr txBox="1"/>
          <p:nvPr/>
        </p:nvSpPr>
        <p:spPr>
          <a:xfrm>
            <a:off x="1094342" y="2397948"/>
            <a:ext cx="10003316" cy="2062103"/>
          </a:xfrm>
          <a:prstGeom prst="rect">
            <a:avLst/>
          </a:prstGeom>
          <a:solidFill>
            <a:schemeClr val="accent5">
              <a:lumMod val="40000"/>
              <a:lumOff val="60000"/>
            </a:schemeClr>
          </a:solidFill>
        </p:spPr>
        <p:txBody>
          <a:bodyPr wrap="square" rtlCol="0">
            <a:spAutoFit/>
          </a:bodyPr>
          <a:lstStyle/>
          <a:p>
            <a:r>
              <a:rPr lang="en-US" dirty="0">
                <a:latin typeface="Lucida Handwriting" panose="03010101010101010101" pitchFamily="66" charset="77"/>
              </a:rPr>
              <a:t>  		</a:t>
            </a:r>
            <a:r>
              <a:rPr lang="en-US" sz="2000" dirty="0">
                <a:latin typeface="Lucida Handwriting" panose="03010101010101010101" pitchFamily="66" charset="77"/>
              </a:rPr>
              <a:t>Revelation 6:8</a:t>
            </a:r>
          </a:p>
          <a:p>
            <a:endParaRPr lang="en-US" sz="2000" dirty="0">
              <a:latin typeface="Lucida Handwriting" panose="03010101010101010101" pitchFamily="66" charset="77"/>
            </a:endParaRPr>
          </a:p>
          <a:p>
            <a:pPr algn="ctr"/>
            <a:r>
              <a:rPr lang="en-US" b="1" i="0" u="none" strike="noStrike" baseline="30000" dirty="0">
                <a:solidFill>
                  <a:srgbClr val="000000"/>
                </a:solidFill>
                <a:effectLst/>
                <a:latin typeface="system-ui"/>
              </a:rPr>
              <a:t> </a:t>
            </a:r>
            <a:r>
              <a:rPr lang="en-US" sz="2200" b="0" i="0" u="none" strike="noStrike" dirty="0">
                <a:solidFill>
                  <a:srgbClr val="000000"/>
                </a:solidFill>
                <a:effectLst/>
                <a:latin typeface="Papyrus" panose="020B0602040200020303" pitchFamily="34" charset="77"/>
              </a:rPr>
              <a:t>And I looked, and behold a pale horse: and his name that sat on him was Death, and Hell followed with him. And power was given unto them over 1/4 part </a:t>
            </a:r>
          </a:p>
          <a:p>
            <a:pPr algn="ctr"/>
            <a:r>
              <a:rPr lang="en-US" sz="2200" b="0" i="0" u="none" strike="noStrike" dirty="0">
                <a:solidFill>
                  <a:srgbClr val="000000"/>
                </a:solidFill>
                <a:effectLst/>
                <a:latin typeface="Papyrus" panose="020B0602040200020303" pitchFamily="34" charset="77"/>
              </a:rPr>
              <a:t>of the earth, to kill with sword, and with hunger, and with death,</a:t>
            </a:r>
          </a:p>
          <a:p>
            <a:pPr algn="ctr"/>
            <a:r>
              <a:rPr lang="en-US" sz="2200" b="0" i="0" u="none" strike="noStrike" dirty="0">
                <a:solidFill>
                  <a:srgbClr val="000000"/>
                </a:solidFill>
                <a:effectLst/>
                <a:latin typeface="Papyrus" panose="020B0602040200020303" pitchFamily="34" charset="77"/>
              </a:rPr>
              <a:t> and </a:t>
            </a:r>
            <a:r>
              <a:rPr lang="en-US" sz="2200" b="0" i="1" u="none" strike="noStrike" dirty="0">
                <a:solidFill>
                  <a:srgbClr val="FF0000"/>
                </a:solidFill>
                <a:effectLst/>
                <a:latin typeface="Papyrus" panose="020B0602040200020303" pitchFamily="34" charset="77"/>
              </a:rPr>
              <a:t>with the beasts of the earth</a:t>
            </a:r>
            <a:r>
              <a:rPr lang="en-US" sz="2200" b="0" i="0" u="none" strike="noStrike" dirty="0">
                <a:solidFill>
                  <a:srgbClr val="000000"/>
                </a:solidFill>
                <a:effectLst/>
                <a:latin typeface="Papyrus" panose="020B0602040200020303" pitchFamily="34" charset="77"/>
              </a:rPr>
              <a:t>.</a:t>
            </a:r>
            <a:endParaRPr lang="en-US" sz="2200" dirty="0">
              <a:latin typeface="Papyrus" panose="020B0602040200020303" pitchFamily="34" charset="77"/>
            </a:endParaRPr>
          </a:p>
        </p:txBody>
      </p:sp>
    </p:spTree>
    <p:extLst>
      <p:ext uri="{BB962C8B-B14F-4D97-AF65-F5344CB8AC3E}">
        <p14:creationId xmlns:p14="http://schemas.microsoft.com/office/powerpoint/2010/main" val="2922650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0"/>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extBox 1">
            <a:extLst>
              <a:ext uri="{FF2B5EF4-FFF2-40B4-BE49-F238E27FC236}">
                <a16:creationId xmlns:a16="http://schemas.microsoft.com/office/drawing/2014/main" id="{2E822E29-0C4C-BBF9-A0DB-FF4405573161}"/>
              </a:ext>
            </a:extLst>
          </p:cNvPr>
          <p:cNvSpPr txBox="1"/>
          <p:nvPr/>
        </p:nvSpPr>
        <p:spPr>
          <a:xfrm>
            <a:off x="1189182" y="1259436"/>
            <a:ext cx="9558809" cy="646331"/>
          </a:xfrm>
          <a:prstGeom prst="rect">
            <a:avLst/>
          </a:prstGeom>
          <a:solidFill>
            <a:schemeClr val="bg1"/>
          </a:solidFill>
        </p:spPr>
        <p:txBody>
          <a:bodyPr wrap="square" rtlCol="0">
            <a:spAutoFit/>
          </a:bodyPr>
          <a:lstStyle/>
          <a:p>
            <a:r>
              <a:rPr lang="en-US" sz="3600" dirty="0">
                <a:latin typeface="Papyrus" panose="020B0602040200020303" pitchFamily="34" charset="77"/>
              </a:rPr>
              <a:t> #10. Horns = </a:t>
            </a:r>
            <a:r>
              <a:rPr lang="en-US" sz="3600" i="1" dirty="0">
                <a:solidFill>
                  <a:srgbClr val="FF0000"/>
                </a:solidFill>
                <a:latin typeface="Papyrus" panose="020B0602040200020303" pitchFamily="34" charset="77"/>
              </a:rPr>
              <a:t>Powers</a:t>
            </a:r>
            <a:r>
              <a:rPr lang="en-US" sz="3600" dirty="0">
                <a:latin typeface="Papyrus" panose="020B0602040200020303" pitchFamily="34" charset="77"/>
              </a:rPr>
              <a:t>      Heads =  </a:t>
            </a:r>
            <a:r>
              <a:rPr lang="en-US" sz="3600" i="1" dirty="0">
                <a:solidFill>
                  <a:srgbClr val="FF0000"/>
                </a:solidFill>
                <a:latin typeface="Papyrus" panose="020B0602040200020303" pitchFamily="34" charset="77"/>
              </a:rPr>
              <a:t>Rulers/ Kings</a:t>
            </a:r>
          </a:p>
        </p:txBody>
      </p:sp>
      <p:sp>
        <p:nvSpPr>
          <p:cNvPr id="3" name="TextBox 2">
            <a:extLst>
              <a:ext uri="{FF2B5EF4-FFF2-40B4-BE49-F238E27FC236}">
                <a16:creationId xmlns:a16="http://schemas.microsoft.com/office/drawing/2014/main" id="{4854A49F-1C81-8BBB-9439-A3FAFF664065}"/>
              </a:ext>
            </a:extLst>
          </p:cNvPr>
          <p:cNvSpPr txBox="1"/>
          <p:nvPr/>
        </p:nvSpPr>
        <p:spPr>
          <a:xfrm>
            <a:off x="861391" y="2663687"/>
            <a:ext cx="10681252" cy="2739211"/>
          </a:xfrm>
          <a:prstGeom prst="rect">
            <a:avLst/>
          </a:prstGeom>
          <a:solidFill>
            <a:schemeClr val="accent5">
              <a:lumMod val="40000"/>
              <a:lumOff val="60000"/>
            </a:schemeClr>
          </a:solidFill>
        </p:spPr>
        <p:txBody>
          <a:bodyPr wrap="square" rtlCol="0">
            <a:spAutoFit/>
          </a:bodyPr>
          <a:lstStyle/>
          <a:p>
            <a:r>
              <a:rPr lang="en-US" dirty="0">
                <a:latin typeface="Lucida Handwriting" panose="03010101010101010101" pitchFamily="66" charset="77"/>
              </a:rPr>
              <a:t>			</a:t>
            </a:r>
            <a:r>
              <a:rPr lang="en-US" sz="2200" dirty="0">
                <a:latin typeface="Lucida Handwriting" panose="03010101010101010101" pitchFamily="66" charset="77"/>
              </a:rPr>
              <a:t>Revelation 13:1-2</a:t>
            </a:r>
          </a:p>
          <a:p>
            <a:endParaRPr lang="en-US" sz="1200" dirty="0">
              <a:latin typeface="Lucida Handwriting" panose="03010101010101010101" pitchFamily="66" charset="77"/>
            </a:endParaRPr>
          </a:p>
          <a:p>
            <a:pPr algn="l"/>
            <a:r>
              <a:rPr lang="en-US" sz="2400" b="0" i="0" u="none" strike="noStrike" dirty="0">
                <a:solidFill>
                  <a:srgbClr val="000000"/>
                </a:solidFill>
                <a:effectLst/>
                <a:latin typeface="Papyrus" panose="020B0602040200020303" pitchFamily="34" charset="77"/>
              </a:rPr>
              <a:t>And I stood upon the sand of the sea, and saw a beast rise up out of the sea, having </a:t>
            </a:r>
            <a:r>
              <a:rPr lang="en-US" sz="2400" b="0" i="1" u="none" strike="noStrike" dirty="0">
                <a:solidFill>
                  <a:srgbClr val="FF0000"/>
                </a:solidFill>
                <a:effectLst/>
                <a:latin typeface="Papyrus" panose="020B0602040200020303" pitchFamily="34" charset="77"/>
              </a:rPr>
              <a:t>7 heads and 10 horns</a:t>
            </a:r>
            <a:r>
              <a:rPr lang="en-US" sz="2400" b="0" i="0" u="none" strike="noStrike" dirty="0">
                <a:solidFill>
                  <a:srgbClr val="000000"/>
                </a:solidFill>
                <a:effectLst/>
                <a:latin typeface="Papyrus" panose="020B0602040200020303" pitchFamily="34" charset="77"/>
              </a:rPr>
              <a:t>, and upon his horns 10 crowns, and upon his heads the name of blasphemy. And the beast which I saw was like unto a leopard, and his feet were as the feet of a bear, and his mouth as the mouth of a lion: and the dragon gave him his power, and his seat, and great authority</a:t>
            </a:r>
            <a:r>
              <a:rPr lang="en-US" sz="1800" b="0" i="0" u="none" strike="noStrike" dirty="0">
                <a:solidFill>
                  <a:srgbClr val="000000"/>
                </a:solidFill>
                <a:effectLst/>
                <a:latin typeface="Papyrus" panose="020B0602040200020303" pitchFamily="34" charset="77"/>
              </a:rPr>
              <a:t>.</a:t>
            </a:r>
          </a:p>
          <a:p>
            <a:r>
              <a:rPr lang="en-US" dirty="0">
                <a:latin typeface="Lucida Handwriting" panose="03010101010101010101" pitchFamily="66" charset="77"/>
              </a:rPr>
              <a:t>		</a:t>
            </a:r>
            <a:endParaRPr lang="en-US" dirty="0"/>
          </a:p>
        </p:txBody>
      </p:sp>
    </p:spTree>
    <p:extLst>
      <p:ext uri="{BB962C8B-B14F-4D97-AF65-F5344CB8AC3E}">
        <p14:creationId xmlns:p14="http://schemas.microsoft.com/office/powerpoint/2010/main" val="30204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1"/>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extBox 1">
            <a:extLst>
              <a:ext uri="{FF2B5EF4-FFF2-40B4-BE49-F238E27FC236}">
                <a16:creationId xmlns:a16="http://schemas.microsoft.com/office/drawing/2014/main" id="{2E822E29-0C4C-BBF9-A0DB-FF4405573161}"/>
              </a:ext>
            </a:extLst>
          </p:cNvPr>
          <p:cNvSpPr txBox="1"/>
          <p:nvPr/>
        </p:nvSpPr>
        <p:spPr>
          <a:xfrm>
            <a:off x="717759" y="922461"/>
            <a:ext cx="8984974" cy="1077218"/>
          </a:xfrm>
          <a:prstGeom prst="rect">
            <a:avLst/>
          </a:prstGeom>
          <a:solidFill>
            <a:schemeClr val="bg1"/>
          </a:solidFill>
        </p:spPr>
        <p:txBody>
          <a:bodyPr wrap="square" rtlCol="0">
            <a:spAutoFit/>
          </a:bodyPr>
          <a:lstStyle/>
          <a:p>
            <a:r>
              <a:rPr lang="en-US" sz="3600" dirty="0">
                <a:latin typeface="Papyrus" panose="020B0602040200020303" pitchFamily="34" charset="77"/>
              </a:rPr>
              <a:t> </a:t>
            </a:r>
            <a:r>
              <a:rPr lang="en-US" sz="2800" dirty="0">
                <a:latin typeface="Papyrus" panose="020B0602040200020303" pitchFamily="34" charset="77"/>
              </a:rPr>
              <a:t>#11. Dragon, Serpent = </a:t>
            </a:r>
            <a:r>
              <a:rPr lang="en-US" sz="2800" i="1" dirty="0">
                <a:solidFill>
                  <a:srgbClr val="FF0000"/>
                </a:solidFill>
                <a:latin typeface="Papyrus" panose="020B0602040200020303" pitchFamily="34" charset="77"/>
              </a:rPr>
              <a:t>Devil, Satan</a:t>
            </a:r>
          </a:p>
          <a:p>
            <a:r>
              <a:rPr lang="en-US" sz="2800" i="1" dirty="0">
                <a:solidFill>
                  <a:srgbClr val="FF0000"/>
                </a:solidFill>
                <a:latin typeface="Papyrus" panose="020B0602040200020303" pitchFamily="34" charset="77"/>
              </a:rPr>
              <a:t>         Also Lucifer and Leviathan</a:t>
            </a:r>
          </a:p>
        </p:txBody>
      </p:sp>
      <p:pic>
        <p:nvPicPr>
          <p:cNvPr id="5" name="Picture 4" descr="A dragon with wings and a blue and purple tail&#10;&#10;Description automatically generated">
            <a:extLst>
              <a:ext uri="{FF2B5EF4-FFF2-40B4-BE49-F238E27FC236}">
                <a16:creationId xmlns:a16="http://schemas.microsoft.com/office/drawing/2014/main" id="{7D4A53BE-7128-BBF3-2F9B-1892E5D2942B}"/>
              </a:ext>
            </a:extLst>
          </p:cNvPr>
          <p:cNvPicPr>
            <a:picLocks noChangeAspect="1"/>
          </p:cNvPicPr>
          <p:nvPr/>
        </p:nvPicPr>
        <p:blipFill>
          <a:blip r:embed="rId2"/>
          <a:stretch>
            <a:fillRect/>
          </a:stretch>
        </p:blipFill>
        <p:spPr>
          <a:xfrm>
            <a:off x="6707949" y="0"/>
            <a:ext cx="5050664" cy="6857999"/>
          </a:xfrm>
          <a:prstGeom prst="rect">
            <a:avLst/>
          </a:prstGeom>
        </p:spPr>
      </p:pic>
      <p:sp>
        <p:nvSpPr>
          <p:cNvPr id="3" name="TextBox 2">
            <a:extLst>
              <a:ext uri="{FF2B5EF4-FFF2-40B4-BE49-F238E27FC236}">
                <a16:creationId xmlns:a16="http://schemas.microsoft.com/office/drawing/2014/main" id="{0A2C5BFE-9177-86F7-5493-AE55BF1A6CDA}"/>
              </a:ext>
            </a:extLst>
          </p:cNvPr>
          <p:cNvSpPr txBox="1"/>
          <p:nvPr/>
        </p:nvSpPr>
        <p:spPr>
          <a:xfrm>
            <a:off x="717759" y="2769704"/>
            <a:ext cx="5046937" cy="2400657"/>
          </a:xfrm>
          <a:prstGeom prst="rect">
            <a:avLst/>
          </a:prstGeom>
          <a:solidFill>
            <a:schemeClr val="accent5">
              <a:lumMod val="40000"/>
              <a:lumOff val="60000"/>
            </a:schemeClr>
          </a:solidFill>
        </p:spPr>
        <p:txBody>
          <a:bodyPr wrap="square" rtlCol="0">
            <a:spAutoFit/>
          </a:bodyPr>
          <a:lstStyle/>
          <a:p>
            <a:r>
              <a:rPr lang="en-US" sz="2000" dirty="0">
                <a:latin typeface="Lucida Handwriting" panose="03010101010101010101" pitchFamily="66" charset="77"/>
              </a:rPr>
              <a:t>              Revelation 12:9</a:t>
            </a:r>
          </a:p>
          <a:p>
            <a:endParaRPr lang="en-US" sz="2000" dirty="0">
              <a:latin typeface="Lucida Handwriting" panose="03010101010101010101" pitchFamily="66" charset="77"/>
            </a:endParaRPr>
          </a:p>
          <a:p>
            <a:r>
              <a:rPr lang="en-US" sz="2200" dirty="0">
                <a:latin typeface="Papyrus" panose="020B0602040200020303" pitchFamily="34" charset="77"/>
              </a:rPr>
              <a:t>“And </a:t>
            </a:r>
            <a:r>
              <a:rPr lang="en-US" sz="2200" i="1" dirty="0">
                <a:solidFill>
                  <a:srgbClr val="FF0000"/>
                </a:solidFill>
                <a:latin typeface="Papyrus" panose="020B0602040200020303" pitchFamily="34" charset="77"/>
              </a:rPr>
              <a:t>the dragon </a:t>
            </a:r>
            <a:r>
              <a:rPr lang="en-US" sz="2200" dirty="0">
                <a:latin typeface="Papyrus" panose="020B0602040200020303" pitchFamily="34" charset="77"/>
              </a:rPr>
              <a:t>was cast out, that </a:t>
            </a:r>
            <a:r>
              <a:rPr lang="en-US" sz="2200" i="1" dirty="0">
                <a:solidFill>
                  <a:srgbClr val="FF0000"/>
                </a:solidFill>
                <a:latin typeface="Papyrus" panose="020B0602040200020303" pitchFamily="34" charset="77"/>
              </a:rPr>
              <a:t>old serpent, called the devil, and </a:t>
            </a:r>
            <a:r>
              <a:rPr lang="en-US" sz="2200" i="1" dirty="0" err="1">
                <a:solidFill>
                  <a:srgbClr val="FF0000"/>
                </a:solidFill>
                <a:latin typeface="Papyrus" panose="020B0602040200020303" pitchFamily="34" charset="77"/>
              </a:rPr>
              <a:t>satan</a:t>
            </a:r>
            <a:r>
              <a:rPr lang="en-US" sz="2200" i="1" dirty="0">
                <a:solidFill>
                  <a:srgbClr val="FF0000"/>
                </a:solidFill>
                <a:latin typeface="Papyrus" panose="020B0602040200020303" pitchFamily="34" charset="77"/>
              </a:rPr>
              <a:t>, </a:t>
            </a:r>
            <a:r>
              <a:rPr lang="en-US" sz="2200" dirty="0">
                <a:latin typeface="Papyrus" panose="020B0602040200020303" pitchFamily="34" charset="77"/>
              </a:rPr>
              <a:t>which deceives the whole earth;</a:t>
            </a:r>
          </a:p>
          <a:p>
            <a:r>
              <a:rPr lang="en-US" sz="2200" dirty="0">
                <a:latin typeface="Papyrus" panose="020B0602040200020303" pitchFamily="34" charset="77"/>
              </a:rPr>
              <a:t> he was cast out into the earth, </a:t>
            </a:r>
          </a:p>
          <a:p>
            <a:r>
              <a:rPr lang="en-US" sz="2200" dirty="0">
                <a:latin typeface="Papyrus" panose="020B0602040200020303" pitchFamily="34" charset="77"/>
              </a:rPr>
              <a:t>and his angels were cast out with him.”</a:t>
            </a:r>
          </a:p>
        </p:txBody>
      </p:sp>
    </p:spTree>
    <p:extLst>
      <p:ext uri="{BB962C8B-B14F-4D97-AF65-F5344CB8AC3E}">
        <p14:creationId xmlns:p14="http://schemas.microsoft.com/office/powerpoint/2010/main" val="998963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0"/>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extBox 1">
            <a:extLst>
              <a:ext uri="{FF2B5EF4-FFF2-40B4-BE49-F238E27FC236}">
                <a16:creationId xmlns:a16="http://schemas.microsoft.com/office/drawing/2014/main" id="{2E822E29-0C4C-BBF9-A0DB-FF4405573161}"/>
              </a:ext>
            </a:extLst>
          </p:cNvPr>
          <p:cNvSpPr txBox="1"/>
          <p:nvPr/>
        </p:nvSpPr>
        <p:spPr>
          <a:xfrm>
            <a:off x="1810578" y="298253"/>
            <a:ext cx="8570844" cy="646331"/>
          </a:xfrm>
          <a:prstGeom prst="rect">
            <a:avLst/>
          </a:prstGeom>
          <a:solidFill>
            <a:schemeClr val="bg1"/>
          </a:solidFill>
        </p:spPr>
        <p:txBody>
          <a:bodyPr wrap="square" rtlCol="0">
            <a:spAutoFit/>
          </a:bodyPr>
          <a:lstStyle/>
          <a:p>
            <a:r>
              <a:rPr lang="en-US" sz="3600" dirty="0">
                <a:latin typeface="Papyrus" panose="020B0602040200020303" pitchFamily="34" charset="77"/>
              </a:rPr>
              <a:t>#12. </a:t>
            </a:r>
            <a:r>
              <a:rPr lang="en-US" sz="3200" dirty="0">
                <a:latin typeface="Papyrus" panose="020B0602040200020303" pitchFamily="34" charset="77"/>
              </a:rPr>
              <a:t>Trees, Vines, Branches = </a:t>
            </a:r>
            <a:r>
              <a:rPr lang="en-US" sz="3200" i="1" dirty="0">
                <a:solidFill>
                  <a:srgbClr val="FF0000"/>
                </a:solidFill>
                <a:latin typeface="Papyrus" panose="020B0602040200020303" pitchFamily="34" charset="77"/>
              </a:rPr>
              <a:t>Spiritual Roots</a:t>
            </a:r>
          </a:p>
        </p:txBody>
      </p:sp>
      <p:pic>
        <p:nvPicPr>
          <p:cNvPr id="11" name="Picture 10" descr="A family with children and a tree&#10;&#10;Description automatically generated">
            <a:extLst>
              <a:ext uri="{FF2B5EF4-FFF2-40B4-BE49-F238E27FC236}">
                <a16:creationId xmlns:a16="http://schemas.microsoft.com/office/drawing/2014/main" id="{6F455F08-CEEF-97E6-3D11-A9C0CFBD918D}"/>
              </a:ext>
            </a:extLst>
          </p:cNvPr>
          <p:cNvPicPr>
            <a:picLocks noChangeAspect="1"/>
          </p:cNvPicPr>
          <p:nvPr/>
        </p:nvPicPr>
        <p:blipFill rotWithShape="1">
          <a:blip r:embed="rId2"/>
          <a:srcRect b="5346"/>
          <a:stretch/>
        </p:blipFill>
        <p:spPr>
          <a:xfrm>
            <a:off x="6623607" y="1157157"/>
            <a:ext cx="4624615" cy="5297307"/>
          </a:xfrm>
          <a:prstGeom prst="rect">
            <a:avLst/>
          </a:prstGeom>
        </p:spPr>
      </p:pic>
      <p:pic>
        <p:nvPicPr>
          <p:cNvPr id="13" name="Picture 12" descr="A drawing of a tree with a star and text&#10;&#10;Description automatically generated">
            <a:extLst>
              <a:ext uri="{FF2B5EF4-FFF2-40B4-BE49-F238E27FC236}">
                <a16:creationId xmlns:a16="http://schemas.microsoft.com/office/drawing/2014/main" id="{41B368FE-FD17-4E27-467F-A7807A3C4824}"/>
              </a:ext>
            </a:extLst>
          </p:cNvPr>
          <p:cNvPicPr>
            <a:picLocks noChangeAspect="1"/>
          </p:cNvPicPr>
          <p:nvPr/>
        </p:nvPicPr>
        <p:blipFill rotWithShape="1">
          <a:blip r:embed="rId3"/>
          <a:srcRect l="7824" r="11487" b="13630"/>
          <a:stretch/>
        </p:blipFill>
        <p:spPr>
          <a:xfrm>
            <a:off x="838518" y="1120919"/>
            <a:ext cx="4624615" cy="5333545"/>
          </a:xfrm>
          <a:prstGeom prst="rect">
            <a:avLst/>
          </a:prstGeom>
        </p:spPr>
      </p:pic>
    </p:spTree>
    <p:extLst>
      <p:ext uri="{BB962C8B-B14F-4D97-AF65-F5344CB8AC3E}">
        <p14:creationId xmlns:p14="http://schemas.microsoft.com/office/powerpoint/2010/main" val="2213114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0"/>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extBox 1">
            <a:extLst>
              <a:ext uri="{FF2B5EF4-FFF2-40B4-BE49-F238E27FC236}">
                <a16:creationId xmlns:a16="http://schemas.microsoft.com/office/drawing/2014/main" id="{892C49CE-C776-E37D-CD20-58BCB1F8B7D2}"/>
              </a:ext>
            </a:extLst>
          </p:cNvPr>
          <p:cNvSpPr txBox="1"/>
          <p:nvPr/>
        </p:nvSpPr>
        <p:spPr>
          <a:xfrm>
            <a:off x="861390" y="286735"/>
            <a:ext cx="10654749" cy="2431435"/>
          </a:xfrm>
          <a:prstGeom prst="rect">
            <a:avLst/>
          </a:prstGeom>
          <a:solidFill>
            <a:schemeClr val="bg1"/>
          </a:solidFill>
        </p:spPr>
        <p:txBody>
          <a:bodyPr wrap="square" rtlCol="0">
            <a:spAutoFit/>
          </a:bodyPr>
          <a:lstStyle/>
          <a:p>
            <a:r>
              <a:rPr lang="en-US" sz="2000" dirty="0">
                <a:latin typeface="Lucida Handwriting" panose="03010101010101010101" pitchFamily="66" charset="77"/>
              </a:rPr>
              <a:t>                       </a:t>
            </a:r>
          </a:p>
          <a:p>
            <a:r>
              <a:rPr lang="en-US" sz="2200" dirty="0">
                <a:latin typeface="Lucida Handwriting" panose="03010101010101010101" pitchFamily="66" charset="77"/>
              </a:rPr>
              <a:t>		Ezekiel 31:3-4	</a:t>
            </a:r>
          </a:p>
          <a:p>
            <a:pPr algn="l"/>
            <a:r>
              <a:rPr lang="en-US" sz="2200" b="1" i="0" u="none" strike="noStrike" baseline="30000" dirty="0">
                <a:solidFill>
                  <a:srgbClr val="000000"/>
                </a:solidFill>
                <a:effectLst/>
                <a:latin typeface="Papyrus" panose="020B0602040200020303" pitchFamily="34" charset="77"/>
              </a:rPr>
              <a:t>3 </a:t>
            </a:r>
            <a:r>
              <a:rPr lang="en-US" sz="2200" b="0" i="0" u="none" strike="noStrike" dirty="0">
                <a:solidFill>
                  <a:srgbClr val="000000"/>
                </a:solidFill>
                <a:effectLst/>
                <a:latin typeface="Papyrus" panose="020B0602040200020303" pitchFamily="34" charset="77"/>
              </a:rPr>
              <a:t>Behold, the Assyrian was </a:t>
            </a:r>
            <a:r>
              <a:rPr lang="en-US" sz="2200" b="0" i="1" u="none" strike="noStrike" dirty="0">
                <a:solidFill>
                  <a:srgbClr val="FF0000"/>
                </a:solidFill>
                <a:effectLst/>
                <a:latin typeface="Papyrus" panose="020B0602040200020303" pitchFamily="34" charset="77"/>
              </a:rPr>
              <a:t>a cedar </a:t>
            </a:r>
            <a:r>
              <a:rPr lang="en-US" sz="2200" b="0" i="0" u="none" strike="noStrike" dirty="0">
                <a:solidFill>
                  <a:srgbClr val="000000"/>
                </a:solidFill>
                <a:effectLst/>
                <a:latin typeface="Papyrus" panose="020B0602040200020303" pitchFamily="34" charset="77"/>
              </a:rPr>
              <a:t>in Lebanon with fair branches, and with a shadowing shroud, and of a high stature; and his top was among the thick boughs.</a:t>
            </a:r>
          </a:p>
          <a:p>
            <a:pPr algn="l"/>
            <a:r>
              <a:rPr lang="en-US" sz="2200" b="1" i="0" u="none" strike="noStrike" baseline="30000" dirty="0">
                <a:solidFill>
                  <a:srgbClr val="000000"/>
                </a:solidFill>
                <a:effectLst/>
                <a:latin typeface="Papyrus" panose="020B0602040200020303" pitchFamily="34" charset="77"/>
              </a:rPr>
              <a:t>4 </a:t>
            </a:r>
            <a:r>
              <a:rPr lang="en-US" sz="2200" b="0" i="0" u="none" strike="noStrike" dirty="0">
                <a:solidFill>
                  <a:srgbClr val="000000"/>
                </a:solidFill>
                <a:effectLst/>
                <a:latin typeface="Papyrus" panose="020B0602040200020303" pitchFamily="34" charset="77"/>
              </a:rPr>
              <a:t>The waters made him great, the deep set him up on high with her rivers running round about his plants, and sent her little rivers unto all the trees of the field.</a:t>
            </a:r>
          </a:p>
          <a:p>
            <a:endParaRPr lang="en-US" sz="2200" dirty="0">
              <a:latin typeface="Lucida Handwriting" panose="03010101010101010101" pitchFamily="66" charset="77"/>
            </a:endParaRPr>
          </a:p>
        </p:txBody>
      </p:sp>
      <p:sp>
        <p:nvSpPr>
          <p:cNvPr id="3" name="TextBox 2">
            <a:extLst>
              <a:ext uri="{FF2B5EF4-FFF2-40B4-BE49-F238E27FC236}">
                <a16:creationId xmlns:a16="http://schemas.microsoft.com/office/drawing/2014/main" id="{932216F7-A881-C2B1-453F-EA8E89933DCF}"/>
              </a:ext>
            </a:extLst>
          </p:cNvPr>
          <p:cNvSpPr txBox="1"/>
          <p:nvPr/>
        </p:nvSpPr>
        <p:spPr>
          <a:xfrm>
            <a:off x="331304" y="3243444"/>
            <a:ext cx="11529392" cy="2708434"/>
          </a:xfrm>
          <a:prstGeom prst="rect">
            <a:avLst/>
          </a:prstGeom>
          <a:solidFill>
            <a:schemeClr val="accent5">
              <a:lumMod val="40000"/>
              <a:lumOff val="60000"/>
            </a:schemeClr>
          </a:solidFill>
        </p:spPr>
        <p:txBody>
          <a:bodyPr wrap="square" rtlCol="0">
            <a:spAutoFit/>
          </a:bodyPr>
          <a:lstStyle/>
          <a:p>
            <a:pPr algn="l"/>
            <a:r>
              <a:rPr lang="en-US" sz="2000" dirty="0">
                <a:latin typeface="Lucida Handwriting" panose="03010101010101010101" pitchFamily="66" charset="77"/>
              </a:rPr>
              <a:t>			Romans 11:17-21</a:t>
            </a:r>
          </a:p>
          <a:p>
            <a:pPr algn="l"/>
            <a:endParaRPr lang="en-US" dirty="0">
              <a:latin typeface="Lucida Handwriting" panose="03010101010101010101" pitchFamily="66" charset="77"/>
            </a:endParaRPr>
          </a:p>
          <a:p>
            <a:pPr algn="l"/>
            <a:r>
              <a:rPr lang="en-US" dirty="0">
                <a:latin typeface="Lucida Handwriting" panose="03010101010101010101" pitchFamily="66" charset="77"/>
              </a:rPr>
              <a:t> </a:t>
            </a:r>
            <a:r>
              <a:rPr lang="en-US" sz="2200" b="1" i="0" u="none" strike="noStrike" baseline="30000" dirty="0">
                <a:solidFill>
                  <a:srgbClr val="000000"/>
                </a:solidFill>
                <a:effectLst/>
                <a:latin typeface="Papyrus" panose="020B0602040200020303" pitchFamily="34" charset="77"/>
              </a:rPr>
              <a:t>17 </a:t>
            </a:r>
            <a:r>
              <a:rPr lang="en-US" sz="2200" b="0" i="0" u="none" strike="noStrike" dirty="0">
                <a:solidFill>
                  <a:srgbClr val="000000"/>
                </a:solidFill>
                <a:effectLst/>
                <a:latin typeface="Papyrus" panose="020B0602040200020303" pitchFamily="34" charset="77"/>
              </a:rPr>
              <a:t>And if some of </a:t>
            </a:r>
            <a:r>
              <a:rPr lang="en-US" sz="2200" b="0" i="1" u="none" strike="noStrike" dirty="0">
                <a:solidFill>
                  <a:srgbClr val="FF0000"/>
                </a:solidFill>
                <a:effectLst/>
                <a:latin typeface="Papyrus" panose="020B0602040200020303" pitchFamily="34" charset="77"/>
              </a:rPr>
              <a:t>the branches </a:t>
            </a:r>
            <a:r>
              <a:rPr lang="en-US" sz="2200" b="0" i="0" u="none" strike="noStrike" dirty="0">
                <a:solidFill>
                  <a:srgbClr val="000000"/>
                </a:solidFill>
                <a:effectLst/>
                <a:latin typeface="Papyrus" panose="020B0602040200020303" pitchFamily="34" charset="77"/>
              </a:rPr>
              <a:t>be broken off, and you, being </a:t>
            </a:r>
            <a:r>
              <a:rPr lang="en-US" sz="2200" b="0" i="1" u="none" strike="noStrike" dirty="0">
                <a:solidFill>
                  <a:srgbClr val="FF0000"/>
                </a:solidFill>
                <a:effectLst/>
                <a:latin typeface="Papyrus" panose="020B0602040200020303" pitchFamily="34" charset="77"/>
              </a:rPr>
              <a:t>a wild olive tree</a:t>
            </a:r>
            <a:r>
              <a:rPr lang="en-US" sz="2200" b="0" i="0" u="none" strike="noStrike" dirty="0">
                <a:solidFill>
                  <a:srgbClr val="000000"/>
                </a:solidFill>
                <a:effectLst/>
                <a:latin typeface="Papyrus" panose="020B0602040200020303" pitchFamily="34" charset="77"/>
              </a:rPr>
              <a:t>, were grafted in among them, and with them partake of the root and fatness of </a:t>
            </a:r>
            <a:r>
              <a:rPr lang="en-US" sz="2200" b="0" i="1" u="none" strike="noStrike" dirty="0">
                <a:solidFill>
                  <a:srgbClr val="FF0000"/>
                </a:solidFill>
                <a:effectLst/>
                <a:latin typeface="Papyrus" panose="020B0602040200020303" pitchFamily="34" charset="77"/>
              </a:rPr>
              <a:t>the olive tree; </a:t>
            </a:r>
            <a:r>
              <a:rPr lang="en-US" sz="2200" b="1" i="0" u="none" strike="noStrike" baseline="30000" dirty="0">
                <a:solidFill>
                  <a:srgbClr val="000000"/>
                </a:solidFill>
                <a:effectLst/>
                <a:latin typeface="Papyrus" panose="020B0602040200020303" pitchFamily="34" charset="77"/>
              </a:rPr>
              <a:t>18 </a:t>
            </a:r>
            <a:r>
              <a:rPr lang="en-US" sz="2200" b="0" i="0" u="none" strike="noStrike" dirty="0">
                <a:solidFill>
                  <a:srgbClr val="000000"/>
                </a:solidFill>
                <a:effectLst/>
                <a:latin typeface="Papyrus" panose="020B0602040200020303" pitchFamily="34" charset="77"/>
              </a:rPr>
              <a:t>Boast not against </a:t>
            </a:r>
            <a:r>
              <a:rPr lang="en-US" sz="2200" b="0" i="1" u="none" strike="noStrike" dirty="0">
                <a:solidFill>
                  <a:srgbClr val="FF0000"/>
                </a:solidFill>
                <a:effectLst/>
                <a:latin typeface="Papyrus" panose="020B0602040200020303" pitchFamily="34" charset="77"/>
              </a:rPr>
              <a:t>the branches</a:t>
            </a:r>
            <a:r>
              <a:rPr lang="en-US" sz="2200" b="0" i="0" u="none" strike="noStrike" dirty="0">
                <a:solidFill>
                  <a:srgbClr val="000000"/>
                </a:solidFill>
                <a:effectLst/>
                <a:latin typeface="Papyrus" panose="020B0602040200020303" pitchFamily="34" charset="77"/>
              </a:rPr>
              <a:t>. But if </a:t>
            </a:r>
            <a:r>
              <a:rPr lang="en-US" sz="2200" dirty="0">
                <a:solidFill>
                  <a:srgbClr val="000000"/>
                </a:solidFill>
                <a:latin typeface="Papyrus" panose="020B0602040200020303" pitchFamily="34" charset="77"/>
              </a:rPr>
              <a:t>y</a:t>
            </a:r>
            <a:r>
              <a:rPr lang="en-US" sz="2200" b="0" i="0" u="none" strike="noStrike" dirty="0">
                <a:solidFill>
                  <a:srgbClr val="000000"/>
                </a:solidFill>
                <a:effectLst/>
                <a:latin typeface="Papyrus" panose="020B0602040200020303" pitchFamily="34" charset="77"/>
              </a:rPr>
              <a:t>ou boast, you bear not the root, but the root you.</a:t>
            </a:r>
          </a:p>
          <a:p>
            <a:pPr algn="l"/>
            <a:r>
              <a:rPr lang="en-US" sz="2200" b="1" i="0" u="none" strike="noStrike" baseline="30000" dirty="0">
                <a:solidFill>
                  <a:srgbClr val="000000"/>
                </a:solidFill>
                <a:effectLst/>
                <a:latin typeface="Papyrus" panose="020B0602040200020303" pitchFamily="34" charset="77"/>
              </a:rPr>
              <a:t>19 </a:t>
            </a:r>
            <a:r>
              <a:rPr lang="en-US" sz="2200" baseline="30000" dirty="0">
                <a:solidFill>
                  <a:srgbClr val="000000"/>
                </a:solidFill>
                <a:latin typeface="Papyrus" panose="020B0602040200020303" pitchFamily="34" charset="77"/>
              </a:rPr>
              <a:t>Y</a:t>
            </a:r>
            <a:r>
              <a:rPr lang="en-US" sz="2200" b="0" i="0" u="none" strike="noStrike" dirty="0">
                <a:solidFill>
                  <a:srgbClr val="000000"/>
                </a:solidFill>
                <a:effectLst/>
                <a:latin typeface="Papyrus" panose="020B0602040200020303" pitchFamily="34" charset="77"/>
              </a:rPr>
              <a:t>ou wilt say then, </a:t>
            </a:r>
            <a:r>
              <a:rPr lang="en-US" sz="2200" b="0" i="1" u="none" strike="noStrike" dirty="0">
                <a:solidFill>
                  <a:srgbClr val="FF0000"/>
                </a:solidFill>
                <a:effectLst/>
                <a:latin typeface="Papyrus" panose="020B0602040200020303" pitchFamily="34" charset="77"/>
              </a:rPr>
              <a:t>The branches </a:t>
            </a:r>
            <a:r>
              <a:rPr lang="en-US" sz="2200" b="0" i="0" u="none" strike="noStrike" dirty="0">
                <a:solidFill>
                  <a:srgbClr val="000000"/>
                </a:solidFill>
                <a:effectLst/>
                <a:latin typeface="Papyrus" panose="020B0602040200020303" pitchFamily="34" charset="77"/>
              </a:rPr>
              <a:t>were broken off, that I might be grafted in. </a:t>
            </a:r>
            <a:r>
              <a:rPr lang="en-US" sz="2200" b="1" i="0" u="none" strike="noStrike" baseline="30000" dirty="0">
                <a:solidFill>
                  <a:srgbClr val="000000"/>
                </a:solidFill>
                <a:effectLst/>
                <a:latin typeface="Papyrus" panose="020B0602040200020303" pitchFamily="34" charset="77"/>
              </a:rPr>
              <a:t>20 </a:t>
            </a:r>
            <a:r>
              <a:rPr lang="en-US" sz="2200" b="0" i="0" u="none" strike="noStrike" dirty="0">
                <a:solidFill>
                  <a:srgbClr val="000000"/>
                </a:solidFill>
                <a:effectLst/>
                <a:latin typeface="Papyrus" panose="020B0602040200020303" pitchFamily="34" charset="77"/>
              </a:rPr>
              <a:t>Well;</a:t>
            </a:r>
          </a:p>
          <a:p>
            <a:pPr algn="l"/>
            <a:r>
              <a:rPr lang="en-US" sz="2200" b="0" i="0" u="none" strike="noStrike" dirty="0">
                <a:solidFill>
                  <a:srgbClr val="000000"/>
                </a:solidFill>
                <a:effectLst/>
                <a:latin typeface="Papyrus" panose="020B0602040200020303" pitchFamily="34" charset="77"/>
              </a:rPr>
              <a:t> because of unbelief they were broken off, and you stand by faith. Be not high-minded, but fear:</a:t>
            </a:r>
            <a:r>
              <a:rPr lang="en-US" sz="2200" b="1" i="0" u="none" strike="noStrike" baseline="30000" dirty="0">
                <a:solidFill>
                  <a:srgbClr val="000000"/>
                </a:solidFill>
                <a:effectLst/>
                <a:latin typeface="Papyrus" panose="020B0602040200020303" pitchFamily="34" charset="77"/>
              </a:rPr>
              <a:t>21 </a:t>
            </a:r>
            <a:r>
              <a:rPr lang="en-US" sz="2200" b="0" i="0" u="none" strike="noStrike" dirty="0">
                <a:solidFill>
                  <a:srgbClr val="000000"/>
                </a:solidFill>
                <a:effectLst/>
                <a:latin typeface="Papyrus" panose="020B0602040200020303" pitchFamily="34" charset="77"/>
              </a:rPr>
              <a:t>For if God spared </a:t>
            </a:r>
            <a:r>
              <a:rPr lang="en-US" sz="2200" b="0" i="1" u="none" strike="noStrike" dirty="0">
                <a:solidFill>
                  <a:srgbClr val="FF0000"/>
                </a:solidFill>
                <a:effectLst/>
                <a:latin typeface="Papyrus" panose="020B0602040200020303" pitchFamily="34" charset="77"/>
              </a:rPr>
              <a:t>not the natural branches</a:t>
            </a:r>
            <a:r>
              <a:rPr lang="en-US" sz="2200" b="0" i="0" u="none" strike="noStrike" dirty="0">
                <a:solidFill>
                  <a:srgbClr val="000000"/>
                </a:solidFill>
                <a:effectLst/>
                <a:latin typeface="Papyrus" panose="020B0602040200020303" pitchFamily="34" charset="77"/>
              </a:rPr>
              <a:t>, take heed lest He also spare not you.</a:t>
            </a:r>
            <a:r>
              <a:rPr lang="en-US" sz="2200" dirty="0">
                <a:latin typeface="Papyrus" panose="020B0602040200020303" pitchFamily="34" charset="77"/>
              </a:rPr>
              <a:t>	</a:t>
            </a:r>
          </a:p>
        </p:txBody>
      </p:sp>
    </p:spTree>
    <p:extLst>
      <p:ext uri="{BB962C8B-B14F-4D97-AF65-F5344CB8AC3E}">
        <p14:creationId xmlns:p14="http://schemas.microsoft.com/office/powerpoint/2010/main" val="379111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0"/>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extBox 1">
            <a:extLst>
              <a:ext uri="{FF2B5EF4-FFF2-40B4-BE49-F238E27FC236}">
                <a16:creationId xmlns:a16="http://schemas.microsoft.com/office/drawing/2014/main" id="{AEA43930-D125-6124-DCFA-93BC1323C96D}"/>
              </a:ext>
            </a:extLst>
          </p:cNvPr>
          <p:cNvSpPr txBox="1"/>
          <p:nvPr/>
        </p:nvSpPr>
        <p:spPr>
          <a:xfrm>
            <a:off x="1608453" y="478164"/>
            <a:ext cx="8975093" cy="2062103"/>
          </a:xfrm>
          <a:prstGeom prst="rect">
            <a:avLst/>
          </a:prstGeom>
          <a:solidFill>
            <a:schemeClr val="bg1"/>
          </a:solidFill>
        </p:spPr>
        <p:txBody>
          <a:bodyPr wrap="square" rtlCol="0">
            <a:spAutoFit/>
          </a:bodyPr>
          <a:lstStyle/>
          <a:p>
            <a:r>
              <a:rPr lang="en-US" sz="3200" dirty="0">
                <a:latin typeface="Papyrus" panose="020B0602040200020303" pitchFamily="34" charset="77"/>
              </a:rPr>
              <a:t>     Israel = The Vine, the Fig Tree, the Olive Tree</a:t>
            </a:r>
          </a:p>
          <a:p>
            <a:r>
              <a:rPr lang="en-US" sz="3200" dirty="0">
                <a:latin typeface="Papyrus" panose="020B0602040200020303" pitchFamily="34" charset="77"/>
              </a:rPr>
              <a:t> 	 Israel as the Vine – </a:t>
            </a:r>
            <a:r>
              <a:rPr lang="en-US" sz="3200" i="1" dirty="0">
                <a:solidFill>
                  <a:srgbClr val="FF0000"/>
                </a:solidFill>
                <a:latin typeface="Papyrus" panose="020B0602040200020303" pitchFamily="34" charset="77"/>
              </a:rPr>
              <a:t>Spiritual Blessings</a:t>
            </a:r>
          </a:p>
          <a:p>
            <a:r>
              <a:rPr lang="en-US" sz="3200" dirty="0">
                <a:latin typeface="Papyrus" panose="020B0602040200020303" pitchFamily="34" charset="77"/>
              </a:rPr>
              <a:t> 	 Israel as the Fig Tree – </a:t>
            </a:r>
            <a:r>
              <a:rPr lang="en-US" sz="3200" i="1" dirty="0">
                <a:solidFill>
                  <a:srgbClr val="FF0000"/>
                </a:solidFill>
                <a:latin typeface="Papyrus" panose="020B0602040200020303" pitchFamily="34" charset="77"/>
              </a:rPr>
              <a:t>National Blessing</a:t>
            </a:r>
          </a:p>
          <a:p>
            <a:r>
              <a:rPr lang="en-US" sz="3200" dirty="0">
                <a:latin typeface="Papyrus" panose="020B0602040200020303" pitchFamily="34" charset="77"/>
              </a:rPr>
              <a:t> 	 Israel as the Olive Tree – </a:t>
            </a:r>
            <a:r>
              <a:rPr lang="en-US" sz="3200" i="1" dirty="0">
                <a:solidFill>
                  <a:srgbClr val="FF0000"/>
                </a:solidFill>
                <a:latin typeface="Papyrus" panose="020B0602040200020303" pitchFamily="34" charset="77"/>
              </a:rPr>
              <a:t>Religious Roots</a:t>
            </a:r>
          </a:p>
        </p:txBody>
      </p:sp>
      <p:pic>
        <p:nvPicPr>
          <p:cNvPr id="5" name="Picture 4" descr="A row of vines in a field&#10;&#10;Description automatically generated">
            <a:extLst>
              <a:ext uri="{FF2B5EF4-FFF2-40B4-BE49-F238E27FC236}">
                <a16:creationId xmlns:a16="http://schemas.microsoft.com/office/drawing/2014/main" id="{66B9C7AE-49B7-A069-863A-A45354D629E5}"/>
              </a:ext>
            </a:extLst>
          </p:cNvPr>
          <p:cNvPicPr>
            <a:picLocks noChangeAspect="1"/>
          </p:cNvPicPr>
          <p:nvPr/>
        </p:nvPicPr>
        <p:blipFill>
          <a:blip r:embed="rId2"/>
          <a:stretch>
            <a:fillRect/>
          </a:stretch>
        </p:blipFill>
        <p:spPr>
          <a:xfrm>
            <a:off x="252739" y="3429000"/>
            <a:ext cx="3893266" cy="2704701"/>
          </a:xfrm>
          <a:prstGeom prst="rect">
            <a:avLst/>
          </a:prstGeom>
        </p:spPr>
      </p:pic>
      <p:pic>
        <p:nvPicPr>
          <p:cNvPr id="7" name="Picture 6" descr="A tree in a field&#10;&#10;Description automatically generated">
            <a:extLst>
              <a:ext uri="{FF2B5EF4-FFF2-40B4-BE49-F238E27FC236}">
                <a16:creationId xmlns:a16="http://schemas.microsoft.com/office/drawing/2014/main" id="{D50B51B7-492F-E537-0A3F-48754476E8B1}"/>
              </a:ext>
            </a:extLst>
          </p:cNvPr>
          <p:cNvPicPr>
            <a:picLocks noChangeAspect="1"/>
          </p:cNvPicPr>
          <p:nvPr/>
        </p:nvPicPr>
        <p:blipFill>
          <a:blip r:embed="rId3"/>
          <a:stretch>
            <a:fillRect/>
          </a:stretch>
        </p:blipFill>
        <p:spPr>
          <a:xfrm>
            <a:off x="4708759" y="3018431"/>
            <a:ext cx="2878932" cy="3186112"/>
          </a:xfrm>
          <a:prstGeom prst="rect">
            <a:avLst/>
          </a:prstGeom>
        </p:spPr>
      </p:pic>
      <p:pic>
        <p:nvPicPr>
          <p:cNvPr id="11" name="Picture 10" descr="A tree with a stone wall behind it&#10;&#10;Description automatically generated">
            <a:extLst>
              <a:ext uri="{FF2B5EF4-FFF2-40B4-BE49-F238E27FC236}">
                <a16:creationId xmlns:a16="http://schemas.microsoft.com/office/drawing/2014/main" id="{18451F0B-59D6-8A7F-9D1D-B4EC329EA3D7}"/>
              </a:ext>
            </a:extLst>
          </p:cNvPr>
          <p:cNvPicPr>
            <a:picLocks noChangeAspect="1"/>
          </p:cNvPicPr>
          <p:nvPr/>
        </p:nvPicPr>
        <p:blipFill rotWithShape="1">
          <a:blip r:embed="rId4"/>
          <a:srcRect r="25459" b="5974"/>
          <a:stretch/>
        </p:blipFill>
        <p:spPr>
          <a:xfrm>
            <a:off x="8150446" y="3082725"/>
            <a:ext cx="3788815" cy="3186113"/>
          </a:xfrm>
          <a:prstGeom prst="rect">
            <a:avLst/>
          </a:prstGeom>
        </p:spPr>
      </p:pic>
    </p:spTree>
    <p:extLst>
      <p:ext uri="{BB962C8B-B14F-4D97-AF65-F5344CB8AC3E}">
        <p14:creationId xmlns:p14="http://schemas.microsoft.com/office/powerpoint/2010/main" val="16505258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0"/>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extBox 1">
            <a:extLst>
              <a:ext uri="{FF2B5EF4-FFF2-40B4-BE49-F238E27FC236}">
                <a16:creationId xmlns:a16="http://schemas.microsoft.com/office/drawing/2014/main" id="{2E822E29-0C4C-BBF9-A0DB-FF4405573161}"/>
              </a:ext>
            </a:extLst>
          </p:cNvPr>
          <p:cNvSpPr txBox="1"/>
          <p:nvPr/>
        </p:nvSpPr>
        <p:spPr>
          <a:xfrm>
            <a:off x="2913615" y="589471"/>
            <a:ext cx="5433391" cy="1138773"/>
          </a:xfrm>
          <a:prstGeom prst="rect">
            <a:avLst/>
          </a:prstGeom>
          <a:solidFill>
            <a:schemeClr val="bg1"/>
          </a:solidFill>
        </p:spPr>
        <p:txBody>
          <a:bodyPr wrap="square" rtlCol="0">
            <a:spAutoFit/>
          </a:bodyPr>
          <a:lstStyle/>
          <a:p>
            <a:r>
              <a:rPr lang="en-US" sz="3600" dirty="0">
                <a:latin typeface="Papyrus" panose="020B0602040200020303" pitchFamily="34" charset="77"/>
              </a:rPr>
              <a:t> #</a:t>
            </a:r>
            <a:r>
              <a:rPr lang="en-US" sz="3200" dirty="0">
                <a:latin typeface="Papyrus" panose="020B0602040200020303" pitchFamily="34" charset="77"/>
              </a:rPr>
              <a:t>13. Birds = </a:t>
            </a:r>
            <a:r>
              <a:rPr lang="en-US" sz="3200" i="1" dirty="0">
                <a:solidFill>
                  <a:srgbClr val="FF0000"/>
                </a:solidFill>
                <a:latin typeface="Papyrus" panose="020B0602040200020303" pitchFamily="34" charset="77"/>
              </a:rPr>
              <a:t>Evil Spirits</a:t>
            </a:r>
          </a:p>
          <a:p>
            <a:r>
              <a:rPr lang="en-US" sz="3200" dirty="0">
                <a:latin typeface="Papyrus" panose="020B0602040200020303" pitchFamily="34" charset="77"/>
              </a:rPr>
              <a:t>        Dove = </a:t>
            </a:r>
            <a:r>
              <a:rPr lang="en-US" sz="3200" i="1" dirty="0">
                <a:solidFill>
                  <a:srgbClr val="FF0000"/>
                </a:solidFill>
                <a:latin typeface="Papyrus" panose="020B0602040200020303" pitchFamily="34" charset="77"/>
              </a:rPr>
              <a:t>Holy Spirit </a:t>
            </a:r>
          </a:p>
        </p:txBody>
      </p:sp>
      <p:pic>
        <p:nvPicPr>
          <p:cNvPr id="5" name="Picture 4" descr="A couple of black birds on a wooden fence&#10;&#10;Description automatically generated">
            <a:extLst>
              <a:ext uri="{FF2B5EF4-FFF2-40B4-BE49-F238E27FC236}">
                <a16:creationId xmlns:a16="http://schemas.microsoft.com/office/drawing/2014/main" id="{7CC0B8A5-CE04-5C17-A39F-10132AFF8B57}"/>
              </a:ext>
            </a:extLst>
          </p:cNvPr>
          <p:cNvPicPr>
            <a:picLocks noChangeAspect="1"/>
          </p:cNvPicPr>
          <p:nvPr/>
        </p:nvPicPr>
        <p:blipFill>
          <a:blip r:embed="rId2"/>
          <a:stretch>
            <a:fillRect/>
          </a:stretch>
        </p:blipFill>
        <p:spPr>
          <a:xfrm>
            <a:off x="342900" y="2007122"/>
            <a:ext cx="5433391" cy="4170555"/>
          </a:xfrm>
          <a:prstGeom prst="rect">
            <a:avLst/>
          </a:prstGeom>
        </p:spPr>
      </p:pic>
      <p:pic>
        <p:nvPicPr>
          <p:cNvPr id="7" name="Picture 6" descr="Two white birds standing on a white rail&#10;&#10;Description automatically generated">
            <a:extLst>
              <a:ext uri="{FF2B5EF4-FFF2-40B4-BE49-F238E27FC236}">
                <a16:creationId xmlns:a16="http://schemas.microsoft.com/office/drawing/2014/main" id="{74E95CD4-6A6F-CA4D-3A2D-2B22BE06EFC4}"/>
              </a:ext>
            </a:extLst>
          </p:cNvPr>
          <p:cNvPicPr>
            <a:picLocks noChangeAspect="1"/>
          </p:cNvPicPr>
          <p:nvPr/>
        </p:nvPicPr>
        <p:blipFill>
          <a:blip r:embed="rId3"/>
          <a:stretch>
            <a:fillRect/>
          </a:stretch>
        </p:blipFill>
        <p:spPr>
          <a:xfrm>
            <a:off x="6591283" y="2007122"/>
            <a:ext cx="5138756" cy="4261407"/>
          </a:xfrm>
          <a:prstGeom prst="rect">
            <a:avLst/>
          </a:prstGeom>
        </p:spPr>
      </p:pic>
    </p:spTree>
    <p:extLst>
      <p:ext uri="{BB962C8B-B14F-4D97-AF65-F5344CB8AC3E}">
        <p14:creationId xmlns:p14="http://schemas.microsoft.com/office/powerpoint/2010/main" val="579874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0"/>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extBox 1">
            <a:extLst>
              <a:ext uri="{FF2B5EF4-FFF2-40B4-BE49-F238E27FC236}">
                <a16:creationId xmlns:a16="http://schemas.microsoft.com/office/drawing/2014/main" id="{892C49CE-C776-E37D-CD20-58BCB1F8B7D2}"/>
              </a:ext>
            </a:extLst>
          </p:cNvPr>
          <p:cNvSpPr txBox="1"/>
          <p:nvPr/>
        </p:nvSpPr>
        <p:spPr>
          <a:xfrm>
            <a:off x="437321" y="711832"/>
            <a:ext cx="11145077" cy="1661993"/>
          </a:xfrm>
          <a:prstGeom prst="rect">
            <a:avLst/>
          </a:prstGeom>
          <a:solidFill>
            <a:schemeClr val="bg1"/>
          </a:solidFill>
        </p:spPr>
        <p:txBody>
          <a:bodyPr wrap="square" rtlCol="0">
            <a:spAutoFit/>
          </a:bodyPr>
          <a:lstStyle/>
          <a:p>
            <a:r>
              <a:rPr lang="en-US" sz="2000" dirty="0">
                <a:latin typeface="Lucida Handwriting" panose="03010101010101010101" pitchFamily="66" charset="77"/>
              </a:rPr>
              <a:t> 			Genesis 15:11-12		</a:t>
            </a:r>
          </a:p>
          <a:p>
            <a:pPr algn="l"/>
            <a:r>
              <a:rPr lang="en-US" sz="2400" b="1" i="0" u="none" strike="noStrike" baseline="30000" dirty="0">
                <a:solidFill>
                  <a:srgbClr val="000000"/>
                </a:solidFill>
                <a:effectLst/>
                <a:latin typeface="system-ui"/>
              </a:rPr>
              <a:t> </a:t>
            </a:r>
          </a:p>
          <a:p>
            <a:pPr algn="l"/>
            <a:r>
              <a:rPr lang="en-US" sz="2200" b="0" i="0" u="none" strike="noStrike" dirty="0">
                <a:solidFill>
                  <a:srgbClr val="000000"/>
                </a:solidFill>
                <a:effectLst/>
                <a:latin typeface="Papyrus" panose="020B0602040200020303" pitchFamily="34" charset="77"/>
              </a:rPr>
              <a:t>And Abram took unto him all these, and divided them in the midst, and laid each piece one against another: but the birds divided he not.</a:t>
            </a:r>
            <a:r>
              <a:rPr lang="en-US" sz="2200" b="1" i="0" u="none" strike="noStrike" baseline="30000" dirty="0">
                <a:solidFill>
                  <a:srgbClr val="000000"/>
                </a:solidFill>
                <a:effectLst/>
                <a:latin typeface="Papyrus" panose="020B0602040200020303" pitchFamily="34" charset="77"/>
              </a:rPr>
              <a:t> </a:t>
            </a:r>
            <a:r>
              <a:rPr lang="en-US" sz="2200" b="0" i="0" u="none" strike="noStrike" dirty="0">
                <a:solidFill>
                  <a:srgbClr val="000000"/>
                </a:solidFill>
                <a:effectLst/>
                <a:latin typeface="Papyrus" panose="020B0602040200020303" pitchFamily="34" charset="77"/>
              </a:rPr>
              <a:t>And when </a:t>
            </a:r>
            <a:r>
              <a:rPr lang="en-US" sz="2200" b="0" i="1" u="none" strike="noStrike" dirty="0">
                <a:solidFill>
                  <a:srgbClr val="FF0000"/>
                </a:solidFill>
                <a:effectLst/>
                <a:latin typeface="Papyrus" panose="020B0602040200020303" pitchFamily="34" charset="77"/>
              </a:rPr>
              <a:t>the fowls </a:t>
            </a:r>
            <a:r>
              <a:rPr lang="en-US" sz="2200" b="0" i="0" u="none" strike="noStrike" dirty="0">
                <a:solidFill>
                  <a:srgbClr val="000000"/>
                </a:solidFill>
                <a:effectLst/>
                <a:latin typeface="Papyrus" panose="020B0602040200020303" pitchFamily="34" charset="77"/>
              </a:rPr>
              <a:t>came down upon the </a:t>
            </a:r>
            <a:r>
              <a:rPr lang="en-US" sz="2200" b="0" i="0" u="none" strike="noStrike" dirty="0" err="1">
                <a:solidFill>
                  <a:srgbClr val="000000"/>
                </a:solidFill>
                <a:effectLst/>
                <a:latin typeface="Papyrus" panose="020B0602040200020303" pitchFamily="34" charset="77"/>
              </a:rPr>
              <a:t>carcases</a:t>
            </a:r>
            <a:r>
              <a:rPr lang="en-US" sz="2200" b="0" i="0" u="none" strike="noStrike" dirty="0">
                <a:solidFill>
                  <a:srgbClr val="000000"/>
                </a:solidFill>
                <a:effectLst/>
                <a:latin typeface="Papyrus" panose="020B0602040200020303" pitchFamily="34" charset="77"/>
              </a:rPr>
              <a:t>, Abram drove them away.</a:t>
            </a:r>
          </a:p>
        </p:txBody>
      </p:sp>
      <p:sp>
        <p:nvSpPr>
          <p:cNvPr id="3" name="TextBox 2">
            <a:extLst>
              <a:ext uri="{FF2B5EF4-FFF2-40B4-BE49-F238E27FC236}">
                <a16:creationId xmlns:a16="http://schemas.microsoft.com/office/drawing/2014/main" id="{932216F7-A881-C2B1-453F-EA8E89933DCF}"/>
              </a:ext>
            </a:extLst>
          </p:cNvPr>
          <p:cNvSpPr txBox="1"/>
          <p:nvPr/>
        </p:nvSpPr>
        <p:spPr>
          <a:xfrm>
            <a:off x="822671" y="2953918"/>
            <a:ext cx="10003316" cy="1107996"/>
          </a:xfrm>
          <a:prstGeom prst="rect">
            <a:avLst/>
          </a:prstGeom>
          <a:solidFill>
            <a:schemeClr val="bg1"/>
          </a:solidFill>
        </p:spPr>
        <p:txBody>
          <a:bodyPr wrap="square" rtlCol="0">
            <a:spAutoFit/>
          </a:bodyPr>
          <a:lstStyle/>
          <a:p>
            <a:r>
              <a:rPr lang="en-US" dirty="0">
                <a:latin typeface="Lucida Handwriting" panose="03010101010101010101" pitchFamily="66" charset="77"/>
              </a:rPr>
              <a:t>  </a:t>
            </a:r>
            <a:r>
              <a:rPr lang="en-US" sz="2000" dirty="0">
                <a:latin typeface="Lucida Handwriting" panose="03010101010101010101" pitchFamily="66" charset="77"/>
              </a:rPr>
              <a:t>Isaiah 46:11  “</a:t>
            </a:r>
            <a:r>
              <a:rPr lang="en-US" sz="2200" b="1" i="0" u="none" strike="noStrike" baseline="30000" dirty="0">
                <a:solidFill>
                  <a:srgbClr val="000000"/>
                </a:solidFill>
                <a:effectLst/>
                <a:latin typeface="Papyrus" panose="020B0602040200020303" pitchFamily="34" charset="77"/>
              </a:rPr>
              <a:t> </a:t>
            </a:r>
            <a:r>
              <a:rPr lang="en-US" sz="2200" b="0" i="0" u="none" strike="noStrike" dirty="0">
                <a:solidFill>
                  <a:srgbClr val="000000"/>
                </a:solidFill>
                <a:effectLst/>
                <a:latin typeface="Papyrus" panose="020B0602040200020303" pitchFamily="34" charset="77"/>
              </a:rPr>
              <a:t>Calling </a:t>
            </a:r>
            <a:r>
              <a:rPr lang="en-US" sz="2200" b="0" i="1" u="none" strike="noStrike" dirty="0">
                <a:solidFill>
                  <a:srgbClr val="FF0000"/>
                </a:solidFill>
                <a:effectLst/>
                <a:latin typeface="Papyrus" panose="020B0602040200020303" pitchFamily="34" charset="77"/>
              </a:rPr>
              <a:t>a ravenous bird </a:t>
            </a:r>
            <a:r>
              <a:rPr lang="en-US" sz="2200" b="0" i="0" u="none" strike="noStrike" dirty="0">
                <a:solidFill>
                  <a:srgbClr val="000000"/>
                </a:solidFill>
                <a:effectLst/>
                <a:latin typeface="Papyrus" panose="020B0602040200020303" pitchFamily="34" charset="77"/>
              </a:rPr>
              <a:t>from the east, the man that executes </a:t>
            </a:r>
            <a:r>
              <a:rPr lang="en-US" sz="2200" dirty="0">
                <a:solidFill>
                  <a:srgbClr val="000000"/>
                </a:solidFill>
                <a:latin typeface="Papyrus" panose="020B0602040200020303" pitchFamily="34" charset="77"/>
              </a:rPr>
              <a:t>M</a:t>
            </a:r>
            <a:r>
              <a:rPr lang="en-US" sz="2200" b="0" i="0" u="none" strike="noStrike" dirty="0">
                <a:solidFill>
                  <a:srgbClr val="000000"/>
                </a:solidFill>
                <a:effectLst/>
                <a:latin typeface="Papyrus" panose="020B0602040200020303" pitchFamily="34" charset="77"/>
              </a:rPr>
              <a:t>y counsel from a far country: yea, I have spoken it, I will also bring it to pass; </a:t>
            </a:r>
          </a:p>
          <a:p>
            <a:r>
              <a:rPr lang="en-US" sz="2200" b="0" i="0" u="none" strike="noStrike" dirty="0">
                <a:solidFill>
                  <a:srgbClr val="000000"/>
                </a:solidFill>
                <a:effectLst/>
                <a:latin typeface="Papyrus" panose="020B0602040200020303" pitchFamily="34" charset="77"/>
              </a:rPr>
              <a:t>I have purposed it, I will also do it.</a:t>
            </a:r>
            <a:endParaRPr lang="en-US" sz="2200" dirty="0">
              <a:latin typeface="Papyrus" panose="020B0602040200020303" pitchFamily="34" charset="77"/>
            </a:endParaRPr>
          </a:p>
        </p:txBody>
      </p:sp>
      <p:sp>
        <p:nvSpPr>
          <p:cNvPr id="5" name="TextBox 4">
            <a:extLst>
              <a:ext uri="{FF2B5EF4-FFF2-40B4-BE49-F238E27FC236}">
                <a16:creationId xmlns:a16="http://schemas.microsoft.com/office/drawing/2014/main" id="{6F054E56-7ABE-E674-09EA-D0F6A7063D85}"/>
              </a:ext>
            </a:extLst>
          </p:cNvPr>
          <p:cNvSpPr txBox="1"/>
          <p:nvPr/>
        </p:nvSpPr>
        <p:spPr>
          <a:xfrm>
            <a:off x="715615" y="4484176"/>
            <a:ext cx="10588487" cy="1446550"/>
          </a:xfrm>
          <a:prstGeom prst="rect">
            <a:avLst/>
          </a:prstGeom>
          <a:solidFill>
            <a:schemeClr val="accent5">
              <a:lumMod val="60000"/>
              <a:lumOff val="40000"/>
            </a:schemeClr>
          </a:solidFill>
        </p:spPr>
        <p:txBody>
          <a:bodyPr wrap="square" rtlCol="0">
            <a:spAutoFit/>
          </a:bodyPr>
          <a:lstStyle/>
          <a:p>
            <a:r>
              <a:rPr lang="en-US" sz="2200" dirty="0">
                <a:solidFill>
                  <a:srgbClr val="000000"/>
                </a:solidFill>
                <a:latin typeface="Lucida Handwriting" panose="03010101010101010101" pitchFamily="66" charset="77"/>
              </a:rPr>
              <a:t>                          Matthew 3:16</a:t>
            </a:r>
          </a:p>
          <a:p>
            <a:r>
              <a:rPr lang="en-US" sz="2200" b="0" i="0" u="none" strike="noStrike" dirty="0">
                <a:solidFill>
                  <a:srgbClr val="000000"/>
                </a:solidFill>
                <a:effectLst/>
                <a:latin typeface="Papyrus" panose="020B0602040200020303" pitchFamily="34" charset="77"/>
              </a:rPr>
              <a:t>And Jesus, when he was baptized, went up straightway out of the water: and, lo, the heavens were opened unto him, and he saw the Spirit of God descending </a:t>
            </a:r>
            <a:r>
              <a:rPr lang="en-US" sz="2200" b="0" i="1" u="none" strike="noStrike" dirty="0">
                <a:solidFill>
                  <a:srgbClr val="FF0000"/>
                </a:solidFill>
                <a:effectLst/>
                <a:latin typeface="Papyrus" panose="020B0602040200020303" pitchFamily="34" charset="77"/>
              </a:rPr>
              <a:t>like a dove, </a:t>
            </a:r>
            <a:r>
              <a:rPr lang="en-US" sz="2200" b="0" i="0" u="none" strike="noStrike" dirty="0">
                <a:solidFill>
                  <a:srgbClr val="000000"/>
                </a:solidFill>
                <a:effectLst/>
                <a:latin typeface="Papyrus" panose="020B0602040200020303" pitchFamily="34" charset="77"/>
              </a:rPr>
              <a:t>and lighting upon him:</a:t>
            </a:r>
            <a:endParaRPr lang="en-US" sz="2200" dirty="0">
              <a:latin typeface="Papyrus" panose="020B0602040200020303" pitchFamily="34" charset="77"/>
            </a:endParaRPr>
          </a:p>
        </p:txBody>
      </p:sp>
    </p:spTree>
    <p:extLst>
      <p:ext uri="{BB962C8B-B14F-4D97-AF65-F5344CB8AC3E}">
        <p14:creationId xmlns:p14="http://schemas.microsoft.com/office/powerpoint/2010/main" val="3647273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0"/>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5" name="Picture 4" descr="A person standing on a rock with arms outstretched&#10;&#10;Description automatically generated">
            <a:extLst>
              <a:ext uri="{FF2B5EF4-FFF2-40B4-BE49-F238E27FC236}">
                <a16:creationId xmlns:a16="http://schemas.microsoft.com/office/drawing/2014/main" id="{2AF0F346-AFE6-3B64-20CF-4996D3E59B2A}"/>
              </a:ext>
            </a:extLst>
          </p:cNvPr>
          <p:cNvPicPr>
            <a:picLocks noChangeAspect="1"/>
          </p:cNvPicPr>
          <p:nvPr/>
        </p:nvPicPr>
        <p:blipFill>
          <a:blip r:embed="rId2"/>
          <a:stretch>
            <a:fillRect/>
          </a:stretch>
        </p:blipFill>
        <p:spPr>
          <a:xfrm>
            <a:off x="1201085" y="272540"/>
            <a:ext cx="9493113" cy="6312920"/>
          </a:xfrm>
          <a:prstGeom prst="rect">
            <a:avLst/>
          </a:prstGeom>
        </p:spPr>
      </p:pic>
      <p:sp>
        <p:nvSpPr>
          <p:cNvPr id="2" name="TextBox 1">
            <a:extLst>
              <a:ext uri="{FF2B5EF4-FFF2-40B4-BE49-F238E27FC236}">
                <a16:creationId xmlns:a16="http://schemas.microsoft.com/office/drawing/2014/main" id="{2E822E29-0C4C-BBF9-A0DB-FF4405573161}"/>
              </a:ext>
            </a:extLst>
          </p:cNvPr>
          <p:cNvSpPr txBox="1"/>
          <p:nvPr/>
        </p:nvSpPr>
        <p:spPr>
          <a:xfrm>
            <a:off x="1201086" y="986889"/>
            <a:ext cx="9493113" cy="1138773"/>
          </a:xfrm>
          <a:prstGeom prst="rect">
            <a:avLst/>
          </a:prstGeom>
          <a:solidFill>
            <a:schemeClr val="bg1"/>
          </a:solidFill>
        </p:spPr>
        <p:txBody>
          <a:bodyPr wrap="square" rtlCol="0">
            <a:spAutoFit/>
          </a:bodyPr>
          <a:lstStyle/>
          <a:p>
            <a:r>
              <a:rPr lang="en-US" sz="3600" dirty="0">
                <a:latin typeface="Papyrus" panose="020B0602040200020303" pitchFamily="34" charset="77"/>
              </a:rPr>
              <a:t> </a:t>
            </a:r>
            <a:r>
              <a:rPr lang="en-US" sz="3200" dirty="0">
                <a:latin typeface="Papyrus" panose="020B0602040200020303" pitchFamily="34" charset="77"/>
              </a:rPr>
              <a:t>#14. Stone, Cornerstone, Rock = </a:t>
            </a:r>
            <a:r>
              <a:rPr lang="en-US" sz="3200" i="1" dirty="0">
                <a:solidFill>
                  <a:srgbClr val="FF0000"/>
                </a:solidFill>
                <a:latin typeface="Papyrus" panose="020B0602040200020303" pitchFamily="34" charset="77"/>
              </a:rPr>
              <a:t>Faith Foundation </a:t>
            </a:r>
          </a:p>
          <a:p>
            <a:r>
              <a:rPr lang="en-US" sz="3200" dirty="0">
                <a:latin typeface="Papyrus" panose="020B0602040200020303" pitchFamily="34" charset="77"/>
              </a:rPr>
              <a:t>           The God We Believe in / Jesus Messiah  </a:t>
            </a:r>
          </a:p>
        </p:txBody>
      </p:sp>
    </p:spTree>
    <p:extLst>
      <p:ext uri="{BB962C8B-B14F-4D97-AF65-F5344CB8AC3E}">
        <p14:creationId xmlns:p14="http://schemas.microsoft.com/office/powerpoint/2010/main" val="3442316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0"/>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extBox 4">
            <a:extLst>
              <a:ext uri="{FF2B5EF4-FFF2-40B4-BE49-F238E27FC236}">
                <a16:creationId xmlns:a16="http://schemas.microsoft.com/office/drawing/2014/main" id="{28930801-93EF-1F10-A63B-C6319880B019}"/>
              </a:ext>
            </a:extLst>
          </p:cNvPr>
          <p:cNvSpPr txBox="1"/>
          <p:nvPr/>
        </p:nvSpPr>
        <p:spPr>
          <a:xfrm>
            <a:off x="477417" y="2725243"/>
            <a:ext cx="8413195" cy="1200329"/>
          </a:xfrm>
          <a:prstGeom prst="rect">
            <a:avLst/>
          </a:prstGeom>
          <a:solidFill>
            <a:schemeClr val="bg1"/>
          </a:solidFill>
        </p:spPr>
        <p:txBody>
          <a:bodyPr wrap="square" rtlCol="0">
            <a:spAutoFit/>
          </a:bodyPr>
          <a:lstStyle/>
          <a:p>
            <a:pPr algn="just"/>
            <a:r>
              <a:rPr lang="en-US" sz="3600" dirty="0">
                <a:latin typeface="Papyrus" panose="020B0602040200020303" pitchFamily="34" charset="77"/>
              </a:rPr>
              <a:t>  #1.  God’s Hand, His Right Arm = </a:t>
            </a:r>
            <a:r>
              <a:rPr lang="en-US" sz="3600" dirty="0">
                <a:solidFill>
                  <a:srgbClr val="FF0000"/>
                </a:solidFill>
                <a:latin typeface="Papyrus" panose="020B0602040200020303" pitchFamily="34" charset="77"/>
              </a:rPr>
              <a:t>Jesus </a:t>
            </a:r>
          </a:p>
          <a:p>
            <a:r>
              <a:rPr lang="en-US" sz="3600" dirty="0">
                <a:latin typeface="Papyrus" panose="020B0602040200020303" pitchFamily="34" charset="77"/>
              </a:rPr>
              <a:t>			</a:t>
            </a:r>
            <a:r>
              <a:rPr lang="en-US" sz="3600" i="1" dirty="0">
                <a:solidFill>
                  <a:srgbClr val="FF0000"/>
                </a:solidFill>
                <a:latin typeface="Papyrus" panose="020B0602040200020303" pitchFamily="34" charset="77"/>
              </a:rPr>
              <a:t>The Messiah </a:t>
            </a:r>
          </a:p>
        </p:txBody>
      </p:sp>
      <p:pic>
        <p:nvPicPr>
          <p:cNvPr id="2" name="Picture 1" descr="f5d4093427fb09ee2012d438f528cc5f.jpg">
            <a:extLst>
              <a:ext uri="{FF2B5EF4-FFF2-40B4-BE49-F238E27FC236}">
                <a16:creationId xmlns:a16="http://schemas.microsoft.com/office/drawing/2014/main" id="{05906192-B7CC-77BC-F555-BCF65A715E4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40000" r="100000">
                        <a14:foregroundMark x1="82396" y1="76875" x2="83646" y2="79792"/>
                        <a14:foregroundMark x1="85104" y1="79792" x2="85833" y2="81979"/>
                        <a14:backgroundMark x1="70938" y1="81042" x2="70938" y2="81042"/>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41221" b="17149"/>
          <a:stretch/>
        </p:blipFill>
        <p:spPr>
          <a:xfrm>
            <a:off x="7998266" y="-207183"/>
            <a:ext cx="4583016" cy="7065183"/>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58170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0"/>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extBox 1">
            <a:extLst>
              <a:ext uri="{FF2B5EF4-FFF2-40B4-BE49-F238E27FC236}">
                <a16:creationId xmlns:a16="http://schemas.microsoft.com/office/drawing/2014/main" id="{892C49CE-C776-E37D-CD20-58BCB1F8B7D2}"/>
              </a:ext>
            </a:extLst>
          </p:cNvPr>
          <p:cNvSpPr txBox="1"/>
          <p:nvPr/>
        </p:nvSpPr>
        <p:spPr>
          <a:xfrm>
            <a:off x="957988" y="1382016"/>
            <a:ext cx="10276022" cy="1077218"/>
          </a:xfrm>
          <a:prstGeom prst="rect">
            <a:avLst/>
          </a:prstGeom>
          <a:solidFill>
            <a:schemeClr val="bg1"/>
          </a:solidFill>
        </p:spPr>
        <p:txBody>
          <a:bodyPr wrap="square" rtlCol="0">
            <a:spAutoFit/>
          </a:bodyPr>
          <a:lstStyle/>
          <a:p>
            <a:r>
              <a:rPr lang="en-US" sz="2000" dirty="0">
                <a:latin typeface="Lucida Handwriting" panose="03010101010101010101" pitchFamily="66" charset="77"/>
              </a:rPr>
              <a:t>			Psalm 118:22</a:t>
            </a:r>
          </a:p>
          <a:p>
            <a:r>
              <a:rPr lang="en-US" sz="2000" dirty="0">
                <a:latin typeface="Lucida Handwriting" panose="03010101010101010101" pitchFamily="66" charset="77"/>
              </a:rPr>
              <a:t>	</a:t>
            </a:r>
          </a:p>
          <a:p>
            <a:r>
              <a:rPr lang="en-US" sz="2400" b="0" i="0" u="none" strike="noStrike" dirty="0">
                <a:solidFill>
                  <a:srgbClr val="000000"/>
                </a:solidFill>
                <a:effectLst/>
                <a:latin typeface="Papyrus" panose="020B0602040200020303" pitchFamily="34" charset="77"/>
              </a:rPr>
              <a:t>“The stone which the builders refused is become the chief  corner</a:t>
            </a:r>
            <a:r>
              <a:rPr lang="en-US" sz="2400" dirty="0">
                <a:solidFill>
                  <a:srgbClr val="000000"/>
                </a:solidFill>
                <a:latin typeface="Papyrus" panose="020B0602040200020303" pitchFamily="34" charset="77"/>
              </a:rPr>
              <a:t>stone</a:t>
            </a:r>
            <a:r>
              <a:rPr lang="en-US" sz="2400" dirty="0">
                <a:solidFill>
                  <a:srgbClr val="000000"/>
                </a:solidFill>
                <a:latin typeface="system-ui"/>
              </a:rPr>
              <a:t>”</a:t>
            </a:r>
            <a:endParaRPr lang="en-US" sz="2400" dirty="0">
              <a:latin typeface="Lucida Handwriting" panose="03010101010101010101" pitchFamily="66" charset="77"/>
            </a:endParaRPr>
          </a:p>
        </p:txBody>
      </p:sp>
      <p:sp>
        <p:nvSpPr>
          <p:cNvPr id="3" name="TextBox 2">
            <a:extLst>
              <a:ext uri="{FF2B5EF4-FFF2-40B4-BE49-F238E27FC236}">
                <a16:creationId xmlns:a16="http://schemas.microsoft.com/office/drawing/2014/main" id="{932216F7-A881-C2B1-453F-EA8E89933DCF}"/>
              </a:ext>
            </a:extLst>
          </p:cNvPr>
          <p:cNvSpPr txBox="1"/>
          <p:nvPr/>
        </p:nvSpPr>
        <p:spPr>
          <a:xfrm>
            <a:off x="2256701" y="3412122"/>
            <a:ext cx="7678597" cy="1415772"/>
          </a:xfrm>
          <a:prstGeom prst="rect">
            <a:avLst/>
          </a:prstGeom>
          <a:solidFill>
            <a:schemeClr val="accent5">
              <a:lumMod val="40000"/>
              <a:lumOff val="60000"/>
            </a:schemeClr>
          </a:solidFill>
        </p:spPr>
        <p:txBody>
          <a:bodyPr wrap="square" rtlCol="0">
            <a:spAutoFit/>
          </a:bodyPr>
          <a:lstStyle/>
          <a:p>
            <a:r>
              <a:rPr lang="en-US" sz="2000" dirty="0">
                <a:latin typeface="Lucida Handwriting" panose="03010101010101010101" pitchFamily="66" charset="77"/>
              </a:rPr>
              <a:t>  	2 Samuel  22:47</a:t>
            </a:r>
          </a:p>
          <a:p>
            <a:endParaRPr lang="en-US" dirty="0">
              <a:latin typeface="Lucida Handwriting" panose="03010101010101010101" pitchFamily="66" charset="77"/>
            </a:endParaRPr>
          </a:p>
          <a:p>
            <a:r>
              <a:rPr lang="en-US" sz="2400" b="0" i="0" u="none" strike="noStrike" dirty="0">
                <a:solidFill>
                  <a:srgbClr val="000000"/>
                </a:solidFill>
                <a:effectLst/>
                <a:latin typeface="Papyrus" panose="020B0602040200020303" pitchFamily="34" charset="77"/>
              </a:rPr>
              <a:t>                 “The Lord </a:t>
            </a:r>
            <a:r>
              <a:rPr lang="en-US" sz="2400" b="0" i="0" u="none" strike="noStrike" dirty="0" err="1">
                <a:solidFill>
                  <a:srgbClr val="000000"/>
                </a:solidFill>
                <a:effectLst/>
                <a:latin typeface="Papyrus" panose="020B0602040200020303" pitchFamily="34" charset="77"/>
              </a:rPr>
              <a:t>liveth</a:t>
            </a:r>
            <a:r>
              <a:rPr lang="en-US" sz="2400" b="0" i="0" u="none" strike="noStrike" dirty="0">
                <a:solidFill>
                  <a:srgbClr val="000000"/>
                </a:solidFill>
                <a:effectLst/>
                <a:latin typeface="Papyrus" panose="020B0602040200020303" pitchFamily="34" charset="77"/>
              </a:rPr>
              <a:t>; and blessed be my rock; </a:t>
            </a:r>
          </a:p>
          <a:p>
            <a:r>
              <a:rPr lang="en-US" sz="2400" dirty="0">
                <a:solidFill>
                  <a:srgbClr val="000000"/>
                </a:solidFill>
                <a:latin typeface="Papyrus" panose="020B0602040200020303" pitchFamily="34" charset="77"/>
              </a:rPr>
              <a:t>     </a:t>
            </a:r>
            <a:r>
              <a:rPr lang="en-US" sz="2400" b="0" i="0" u="none" strike="noStrike" dirty="0">
                <a:solidFill>
                  <a:srgbClr val="000000"/>
                </a:solidFill>
                <a:effectLst/>
                <a:latin typeface="Papyrus" panose="020B0602040200020303" pitchFamily="34" charset="77"/>
              </a:rPr>
              <a:t>and exalted be the God of the rock of my salvation”</a:t>
            </a:r>
            <a:r>
              <a:rPr lang="en-US" dirty="0">
                <a:latin typeface="Lucida Handwriting" panose="03010101010101010101" pitchFamily="66" charset="77"/>
              </a:rPr>
              <a:t>	</a:t>
            </a:r>
          </a:p>
        </p:txBody>
      </p:sp>
    </p:spTree>
    <p:extLst>
      <p:ext uri="{BB962C8B-B14F-4D97-AF65-F5344CB8AC3E}">
        <p14:creationId xmlns:p14="http://schemas.microsoft.com/office/powerpoint/2010/main" val="4145967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0"/>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extBox 1">
            <a:extLst>
              <a:ext uri="{FF2B5EF4-FFF2-40B4-BE49-F238E27FC236}">
                <a16:creationId xmlns:a16="http://schemas.microsoft.com/office/drawing/2014/main" id="{AEA43930-D125-6124-DCFA-93BC1323C96D}"/>
              </a:ext>
            </a:extLst>
          </p:cNvPr>
          <p:cNvSpPr txBox="1"/>
          <p:nvPr/>
        </p:nvSpPr>
        <p:spPr>
          <a:xfrm>
            <a:off x="1394687" y="461427"/>
            <a:ext cx="9402626" cy="1138773"/>
          </a:xfrm>
          <a:prstGeom prst="rect">
            <a:avLst/>
          </a:prstGeom>
          <a:solidFill>
            <a:schemeClr val="bg1"/>
          </a:solidFill>
        </p:spPr>
        <p:txBody>
          <a:bodyPr wrap="square" rtlCol="0">
            <a:spAutoFit/>
          </a:bodyPr>
          <a:lstStyle/>
          <a:p>
            <a:r>
              <a:rPr lang="en-US" sz="3600" dirty="0">
                <a:latin typeface="Papyrus" panose="020B0602040200020303" pitchFamily="34" charset="77"/>
              </a:rPr>
              <a:t>  </a:t>
            </a:r>
            <a:r>
              <a:rPr lang="en-US" sz="3000" dirty="0">
                <a:latin typeface="Papyrus" panose="020B0602040200020303" pitchFamily="34" charset="77"/>
              </a:rPr>
              <a:t>#15.  Name = </a:t>
            </a:r>
            <a:r>
              <a:rPr lang="en-US" sz="3000" i="1" dirty="0">
                <a:solidFill>
                  <a:srgbClr val="FF0000"/>
                </a:solidFill>
                <a:latin typeface="Papyrus" panose="020B0602040200020303" pitchFamily="34" charset="77"/>
              </a:rPr>
              <a:t>Declaration of Attributes, Character</a:t>
            </a:r>
          </a:p>
          <a:p>
            <a:r>
              <a:rPr lang="en-US" sz="3000" i="1" dirty="0">
                <a:solidFill>
                  <a:srgbClr val="FF0000"/>
                </a:solidFill>
                <a:latin typeface="Papyrus" panose="020B0602040200020303" pitchFamily="34" charset="77"/>
              </a:rPr>
              <a:t>                      Contrasts &amp; Comparisons</a:t>
            </a:r>
          </a:p>
        </p:txBody>
      </p:sp>
      <p:pic>
        <p:nvPicPr>
          <p:cNvPr id="5" name="Picture 4" descr="A close up of a book&#10;&#10;Description automatically generated">
            <a:extLst>
              <a:ext uri="{FF2B5EF4-FFF2-40B4-BE49-F238E27FC236}">
                <a16:creationId xmlns:a16="http://schemas.microsoft.com/office/drawing/2014/main" id="{1B3EBB1E-4B26-2E13-B2BD-588629E7133A}"/>
              </a:ext>
            </a:extLst>
          </p:cNvPr>
          <p:cNvPicPr>
            <a:picLocks noChangeAspect="1"/>
          </p:cNvPicPr>
          <p:nvPr/>
        </p:nvPicPr>
        <p:blipFill>
          <a:blip r:embed="rId2"/>
          <a:stretch>
            <a:fillRect/>
          </a:stretch>
        </p:blipFill>
        <p:spPr>
          <a:xfrm>
            <a:off x="1394687" y="1600200"/>
            <a:ext cx="9402625" cy="5072062"/>
          </a:xfrm>
          <a:prstGeom prst="rect">
            <a:avLst/>
          </a:prstGeom>
        </p:spPr>
      </p:pic>
      <p:sp>
        <p:nvSpPr>
          <p:cNvPr id="3" name="Rectangle 2">
            <a:extLst>
              <a:ext uri="{FF2B5EF4-FFF2-40B4-BE49-F238E27FC236}">
                <a16:creationId xmlns:a16="http://schemas.microsoft.com/office/drawing/2014/main" id="{F0FA43A4-5286-AB02-B10B-B6B4E47B2372}"/>
              </a:ext>
            </a:extLst>
          </p:cNvPr>
          <p:cNvSpPr/>
          <p:nvPr/>
        </p:nvSpPr>
        <p:spPr>
          <a:xfrm>
            <a:off x="3982825" y="2967335"/>
            <a:ext cx="4226350"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Your text here</a:t>
            </a:r>
          </a:p>
        </p:txBody>
      </p:sp>
    </p:spTree>
    <p:extLst>
      <p:ext uri="{BB962C8B-B14F-4D97-AF65-F5344CB8AC3E}">
        <p14:creationId xmlns:p14="http://schemas.microsoft.com/office/powerpoint/2010/main" val="5639539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0"/>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extBox 1">
            <a:extLst>
              <a:ext uri="{FF2B5EF4-FFF2-40B4-BE49-F238E27FC236}">
                <a16:creationId xmlns:a16="http://schemas.microsoft.com/office/drawing/2014/main" id="{AEA43930-D125-6124-DCFA-93BC1323C96D}"/>
              </a:ext>
            </a:extLst>
          </p:cNvPr>
          <p:cNvSpPr txBox="1"/>
          <p:nvPr/>
        </p:nvSpPr>
        <p:spPr>
          <a:xfrm>
            <a:off x="1356519" y="436226"/>
            <a:ext cx="9478961" cy="5693866"/>
          </a:xfrm>
          <a:prstGeom prst="rect">
            <a:avLst/>
          </a:prstGeom>
          <a:solidFill>
            <a:schemeClr val="bg1"/>
          </a:solidFill>
        </p:spPr>
        <p:txBody>
          <a:bodyPr wrap="square" rtlCol="0">
            <a:spAutoFit/>
          </a:bodyPr>
          <a:lstStyle/>
          <a:p>
            <a:r>
              <a:rPr lang="en-US" sz="2800" dirty="0">
                <a:latin typeface="Papyrus" panose="020B0602040200020303" pitchFamily="34" charset="77"/>
              </a:rPr>
              <a:t>       </a:t>
            </a:r>
            <a:r>
              <a:rPr lang="en-US" sz="2400" dirty="0">
                <a:solidFill>
                  <a:schemeClr val="accent5">
                    <a:lumMod val="75000"/>
                  </a:schemeClr>
                </a:solidFill>
                <a:latin typeface="Lucida Handwriting" panose="03010101010101010101" pitchFamily="66" charset="77"/>
              </a:rPr>
              <a:t>Jesus</a:t>
            </a:r>
            <a:r>
              <a:rPr lang="en-US" sz="2400" dirty="0">
                <a:latin typeface="Papyrus" panose="020B0602040200020303" pitchFamily="34" charset="77"/>
              </a:rPr>
              <a:t>                        		</a:t>
            </a:r>
            <a:r>
              <a:rPr lang="en-US" sz="2400" dirty="0">
                <a:solidFill>
                  <a:schemeClr val="accent5">
                    <a:lumMod val="75000"/>
                  </a:schemeClr>
                </a:solidFill>
                <a:latin typeface="Lucida Handwriting" panose="03010101010101010101" pitchFamily="66" charset="77"/>
              </a:rPr>
              <a:t>Anti-Christ</a:t>
            </a:r>
          </a:p>
          <a:p>
            <a:r>
              <a:rPr lang="en-US" sz="2400" dirty="0">
                <a:latin typeface="Papyrus" panose="020B0602040200020303" pitchFamily="34" charset="77"/>
              </a:rPr>
              <a:t>The Nazarene			The Assyrian</a:t>
            </a:r>
          </a:p>
          <a:p>
            <a:r>
              <a:rPr lang="en-US" sz="2400" dirty="0">
                <a:latin typeface="Papyrus" panose="020B0602040200020303" pitchFamily="34" charset="77"/>
              </a:rPr>
              <a:t>The Righteous Branch		The Evil Branch</a:t>
            </a:r>
          </a:p>
          <a:p>
            <a:r>
              <a:rPr lang="en-US" sz="2400" dirty="0">
                <a:latin typeface="Papyrus" panose="020B0602040200020303" pitchFamily="34" charset="77"/>
              </a:rPr>
              <a:t>The True Shepherd			The Idol Shepherd</a:t>
            </a:r>
          </a:p>
          <a:p>
            <a:r>
              <a:rPr lang="en-US" sz="2400" dirty="0">
                <a:latin typeface="Papyrus" panose="020B0602040200020303" pitchFamily="34" charset="77"/>
              </a:rPr>
              <a:t>The Prince of Peace			The Prince of the Power of the Air</a:t>
            </a:r>
          </a:p>
          <a:p>
            <a:r>
              <a:rPr lang="en-US" sz="2400" dirty="0">
                <a:latin typeface="Papyrus" panose="020B0602040200020303" pitchFamily="34" charset="77"/>
              </a:rPr>
              <a:t>God Eternal				God of this world</a:t>
            </a:r>
          </a:p>
          <a:p>
            <a:r>
              <a:rPr lang="en-US" sz="2400" dirty="0">
                <a:latin typeface="Papyrus" panose="020B0602040200020303" pitchFamily="34" charset="77"/>
              </a:rPr>
              <a:t>King of Kings				The Willful King</a:t>
            </a:r>
          </a:p>
          <a:p>
            <a:r>
              <a:rPr lang="en-US" sz="2400" dirty="0">
                <a:latin typeface="Papyrus" panose="020B0602040200020303" pitchFamily="34" charset="77"/>
              </a:rPr>
              <a:t>The Truth 				The Liar</a:t>
            </a:r>
          </a:p>
          <a:p>
            <a:r>
              <a:rPr lang="en-US" sz="2400" dirty="0">
                <a:latin typeface="Papyrus" panose="020B0602040200020303" pitchFamily="34" charset="77"/>
              </a:rPr>
              <a:t>The Son of Man			The Son of Perdition</a:t>
            </a:r>
          </a:p>
          <a:p>
            <a:r>
              <a:rPr lang="en-US" sz="2400" dirty="0">
                <a:latin typeface="Papyrus" panose="020B0602040200020303" pitchFamily="34" charset="77"/>
              </a:rPr>
              <a:t>Man of the Spirit			Man of the Flesh</a:t>
            </a:r>
          </a:p>
          <a:p>
            <a:r>
              <a:rPr lang="en-US" sz="2400" dirty="0">
                <a:latin typeface="Papyrus" panose="020B0602040200020303" pitchFamily="34" charset="77"/>
              </a:rPr>
              <a:t>The Lawful One			The Lawless One</a:t>
            </a:r>
          </a:p>
          <a:p>
            <a:r>
              <a:rPr lang="en-US" sz="2400" dirty="0">
                <a:latin typeface="Papyrus" panose="020B0602040200020303" pitchFamily="34" charset="77"/>
              </a:rPr>
              <a:t>The Kingdom of Light		The Kingdom of Darkness</a:t>
            </a:r>
          </a:p>
          <a:p>
            <a:r>
              <a:rPr lang="en-US" sz="2400" dirty="0">
                <a:latin typeface="Papyrus" panose="020B0602040200020303" pitchFamily="34" charset="77"/>
              </a:rPr>
              <a:t>The Holy One			The Unholy One</a:t>
            </a:r>
          </a:p>
          <a:p>
            <a:r>
              <a:rPr lang="en-US" sz="2400" dirty="0">
                <a:latin typeface="Papyrus" panose="020B0602040200020303" pitchFamily="34" charset="77"/>
              </a:rPr>
              <a:t>The Man from Heaven		The Man from the Abyss</a:t>
            </a:r>
          </a:p>
          <a:p>
            <a:r>
              <a:rPr lang="en-US" sz="2400" dirty="0">
                <a:latin typeface="Papyrus" panose="020B0602040200020303" pitchFamily="34" charset="77"/>
              </a:rPr>
              <a:t>Seed of the Woman 			Seed of the Serpent </a:t>
            </a:r>
          </a:p>
        </p:txBody>
      </p:sp>
    </p:spTree>
    <p:extLst>
      <p:ext uri="{BB962C8B-B14F-4D97-AF65-F5344CB8AC3E}">
        <p14:creationId xmlns:p14="http://schemas.microsoft.com/office/powerpoint/2010/main" val="2058918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15498"/>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5" name="Picture 4" descr="A text on a paper&#10;&#10;Description automatically generated">
            <a:extLst>
              <a:ext uri="{FF2B5EF4-FFF2-40B4-BE49-F238E27FC236}">
                <a16:creationId xmlns:a16="http://schemas.microsoft.com/office/drawing/2014/main" id="{971C104B-8EBE-CF18-DFBD-5A0DF434493B}"/>
              </a:ext>
            </a:extLst>
          </p:cNvPr>
          <p:cNvPicPr>
            <a:picLocks noChangeAspect="1"/>
          </p:cNvPicPr>
          <p:nvPr/>
        </p:nvPicPr>
        <p:blipFill rotWithShape="1">
          <a:blip r:embed="rId2"/>
          <a:srcRect l="13356" r="9767"/>
          <a:stretch/>
        </p:blipFill>
        <p:spPr>
          <a:xfrm>
            <a:off x="3807418" y="15498"/>
            <a:ext cx="3781587" cy="6858000"/>
          </a:xfrm>
          <a:prstGeom prst="rect">
            <a:avLst/>
          </a:prstGeom>
        </p:spPr>
      </p:pic>
      <p:sp>
        <p:nvSpPr>
          <p:cNvPr id="6" name="TextBox 5">
            <a:extLst>
              <a:ext uri="{FF2B5EF4-FFF2-40B4-BE49-F238E27FC236}">
                <a16:creationId xmlns:a16="http://schemas.microsoft.com/office/drawing/2014/main" id="{64C77AB1-99AE-A681-17E7-8CF406F8C264}"/>
              </a:ext>
            </a:extLst>
          </p:cNvPr>
          <p:cNvSpPr txBox="1"/>
          <p:nvPr/>
        </p:nvSpPr>
        <p:spPr>
          <a:xfrm>
            <a:off x="408122" y="166677"/>
            <a:ext cx="3027335" cy="6555641"/>
          </a:xfrm>
          <a:prstGeom prst="rect">
            <a:avLst/>
          </a:prstGeom>
          <a:blipFill>
            <a:blip r:embed="rId3"/>
            <a:tile tx="0" ty="0" sx="100000" sy="100000" flip="none" algn="tl"/>
          </a:blipFill>
        </p:spPr>
        <p:txBody>
          <a:bodyPr wrap="square" rtlCol="0">
            <a:spAutoFit/>
          </a:bodyPr>
          <a:lstStyle/>
          <a:p>
            <a:pPr algn="ctr"/>
            <a:r>
              <a:rPr lang="en-US" b="1" i="0" dirty="0">
                <a:effectLst/>
                <a:latin typeface="Papyrus" panose="020B0602040200020303" pitchFamily="34" charset="77"/>
              </a:rPr>
              <a:t> </a:t>
            </a:r>
            <a:r>
              <a:rPr lang="en-US" sz="2000" b="1" i="0" dirty="0">
                <a:effectLst/>
                <a:latin typeface="Papyrus" panose="020B0602040200020303" pitchFamily="34" charset="77"/>
              </a:rPr>
              <a:t>Savior</a:t>
            </a:r>
            <a:endParaRPr lang="en-US" sz="2000" b="1" dirty="0">
              <a:effectLst/>
              <a:latin typeface="Papyrus" panose="020B0602040200020303" pitchFamily="34" charset="77"/>
            </a:endParaRPr>
          </a:p>
          <a:p>
            <a:pPr algn="ctr"/>
            <a:r>
              <a:rPr lang="en-US" sz="2000" b="1" dirty="0">
                <a:latin typeface="Papyrus" panose="020B0602040200020303" pitchFamily="34" charset="77"/>
              </a:rPr>
              <a:t> </a:t>
            </a:r>
            <a:r>
              <a:rPr lang="en-US" sz="2000" b="1" i="0" dirty="0">
                <a:effectLst/>
                <a:latin typeface="Papyrus" panose="020B0602040200020303" pitchFamily="34" charset="77"/>
              </a:rPr>
              <a:t>Redeemer</a:t>
            </a:r>
            <a:endParaRPr lang="en-US" sz="2000" b="1" dirty="0">
              <a:effectLst/>
              <a:latin typeface="Papyrus" panose="020B0602040200020303" pitchFamily="34" charset="77"/>
            </a:endParaRPr>
          </a:p>
          <a:p>
            <a:pPr algn="ctr"/>
            <a:r>
              <a:rPr lang="en-US" sz="2000" b="1" i="0" dirty="0">
                <a:effectLst/>
                <a:latin typeface="Papyrus" panose="020B0602040200020303" pitchFamily="34" charset="77"/>
              </a:rPr>
              <a:t>Lord</a:t>
            </a:r>
            <a:endParaRPr lang="en-US" sz="2000" b="1" dirty="0">
              <a:effectLst/>
              <a:latin typeface="Papyrus" panose="020B0602040200020303" pitchFamily="34" charset="77"/>
            </a:endParaRPr>
          </a:p>
          <a:p>
            <a:pPr algn="ctr"/>
            <a:r>
              <a:rPr lang="en-US" sz="2000" b="1" i="0" dirty="0">
                <a:effectLst/>
                <a:latin typeface="Papyrus" panose="020B0602040200020303" pitchFamily="34" charset="77"/>
              </a:rPr>
              <a:t> Creator</a:t>
            </a:r>
            <a:endParaRPr lang="en-US" sz="2000" b="1" dirty="0">
              <a:effectLst/>
              <a:latin typeface="Papyrus" panose="020B0602040200020303" pitchFamily="34" charset="77"/>
            </a:endParaRPr>
          </a:p>
          <a:p>
            <a:pPr algn="ctr"/>
            <a:r>
              <a:rPr lang="en-US" sz="2000" b="1" i="0" dirty="0">
                <a:effectLst/>
                <a:latin typeface="Papyrus" panose="020B0602040200020303" pitchFamily="34" charset="77"/>
              </a:rPr>
              <a:t> Son of the Living God</a:t>
            </a:r>
            <a:endParaRPr lang="en-US" sz="2000" b="1" dirty="0">
              <a:effectLst/>
              <a:latin typeface="Papyrus" panose="020B0602040200020303" pitchFamily="34" charset="77"/>
            </a:endParaRPr>
          </a:p>
          <a:p>
            <a:pPr algn="ctr"/>
            <a:r>
              <a:rPr lang="en-US" sz="2000" b="1" i="0" dirty="0">
                <a:effectLst/>
                <a:latin typeface="Papyrus" panose="020B0602040200020303" pitchFamily="34" charset="77"/>
              </a:rPr>
              <a:t> Only Begotten Son</a:t>
            </a:r>
            <a:endParaRPr lang="en-US" sz="2000" b="1" dirty="0">
              <a:effectLst/>
              <a:latin typeface="Papyrus" panose="020B0602040200020303" pitchFamily="34" charset="77"/>
            </a:endParaRPr>
          </a:p>
          <a:p>
            <a:pPr algn="ctr"/>
            <a:r>
              <a:rPr lang="en-US" sz="2000" b="1" i="0" dirty="0">
                <a:effectLst/>
                <a:latin typeface="Papyrus" panose="020B0602040200020303" pitchFamily="34" charset="77"/>
              </a:rPr>
              <a:t> Beloved Son</a:t>
            </a:r>
            <a:endParaRPr lang="en-US" sz="2000" b="1" dirty="0">
              <a:effectLst/>
              <a:latin typeface="Papyrus" panose="020B0602040200020303" pitchFamily="34" charset="77"/>
            </a:endParaRPr>
          </a:p>
          <a:p>
            <a:pPr algn="ctr"/>
            <a:r>
              <a:rPr lang="en-US" sz="2000" b="1" i="0" dirty="0">
                <a:effectLst/>
                <a:latin typeface="Papyrus" panose="020B0602040200020303" pitchFamily="34" charset="77"/>
              </a:rPr>
              <a:t> Holy One of Israel</a:t>
            </a:r>
            <a:endParaRPr lang="en-US" sz="2000" b="1" dirty="0">
              <a:effectLst/>
              <a:latin typeface="Papyrus" panose="020B0602040200020303" pitchFamily="34" charset="77"/>
            </a:endParaRPr>
          </a:p>
          <a:p>
            <a:pPr algn="ctr"/>
            <a:r>
              <a:rPr lang="en-US" sz="2000" b="1" i="0" dirty="0">
                <a:effectLst/>
                <a:latin typeface="Papyrus" panose="020B0602040200020303" pitchFamily="34" charset="77"/>
              </a:rPr>
              <a:t> Wonderful,                                                              Counsellor,</a:t>
            </a:r>
          </a:p>
          <a:p>
            <a:pPr algn="ctr"/>
            <a:r>
              <a:rPr lang="en-US" sz="2000" b="1" i="0" dirty="0">
                <a:effectLst/>
                <a:latin typeface="Papyrus" panose="020B0602040200020303" pitchFamily="34" charset="77"/>
              </a:rPr>
              <a:t> The Mighty God,</a:t>
            </a:r>
          </a:p>
          <a:p>
            <a:pPr algn="ctr"/>
            <a:r>
              <a:rPr lang="en-US" sz="2000" b="1" i="0" dirty="0">
                <a:effectLst/>
                <a:latin typeface="Papyrus" panose="020B0602040200020303" pitchFamily="34" charset="77"/>
              </a:rPr>
              <a:t> The Everlasting Father, </a:t>
            </a:r>
          </a:p>
          <a:p>
            <a:pPr algn="ctr"/>
            <a:r>
              <a:rPr lang="en-US" sz="2000" b="1" dirty="0">
                <a:latin typeface="Papyrus" panose="020B0602040200020303" pitchFamily="34" charset="77"/>
              </a:rPr>
              <a:t>T</a:t>
            </a:r>
            <a:r>
              <a:rPr lang="en-US" sz="2000" b="1" i="0" dirty="0">
                <a:effectLst/>
                <a:latin typeface="Papyrus" panose="020B0602040200020303" pitchFamily="34" charset="77"/>
              </a:rPr>
              <a:t>he Prince of Peace</a:t>
            </a:r>
            <a:endParaRPr lang="en-US" sz="2000" b="1" dirty="0">
              <a:effectLst/>
              <a:latin typeface="Papyrus" panose="020B0602040200020303" pitchFamily="34" charset="77"/>
            </a:endParaRPr>
          </a:p>
          <a:p>
            <a:pPr algn="ctr"/>
            <a:r>
              <a:rPr lang="en-US" sz="2000" b="1" i="0" u="none" strike="noStrike" dirty="0">
                <a:solidFill>
                  <a:srgbClr val="0D0F10"/>
                </a:solidFill>
                <a:effectLst/>
                <a:latin typeface="Papyrus" panose="020B0602040200020303" pitchFamily="34" charset="77"/>
              </a:rPr>
              <a:t>Head of the Church</a:t>
            </a:r>
            <a:endParaRPr lang="en-US" sz="2000" b="0" i="0" u="none" strike="noStrike" dirty="0">
              <a:solidFill>
                <a:srgbClr val="0D0F10"/>
              </a:solidFill>
              <a:effectLst/>
              <a:latin typeface="Papyrus" panose="020B0602040200020303" pitchFamily="34" charset="77"/>
            </a:endParaRPr>
          </a:p>
          <a:p>
            <a:pPr algn="ctr"/>
            <a:r>
              <a:rPr lang="en-US" sz="2000" b="1" i="0" u="none" strike="noStrike" dirty="0">
                <a:solidFill>
                  <a:srgbClr val="0D0F10"/>
                </a:solidFill>
                <a:effectLst/>
                <a:latin typeface="Papyrus" panose="020B0602040200020303" pitchFamily="34" charset="77"/>
              </a:rPr>
              <a:t>The Almighty. </a:t>
            </a:r>
          </a:p>
          <a:p>
            <a:pPr algn="ctr"/>
            <a:r>
              <a:rPr lang="en-US" sz="2000" b="1" i="0" u="none" strike="noStrike" dirty="0">
                <a:solidFill>
                  <a:srgbClr val="0D0F10"/>
                </a:solidFill>
                <a:effectLst/>
                <a:latin typeface="Papyrus" panose="020B0602040200020303" pitchFamily="34" charset="77"/>
              </a:rPr>
              <a:t>Master</a:t>
            </a:r>
            <a:endParaRPr lang="en-US" sz="2000" b="0" i="0" u="none" strike="noStrike" dirty="0">
              <a:solidFill>
                <a:srgbClr val="0D0F10"/>
              </a:solidFill>
              <a:effectLst/>
              <a:latin typeface="Papyrus" panose="020B0602040200020303" pitchFamily="34" charset="77"/>
            </a:endParaRPr>
          </a:p>
          <a:p>
            <a:pPr algn="ctr"/>
            <a:r>
              <a:rPr lang="en-US" sz="2000" b="1" i="0" u="none" strike="noStrike" dirty="0">
                <a:solidFill>
                  <a:srgbClr val="0D0F10"/>
                </a:solidFill>
                <a:effectLst/>
                <a:latin typeface="Papyrus" panose="020B0602040200020303" pitchFamily="34" charset="77"/>
              </a:rPr>
              <a:t> King of the Jews</a:t>
            </a:r>
            <a:endParaRPr lang="en-US" sz="2000" b="0" i="0" u="none" strike="noStrike" dirty="0">
              <a:solidFill>
                <a:srgbClr val="0D0F10"/>
              </a:solidFill>
              <a:effectLst/>
              <a:latin typeface="Papyrus" panose="020B0602040200020303" pitchFamily="34" charset="77"/>
            </a:endParaRPr>
          </a:p>
          <a:p>
            <a:pPr algn="ctr"/>
            <a:r>
              <a:rPr lang="en-US" sz="2000" b="1" i="0" u="none" strike="noStrike" dirty="0">
                <a:solidFill>
                  <a:srgbClr val="0D0F10"/>
                </a:solidFill>
                <a:effectLst/>
                <a:latin typeface="Papyrus" panose="020B0602040200020303" pitchFamily="34" charset="77"/>
              </a:rPr>
              <a:t> High Priest</a:t>
            </a:r>
            <a:endParaRPr lang="en-US" sz="2000" b="0" i="0" u="none" strike="noStrike" dirty="0">
              <a:solidFill>
                <a:srgbClr val="0D0F10"/>
              </a:solidFill>
              <a:effectLst/>
              <a:latin typeface="Papyrus" panose="020B0602040200020303" pitchFamily="34" charset="77"/>
            </a:endParaRPr>
          </a:p>
          <a:p>
            <a:pPr algn="ctr"/>
            <a:r>
              <a:rPr lang="en-US" sz="2000" b="1" i="0" u="none" strike="noStrike" dirty="0">
                <a:solidFill>
                  <a:srgbClr val="0D0F10"/>
                </a:solidFill>
                <a:effectLst/>
                <a:latin typeface="Papyrus" panose="020B0602040200020303" pitchFamily="34" charset="77"/>
              </a:rPr>
              <a:t>Prophet</a:t>
            </a:r>
            <a:endParaRPr lang="en-US" sz="2000" dirty="0">
              <a:solidFill>
                <a:srgbClr val="0D0F10"/>
              </a:solidFill>
              <a:latin typeface="Papyrus" panose="020B0602040200020303" pitchFamily="34" charset="77"/>
            </a:endParaRPr>
          </a:p>
          <a:p>
            <a:pPr algn="ctr"/>
            <a:r>
              <a:rPr lang="en-US" sz="2000" b="1" i="0" u="none" strike="noStrike" dirty="0">
                <a:solidFill>
                  <a:srgbClr val="0D0F10"/>
                </a:solidFill>
                <a:effectLst/>
                <a:latin typeface="Papyrus" panose="020B0602040200020303" pitchFamily="34" charset="77"/>
              </a:rPr>
              <a:t>Immanuel</a:t>
            </a:r>
            <a:endParaRPr lang="en-US" sz="2000" b="0" i="0" u="none" strike="noStrike" dirty="0">
              <a:solidFill>
                <a:srgbClr val="0D0F10"/>
              </a:solidFill>
              <a:effectLst/>
              <a:latin typeface="Papyrus" panose="020B0602040200020303" pitchFamily="34" charset="77"/>
            </a:endParaRPr>
          </a:p>
          <a:p>
            <a:pPr algn="ctr"/>
            <a:r>
              <a:rPr lang="en-US" sz="2000" b="1" i="0" u="none" strike="noStrike" dirty="0">
                <a:solidFill>
                  <a:srgbClr val="0D0F10"/>
                </a:solidFill>
                <a:effectLst/>
                <a:latin typeface="Papyrus" panose="020B0602040200020303" pitchFamily="34" charset="77"/>
              </a:rPr>
              <a:t>Advocate</a:t>
            </a:r>
            <a:r>
              <a:rPr lang="en-US" sz="2000" b="0" i="0" u="none" strike="noStrike" dirty="0">
                <a:solidFill>
                  <a:srgbClr val="0D0F10"/>
                </a:solidFill>
                <a:effectLst/>
                <a:latin typeface="Papyrus" panose="020B0602040200020303" pitchFamily="34" charset="77"/>
              </a:rPr>
              <a:t>“</a:t>
            </a:r>
            <a:endParaRPr lang="en-US" sz="2000" dirty="0">
              <a:effectLst/>
              <a:latin typeface="Papyrus" panose="020B0602040200020303" pitchFamily="34" charset="77"/>
            </a:endParaRPr>
          </a:p>
        </p:txBody>
      </p:sp>
      <p:sp>
        <p:nvSpPr>
          <p:cNvPr id="7" name="TextBox 6">
            <a:extLst>
              <a:ext uri="{FF2B5EF4-FFF2-40B4-BE49-F238E27FC236}">
                <a16:creationId xmlns:a16="http://schemas.microsoft.com/office/drawing/2014/main" id="{F09D2198-51A1-D036-665E-0ED6EE076FFF}"/>
              </a:ext>
            </a:extLst>
          </p:cNvPr>
          <p:cNvSpPr txBox="1"/>
          <p:nvPr/>
        </p:nvSpPr>
        <p:spPr>
          <a:xfrm>
            <a:off x="7839560" y="182175"/>
            <a:ext cx="4101885" cy="6247864"/>
          </a:xfrm>
          <a:prstGeom prst="rect">
            <a:avLst/>
          </a:prstGeom>
          <a:blipFill>
            <a:blip r:embed="rId3"/>
            <a:tile tx="0" ty="0" sx="100000" sy="100000" flip="none" algn="tl"/>
          </a:blipFill>
        </p:spPr>
        <p:txBody>
          <a:bodyPr wrap="square" rtlCol="0">
            <a:spAutoFit/>
          </a:bodyPr>
          <a:lstStyle/>
          <a:p>
            <a:pPr algn="ctr"/>
            <a:r>
              <a:rPr lang="en-US" b="1" i="0" dirty="0">
                <a:effectLst/>
                <a:latin typeface="var(--font-families--sans-serif)"/>
              </a:rPr>
              <a:t>  </a:t>
            </a:r>
            <a:r>
              <a:rPr lang="en-US" sz="2000" b="1" i="0" dirty="0">
                <a:effectLst/>
                <a:latin typeface="Papyrus" panose="020B0602040200020303" pitchFamily="34" charset="77"/>
              </a:rPr>
              <a:t>Our Mediator</a:t>
            </a:r>
            <a:endParaRPr lang="en-US" sz="2000" dirty="0">
              <a:effectLst/>
              <a:latin typeface="Papyrus" panose="020B0602040200020303" pitchFamily="34" charset="77"/>
            </a:endParaRPr>
          </a:p>
          <a:p>
            <a:pPr algn="ctr"/>
            <a:r>
              <a:rPr lang="en-US" sz="2000" b="1" i="0" dirty="0">
                <a:effectLst/>
                <a:latin typeface="Papyrus" panose="020B0602040200020303" pitchFamily="34" charset="77"/>
              </a:rPr>
              <a:t> Judge</a:t>
            </a:r>
            <a:endParaRPr lang="en-US" sz="2000" dirty="0">
              <a:latin typeface="Papyrus" panose="020B0602040200020303" pitchFamily="34" charset="77"/>
            </a:endParaRPr>
          </a:p>
          <a:p>
            <a:pPr algn="ctr"/>
            <a:r>
              <a:rPr lang="en-US" sz="2000" b="1" i="0" dirty="0">
                <a:effectLst/>
                <a:latin typeface="Papyrus" panose="020B0602040200020303" pitchFamily="34" charset="77"/>
              </a:rPr>
              <a:t>Author &amp; Finisher of Our Faith</a:t>
            </a:r>
            <a:endParaRPr lang="en-US" sz="2000" dirty="0">
              <a:effectLst/>
              <a:latin typeface="Papyrus" panose="020B0602040200020303" pitchFamily="34" charset="77"/>
            </a:endParaRPr>
          </a:p>
          <a:p>
            <a:pPr algn="ctr"/>
            <a:r>
              <a:rPr lang="en-US" sz="2000" b="1" i="0" dirty="0">
                <a:effectLst/>
                <a:latin typeface="Papyrus" panose="020B0602040200020303" pitchFamily="34" charset="77"/>
              </a:rPr>
              <a:t>The Shepherd &amp; Bishop of Souls</a:t>
            </a:r>
            <a:endParaRPr lang="en-US" sz="2000" dirty="0">
              <a:effectLst/>
              <a:latin typeface="Papyrus" panose="020B0602040200020303" pitchFamily="34" charset="77"/>
            </a:endParaRPr>
          </a:p>
          <a:p>
            <a:pPr algn="ctr"/>
            <a:r>
              <a:rPr lang="en-US" sz="2000" b="1" i="0" dirty="0">
                <a:effectLst/>
                <a:latin typeface="Papyrus" panose="020B0602040200020303" pitchFamily="34" charset="77"/>
              </a:rPr>
              <a:t>Fountain of Living Waters</a:t>
            </a:r>
            <a:endParaRPr lang="en-US" sz="2000" dirty="0">
              <a:effectLst/>
              <a:latin typeface="Papyrus" panose="020B0602040200020303" pitchFamily="34" charset="77"/>
            </a:endParaRPr>
          </a:p>
          <a:p>
            <a:pPr algn="ctr"/>
            <a:r>
              <a:rPr lang="en-US" sz="2000" b="1" i="0" dirty="0">
                <a:effectLst/>
                <a:latin typeface="Papyrus" panose="020B0602040200020303" pitchFamily="34" charset="77"/>
              </a:rPr>
              <a:t> The Rock</a:t>
            </a:r>
            <a:endParaRPr lang="en-US" sz="2000" dirty="0">
              <a:effectLst/>
              <a:latin typeface="Papyrus" panose="020B0602040200020303" pitchFamily="34" charset="77"/>
            </a:endParaRPr>
          </a:p>
          <a:p>
            <a:pPr algn="ctr"/>
            <a:r>
              <a:rPr lang="en-US" sz="2000" b="1" i="0" dirty="0">
                <a:effectLst/>
                <a:latin typeface="Papyrus" panose="020B0602040200020303" pitchFamily="34" charset="77"/>
              </a:rPr>
              <a:t>True Vine</a:t>
            </a:r>
            <a:endParaRPr lang="en-US" sz="2000" dirty="0">
              <a:effectLst/>
              <a:latin typeface="Papyrus" panose="020B0602040200020303" pitchFamily="34" charset="77"/>
            </a:endParaRPr>
          </a:p>
          <a:p>
            <a:pPr algn="ctr"/>
            <a:r>
              <a:rPr lang="en-US" sz="2000" b="1" dirty="0">
                <a:latin typeface="Papyrus" panose="020B0602040200020303" pitchFamily="34" charset="77"/>
              </a:rPr>
              <a:t> The </a:t>
            </a:r>
            <a:r>
              <a:rPr lang="en-US" sz="2000" b="1" i="0" dirty="0">
                <a:effectLst/>
                <a:latin typeface="Papyrus" panose="020B0602040200020303" pitchFamily="34" charset="77"/>
              </a:rPr>
              <a:t>Branch</a:t>
            </a:r>
            <a:endParaRPr lang="en-US" sz="2000" dirty="0">
              <a:effectLst/>
              <a:latin typeface="Papyrus" panose="020B0602040200020303" pitchFamily="34" charset="77"/>
            </a:endParaRPr>
          </a:p>
          <a:p>
            <a:pPr algn="ctr"/>
            <a:r>
              <a:rPr lang="en-US" sz="2000" b="1" dirty="0">
                <a:latin typeface="Papyrus" panose="020B0602040200020303" pitchFamily="34" charset="77"/>
              </a:rPr>
              <a:t>The</a:t>
            </a:r>
            <a:r>
              <a:rPr lang="en-US" sz="2000" b="1" i="0" dirty="0">
                <a:effectLst/>
                <a:latin typeface="Papyrus" panose="020B0602040200020303" pitchFamily="34" charset="77"/>
              </a:rPr>
              <a:t>  Bridegroom</a:t>
            </a:r>
            <a:endParaRPr lang="en-US" sz="2000" dirty="0">
              <a:effectLst/>
              <a:latin typeface="Papyrus" panose="020B0602040200020303" pitchFamily="34" charset="77"/>
            </a:endParaRPr>
          </a:p>
          <a:p>
            <a:pPr algn="ctr"/>
            <a:r>
              <a:rPr lang="en-US" sz="2000" b="1" dirty="0">
                <a:latin typeface="Papyrus" panose="020B0602040200020303" pitchFamily="34" charset="77"/>
              </a:rPr>
              <a:t> The </a:t>
            </a:r>
            <a:r>
              <a:rPr lang="en-US" sz="2000" b="1" i="0" dirty="0">
                <a:effectLst/>
                <a:latin typeface="Papyrus" panose="020B0602040200020303" pitchFamily="34" charset="77"/>
              </a:rPr>
              <a:t>Day spring</a:t>
            </a:r>
            <a:endParaRPr lang="en-US" sz="2000" dirty="0">
              <a:effectLst/>
              <a:latin typeface="Papyrus" panose="020B0602040200020303" pitchFamily="34" charset="77"/>
            </a:endParaRPr>
          </a:p>
          <a:p>
            <a:pPr algn="ctr"/>
            <a:r>
              <a:rPr lang="en-US" sz="2000" b="1" i="0" dirty="0">
                <a:effectLst/>
                <a:latin typeface="var(--font-families--sans-serif)"/>
              </a:rPr>
              <a:t> </a:t>
            </a:r>
            <a:r>
              <a:rPr lang="en-US" sz="2000" b="1" i="0" dirty="0">
                <a:effectLst/>
                <a:latin typeface="Papyrus" panose="020B0602040200020303" pitchFamily="34" charset="77"/>
              </a:rPr>
              <a:t>Shiloh</a:t>
            </a:r>
            <a:endParaRPr lang="en-US" sz="2000" dirty="0">
              <a:effectLst/>
              <a:latin typeface="Papyrus" panose="020B0602040200020303" pitchFamily="34" charset="77"/>
            </a:endParaRPr>
          </a:p>
          <a:p>
            <a:pPr algn="ctr"/>
            <a:r>
              <a:rPr lang="en-US" sz="2000" b="1" i="0" dirty="0">
                <a:effectLst/>
                <a:latin typeface="Papyrus" panose="020B0602040200020303" pitchFamily="34" charset="77"/>
              </a:rPr>
              <a:t>The Lion of the Tribe of Judah</a:t>
            </a:r>
          </a:p>
          <a:p>
            <a:pPr algn="ctr"/>
            <a:r>
              <a:rPr lang="en-US" sz="2000" b="1" dirty="0">
                <a:latin typeface="Papyrus" panose="020B0602040200020303" pitchFamily="34" charset="77"/>
              </a:rPr>
              <a:t>The Root of David </a:t>
            </a:r>
            <a:endParaRPr lang="en-US" sz="2000" dirty="0">
              <a:effectLst/>
              <a:latin typeface="Papyrus" panose="020B0602040200020303" pitchFamily="34" charset="77"/>
            </a:endParaRPr>
          </a:p>
          <a:p>
            <a:pPr algn="ctr"/>
            <a:r>
              <a:rPr lang="en-US" sz="2000" b="1" i="0" dirty="0">
                <a:effectLst/>
                <a:latin typeface="Papyrus" panose="020B0602040200020303" pitchFamily="34" charset="77"/>
              </a:rPr>
              <a:t> The Image of the Invisible God</a:t>
            </a:r>
            <a:endParaRPr lang="en-US" sz="2000" dirty="0">
              <a:effectLst/>
              <a:latin typeface="Papyrus" panose="020B0602040200020303" pitchFamily="34" charset="77"/>
            </a:endParaRPr>
          </a:p>
          <a:p>
            <a:pPr algn="ctr"/>
            <a:r>
              <a:rPr lang="en-US" sz="2000" b="1" i="0" dirty="0">
                <a:effectLst/>
                <a:latin typeface="Papyrus" panose="020B0602040200020303" pitchFamily="34" charset="77"/>
              </a:rPr>
              <a:t>I Am</a:t>
            </a:r>
            <a:endParaRPr lang="en-US" sz="2000" dirty="0">
              <a:effectLst/>
              <a:latin typeface="Papyrus" panose="020B0602040200020303" pitchFamily="34" charset="77"/>
            </a:endParaRPr>
          </a:p>
          <a:p>
            <a:pPr algn="ctr"/>
            <a:r>
              <a:rPr lang="en-US" sz="2000" b="1" i="0" dirty="0">
                <a:effectLst/>
                <a:latin typeface="Papyrus" panose="020B0602040200020303" pitchFamily="34" charset="77"/>
              </a:rPr>
              <a:t> Son of Man</a:t>
            </a:r>
            <a:endParaRPr lang="en-US" sz="2000" dirty="0">
              <a:effectLst/>
              <a:latin typeface="Papyrus" panose="020B0602040200020303" pitchFamily="34" charset="77"/>
            </a:endParaRPr>
          </a:p>
          <a:p>
            <a:pPr algn="ctr"/>
            <a:r>
              <a:rPr lang="en-US" sz="2000" b="1" i="0" dirty="0">
                <a:effectLst/>
                <a:latin typeface="Papyrus" panose="020B0602040200020303" pitchFamily="34" charset="77"/>
              </a:rPr>
              <a:t> Carpenter’s Son</a:t>
            </a:r>
            <a:endParaRPr lang="en-US" sz="2000" dirty="0">
              <a:effectLst/>
              <a:latin typeface="Papyrus" panose="020B0602040200020303" pitchFamily="34" charset="77"/>
            </a:endParaRPr>
          </a:p>
          <a:p>
            <a:pPr algn="ctr"/>
            <a:r>
              <a:rPr lang="en-US" sz="2000" b="1" i="0" dirty="0">
                <a:effectLst/>
                <a:latin typeface="Papyrus" panose="020B0602040200020303" pitchFamily="34" charset="77"/>
              </a:rPr>
              <a:t>The Way, the Truth and the Life</a:t>
            </a:r>
            <a:endParaRPr lang="en-US" sz="2000" dirty="0">
              <a:effectLst/>
              <a:latin typeface="Papyrus" panose="020B0602040200020303" pitchFamily="34" charset="77"/>
            </a:endParaRPr>
          </a:p>
          <a:p>
            <a:pPr algn="ctr"/>
            <a:r>
              <a:rPr lang="en-US" sz="2000" b="1" i="0" dirty="0">
                <a:effectLst/>
                <a:latin typeface="Papyrus" panose="020B0602040200020303" pitchFamily="34" charset="77"/>
              </a:rPr>
              <a:t> King of Israel</a:t>
            </a:r>
          </a:p>
          <a:p>
            <a:pPr algn="ctr"/>
            <a:r>
              <a:rPr lang="en-US" sz="2000" b="1" i="0" dirty="0">
                <a:effectLst/>
                <a:latin typeface="Papyrus" panose="020B0602040200020303" pitchFamily="34" charset="77"/>
              </a:rPr>
              <a:t>Faithful and True</a:t>
            </a:r>
            <a:endParaRPr lang="en-US" sz="2000" dirty="0">
              <a:effectLst/>
              <a:latin typeface="Papyrus" panose="020B0602040200020303" pitchFamily="34" charset="77"/>
            </a:endParaRPr>
          </a:p>
        </p:txBody>
      </p:sp>
    </p:spTree>
    <p:extLst>
      <p:ext uri="{BB962C8B-B14F-4D97-AF65-F5344CB8AC3E}">
        <p14:creationId xmlns:p14="http://schemas.microsoft.com/office/powerpoint/2010/main" val="17727800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0"/>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extBox 1">
            <a:extLst>
              <a:ext uri="{FF2B5EF4-FFF2-40B4-BE49-F238E27FC236}">
                <a16:creationId xmlns:a16="http://schemas.microsoft.com/office/drawing/2014/main" id="{892C49CE-C776-E37D-CD20-58BCB1F8B7D2}"/>
              </a:ext>
            </a:extLst>
          </p:cNvPr>
          <p:cNvSpPr txBox="1"/>
          <p:nvPr/>
        </p:nvSpPr>
        <p:spPr>
          <a:xfrm>
            <a:off x="821635" y="952889"/>
            <a:ext cx="9607826" cy="1723549"/>
          </a:xfrm>
          <a:prstGeom prst="rect">
            <a:avLst/>
          </a:prstGeom>
          <a:solidFill>
            <a:schemeClr val="bg1"/>
          </a:solidFill>
        </p:spPr>
        <p:txBody>
          <a:bodyPr wrap="square" rtlCol="0">
            <a:spAutoFit/>
          </a:bodyPr>
          <a:lstStyle/>
          <a:p>
            <a:r>
              <a:rPr lang="en-US" sz="2000" dirty="0">
                <a:latin typeface="Lucida Handwriting" panose="03010101010101010101" pitchFamily="66" charset="77"/>
              </a:rPr>
              <a:t>		Isaiah 9:6</a:t>
            </a:r>
          </a:p>
          <a:p>
            <a:endParaRPr lang="en-US" sz="2000" dirty="0">
              <a:latin typeface="Lucida Handwriting" panose="03010101010101010101" pitchFamily="66" charset="77"/>
            </a:endParaRPr>
          </a:p>
          <a:p>
            <a:r>
              <a:rPr lang="en-US" sz="2200" b="1" i="0" u="none" strike="noStrike" baseline="30000" dirty="0">
                <a:solidFill>
                  <a:srgbClr val="000000"/>
                </a:solidFill>
                <a:effectLst/>
                <a:latin typeface="Papyrus" panose="020B0602040200020303" pitchFamily="34" charset="77"/>
              </a:rPr>
              <a:t> </a:t>
            </a:r>
            <a:r>
              <a:rPr lang="en-US" sz="2200" b="0" i="0" u="none" strike="noStrike" dirty="0">
                <a:solidFill>
                  <a:srgbClr val="000000"/>
                </a:solidFill>
                <a:effectLst/>
                <a:latin typeface="Papyrus" panose="020B0602040200020303" pitchFamily="34" charset="77"/>
              </a:rPr>
              <a:t>For unto us a Child is born, unto us a son is given: and the government shall be upon His shoulder: and His name shall be called Wonderful, Counsellor, The mighty God, The everlasting Father, The Prince of Peace.</a:t>
            </a:r>
            <a:r>
              <a:rPr lang="en-US" sz="2200" dirty="0">
                <a:latin typeface="Papyrus" panose="020B0602040200020303" pitchFamily="34" charset="77"/>
              </a:rPr>
              <a:t>		</a:t>
            </a:r>
          </a:p>
        </p:txBody>
      </p:sp>
      <p:sp>
        <p:nvSpPr>
          <p:cNvPr id="3" name="TextBox 2">
            <a:extLst>
              <a:ext uri="{FF2B5EF4-FFF2-40B4-BE49-F238E27FC236}">
                <a16:creationId xmlns:a16="http://schemas.microsoft.com/office/drawing/2014/main" id="{932216F7-A881-C2B1-453F-EA8E89933DCF}"/>
              </a:ext>
            </a:extLst>
          </p:cNvPr>
          <p:cNvSpPr txBox="1"/>
          <p:nvPr/>
        </p:nvSpPr>
        <p:spPr>
          <a:xfrm>
            <a:off x="821635" y="3900950"/>
            <a:ext cx="10003316" cy="1877437"/>
          </a:xfrm>
          <a:prstGeom prst="rect">
            <a:avLst/>
          </a:prstGeom>
          <a:solidFill>
            <a:schemeClr val="accent5">
              <a:lumMod val="40000"/>
              <a:lumOff val="60000"/>
            </a:schemeClr>
          </a:solidFill>
        </p:spPr>
        <p:txBody>
          <a:bodyPr wrap="square" rtlCol="0">
            <a:spAutoFit/>
          </a:bodyPr>
          <a:lstStyle/>
          <a:p>
            <a:r>
              <a:rPr lang="en-US" sz="2400" dirty="0">
                <a:latin typeface="Papyrus" panose="020B0602040200020303" pitchFamily="34" charset="77"/>
              </a:rPr>
              <a:t>  		                      </a:t>
            </a:r>
            <a:r>
              <a:rPr lang="en-US" sz="2000" dirty="0">
                <a:latin typeface="Lucida Handwriting" panose="03010101010101010101" pitchFamily="66" charset="77"/>
              </a:rPr>
              <a:t>Matthew 1:23</a:t>
            </a:r>
          </a:p>
          <a:p>
            <a:endParaRPr lang="en-US" sz="2000" dirty="0">
              <a:latin typeface="Lucida Handwriting" panose="03010101010101010101" pitchFamily="66" charset="77"/>
            </a:endParaRPr>
          </a:p>
          <a:p>
            <a:r>
              <a:rPr lang="en-US" sz="2400" b="0" i="0" u="none" strike="noStrike" dirty="0">
                <a:solidFill>
                  <a:srgbClr val="000000"/>
                </a:solidFill>
                <a:effectLst/>
                <a:latin typeface="Papyrus" panose="020B0602040200020303" pitchFamily="34" charset="77"/>
              </a:rPr>
              <a:t>Behold, a virgin shall be with child, and shall bring forth a son, and they shall call his name Emmanuel, which being interpreted is, God with us”</a:t>
            </a:r>
            <a:r>
              <a:rPr lang="en-US" sz="2400" dirty="0">
                <a:latin typeface="Papyrus" panose="020B0602040200020303" pitchFamily="34" charset="77"/>
              </a:rPr>
              <a:t>	</a:t>
            </a:r>
            <a:r>
              <a:rPr lang="en-US" dirty="0">
                <a:latin typeface="Lucida Handwriting" panose="03010101010101010101" pitchFamily="66" charset="77"/>
              </a:rPr>
              <a:t>	</a:t>
            </a:r>
          </a:p>
        </p:txBody>
      </p:sp>
    </p:spTree>
    <p:extLst>
      <p:ext uri="{BB962C8B-B14F-4D97-AF65-F5344CB8AC3E}">
        <p14:creationId xmlns:p14="http://schemas.microsoft.com/office/powerpoint/2010/main" val="11305965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0"/>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extBox 1">
            <a:extLst>
              <a:ext uri="{FF2B5EF4-FFF2-40B4-BE49-F238E27FC236}">
                <a16:creationId xmlns:a16="http://schemas.microsoft.com/office/drawing/2014/main" id="{AEA43930-D125-6124-DCFA-93BC1323C96D}"/>
              </a:ext>
            </a:extLst>
          </p:cNvPr>
          <p:cNvSpPr txBox="1"/>
          <p:nvPr/>
        </p:nvSpPr>
        <p:spPr>
          <a:xfrm>
            <a:off x="1269275" y="333997"/>
            <a:ext cx="10155217" cy="1138773"/>
          </a:xfrm>
          <a:prstGeom prst="rect">
            <a:avLst/>
          </a:prstGeom>
          <a:solidFill>
            <a:schemeClr val="bg1"/>
          </a:solidFill>
        </p:spPr>
        <p:txBody>
          <a:bodyPr wrap="square" rtlCol="0">
            <a:spAutoFit/>
          </a:bodyPr>
          <a:lstStyle/>
          <a:p>
            <a:r>
              <a:rPr lang="en-US" sz="3600" dirty="0">
                <a:latin typeface="Papyrus" panose="020B0602040200020303" pitchFamily="34" charset="77"/>
              </a:rPr>
              <a:t> #16.</a:t>
            </a:r>
            <a:r>
              <a:rPr lang="en-US" sz="3200" dirty="0">
                <a:latin typeface="Papyrus" panose="020B0602040200020303" pitchFamily="34" charset="77"/>
              </a:rPr>
              <a:t> Idioms for Israelites –Your Seed shall be multiplied  “</a:t>
            </a:r>
            <a:r>
              <a:rPr lang="en-US" sz="3200" i="1" dirty="0">
                <a:solidFill>
                  <a:srgbClr val="FF0000"/>
                </a:solidFill>
                <a:latin typeface="Papyrus" panose="020B0602040200020303" pitchFamily="34" charset="77"/>
              </a:rPr>
              <a:t>As the Stars of Heaven</a:t>
            </a:r>
            <a:r>
              <a:rPr lang="en-US" sz="3200" dirty="0">
                <a:latin typeface="Papyrus" panose="020B0602040200020303" pitchFamily="34" charset="77"/>
              </a:rPr>
              <a:t>” &amp; “</a:t>
            </a:r>
            <a:r>
              <a:rPr lang="en-US" sz="3200" i="1" dirty="0">
                <a:solidFill>
                  <a:srgbClr val="FF0000"/>
                </a:solidFill>
                <a:latin typeface="Papyrus" panose="020B0602040200020303" pitchFamily="34" charset="77"/>
              </a:rPr>
              <a:t>As the Sand of the Sea</a:t>
            </a:r>
            <a:r>
              <a:rPr lang="en-US" sz="3200" i="1" dirty="0">
                <a:latin typeface="Papyrus" panose="020B0602040200020303" pitchFamily="34" charset="77"/>
              </a:rPr>
              <a:t>”</a:t>
            </a:r>
          </a:p>
        </p:txBody>
      </p:sp>
      <p:pic>
        <p:nvPicPr>
          <p:cNvPr id="7" name="Picture 6" descr="A seashell on the beach&#10;&#10;Description automatically generated">
            <a:extLst>
              <a:ext uri="{FF2B5EF4-FFF2-40B4-BE49-F238E27FC236}">
                <a16:creationId xmlns:a16="http://schemas.microsoft.com/office/drawing/2014/main" id="{C9016A18-E410-EB6E-257F-30F56E22D007}"/>
              </a:ext>
            </a:extLst>
          </p:cNvPr>
          <p:cNvPicPr>
            <a:picLocks noChangeAspect="1"/>
          </p:cNvPicPr>
          <p:nvPr/>
        </p:nvPicPr>
        <p:blipFill>
          <a:blip r:embed="rId2"/>
          <a:stretch>
            <a:fillRect/>
          </a:stretch>
        </p:blipFill>
        <p:spPr>
          <a:xfrm>
            <a:off x="4813479" y="1696598"/>
            <a:ext cx="7157888" cy="3745961"/>
          </a:xfrm>
          <a:prstGeom prst="rect">
            <a:avLst/>
          </a:prstGeom>
        </p:spPr>
      </p:pic>
      <p:pic>
        <p:nvPicPr>
          <p:cNvPr id="9" name="Picture 8" descr="A person looking at stars&#10;&#10;Description automatically generated">
            <a:extLst>
              <a:ext uri="{FF2B5EF4-FFF2-40B4-BE49-F238E27FC236}">
                <a16:creationId xmlns:a16="http://schemas.microsoft.com/office/drawing/2014/main" id="{22927942-456A-3F82-B540-6DADE5771480}"/>
              </a:ext>
            </a:extLst>
          </p:cNvPr>
          <p:cNvPicPr>
            <a:picLocks noChangeAspect="1"/>
          </p:cNvPicPr>
          <p:nvPr/>
        </p:nvPicPr>
        <p:blipFill>
          <a:blip r:embed="rId3"/>
          <a:stretch>
            <a:fillRect/>
          </a:stretch>
        </p:blipFill>
        <p:spPr>
          <a:xfrm>
            <a:off x="337851" y="1696598"/>
            <a:ext cx="4251916" cy="3720427"/>
          </a:xfrm>
          <a:prstGeom prst="rect">
            <a:avLst/>
          </a:prstGeom>
        </p:spPr>
      </p:pic>
      <p:sp>
        <p:nvSpPr>
          <p:cNvPr id="10" name="TextBox 9">
            <a:extLst>
              <a:ext uri="{FF2B5EF4-FFF2-40B4-BE49-F238E27FC236}">
                <a16:creationId xmlns:a16="http://schemas.microsoft.com/office/drawing/2014/main" id="{A61A121B-1552-CCC3-1B32-4D25B1C7FCFF}"/>
              </a:ext>
            </a:extLst>
          </p:cNvPr>
          <p:cNvSpPr txBox="1"/>
          <p:nvPr/>
        </p:nvSpPr>
        <p:spPr>
          <a:xfrm>
            <a:off x="1269275" y="5814347"/>
            <a:ext cx="9769626" cy="646331"/>
          </a:xfrm>
          <a:prstGeom prst="rect">
            <a:avLst/>
          </a:prstGeom>
          <a:solidFill>
            <a:schemeClr val="bg1"/>
          </a:solidFill>
        </p:spPr>
        <p:txBody>
          <a:bodyPr wrap="square" rtlCol="0">
            <a:spAutoFit/>
          </a:bodyPr>
          <a:lstStyle/>
          <a:p>
            <a:pPr algn="l"/>
            <a:r>
              <a:rPr lang="en-US" dirty="0">
                <a:solidFill>
                  <a:srgbClr val="000000"/>
                </a:solidFill>
                <a:latin typeface="system-ui"/>
              </a:rPr>
              <a:t> </a:t>
            </a:r>
            <a:r>
              <a:rPr lang="en-US" dirty="0">
                <a:solidFill>
                  <a:srgbClr val="000000"/>
                </a:solidFill>
                <a:latin typeface="Papyrus" panose="020B0602040200020303" pitchFamily="34" charset="77"/>
              </a:rPr>
              <a:t>Genesis 15:5 </a:t>
            </a:r>
            <a:r>
              <a:rPr lang="en-US" b="1" baseline="30000" dirty="0">
                <a:solidFill>
                  <a:srgbClr val="000000"/>
                </a:solidFill>
                <a:latin typeface="Papyrus" panose="020B0602040200020303" pitchFamily="34" charset="77"/>
              </a:rPr>
              <a:t> “</a:t>
            </a:r>
            <a:r>
              <a:rPr lang="en-US" b="1" i="0" u="none" strike="noStrike" baseline="30000" dirty="0">
                <a:solidFill>
                  <a:srgbClr val="000000"/>
                </a:solidFill>
                <a:effectLst/>
                <a:latin typeface="Papyrus" panose="020B0602040200020303" pitchFamily="34" charset="77"/>
              </a:rPr>
              <a:t> </a:t>
            </a:r>
            <a:r>
              <a:rPr lang="en-US" b="0" i="0" u="none" strike="noStrike" dirty="0">
                <a:solidFill>
                  <a:srgbClr val="000000"/>
                </a:solidFill>
                <a:effectLst/>
                <a:latin typeface="Papyrus" panose="020B0602040200020303" pitchFamily="34" charset="77"/>
              </a:rPr>
              <a:t>And God brought Abraham  forth abroad, and said, Look now toward heaven, </a:t>
            </a:r>
          </a:p>
          <a:p>
            <a:pPr algn="l"/>
            <a:r>
              <a:rPr lang="en-US" b="0" i="0" u="none" strike="noStrike" dirty="0">
                <a:solidFill>
                  <a:srgbClr val="000000"/>
                </a:solidFill>
                <a:effectLst/>
                <a:latin typeface="Papyrus" panose="020B0602040200020303" pitchFamily="34" charset="77"/>
              </a:rPr>
              <a:t>and tell the stars, if you be able to number them: and He said unto him, So shall your seed be.”</a:t>
            </a:r>
          </a:p>
        </p:txBody>
      </p:sp>
    </p:spTree>
    <p:extLst>
      <p:ext uri="{BB962C8B-B14F-4D97-AF65-F5344CB8AC3E}">
        <p14:creationId xmlns:p14="http://schemas.microsoft.com/office/powerpoint/2010/main" val="1014800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0"/>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5" name="Picture 4" descr="A red dragon with wings and a tail&#10;&#10;Description automatically generated">
            <a:extLst>
              <a:ext uri="{FF2B5EF4-FFF2-40B4-BE49-F238E27FC236}">
                <a16:creationId xmlns:a16="http://schemas.microsoft.com/office/drawing/2014/main" id="{29D008FB-7ED3-2F51-F41B-20C3A5653AA6}"/>
              </a:ext>
            </a:extLst>
          </p:cNvPr>
          <p:cNvPicPr>
            <a:picLocks noChangeAspect="1"/>
          </p:cNvPicPr>
          <p:nvPr/>
        </p:nvPicPr>
        <p:blipFill rotWithShape="1">
          <a:blip r:embed="rId3"/>
          <a:srcRect l="9647" t="13110" r="7449" b="27685"/>
          <a:stretch/>
        </p:blipFill>
        <p:spPr>
          <a:xfrm>
            <a:off x="1471229" y="99104"/>
            <a:ext cx="9249541" cy="42148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AEA43930-D125-6124-DCFA-93BC1323C96D}"/>
              </a:ext>
            </a:extLst>
          </p:cNvPr>
          <p:cNvSpPr txBox="1"/>
          <p:nvPr/>
        </p:nvSpPr>
        <p:spPr>
          <a:xfrm>
            <a:off x="105062" y="4413023"/>
            <a:ext cx="11981876" cy="2246769"/>
          </a:xfrm>
          <a:prstGeom prst="rect">
            <a:avLst/>
          </a:prstGeom>
          <a:solidFill>
            <a:schemeClr val="bg1"/>
          </a:solidFill>
        </p:spPr>
        <p:txBody>
          <a:bodyPr wrap="square" rtlCol="0">
            <a:spAutoFit/>
          </a:bodyPr>
          <a:lstStyle/>
          <a:p>
            <a:pPr algn="ctr"/>
            <a:r>
              <a:rPr lang="en-US" sz="2000" b="1" i="0" u="none" strike="noStrike" baseline="30000" dirty="0">
                <a:effectLst/>
                <a:latin typeface="Avenir Book" panose="02000503020000020003" pitchFamily="2" charset="0"/>
              </a:rPr>
              <a:t>7 </a:t>
            </a:r>
            <a:r>
              <a:rPr lang="en-US" sz="2000" b="0" i="0" u="none" strike="noStrike" dirty="0">
                <a:effectLst/>
                <a:latin typeface="Avenir Book" panose="02000503020000020003" pitchFamily="2" charset="0"/>
              </a:rPr>
              <a:t>And when 1,000 years are expired, Satan shall be loosed out of his prison,</a:t>
            </a:r>
            <a:r>
              <a:rPr lang="en-US" sz="2000" b="1" i="0" u="none" strike="noStrike" baseline="30000" dirty="0">
                <a:effectLst/>
                <a:latin typeface="Avenir Book" panose="02000503020000020003" pitchFamily="2" charset="0"/>
              </a:rPr>
              <a:t>8 </a:t>
            </a:r>
            <a:r>
              <a:rPr lang="en-US" sz="2000" b="0" i="0" u="none" strike="noStrike" dirty="0">
                <a:effectLst/>
                <a:latin typeface="Avenir Book" panose="02000503020000020003" pitchFamily="2" charset="0"/>
              </a:rPr>
              <a:t>And shall go out to deceive the nations which are </a:t>
            </a:r>
            <a:r>
              <a:rPr lang="en-US" sz="2000" b="0" i="1" u="none" strike="noStrike" dirty="0">
                <a:effectLst/>
                <a:latin typeface="Avenir Book" panose="02000503020000020003" pitchFamily="2" charset="0"/>
              </a:rPr>
              <a:t>in the 4 quarters of the earth</a:t>
            </a:r>
            <a:r>
              <a:rPr lang="en-US" sz="2000" b="0" i="0" u="none" strike="noStrike" dirty="0">
                <a:effectLst/>
                <a:latin typeface="Avenir Book" panose="02000503020000020003" pitchFamily="2" charset="0"/>
              </a:rPr>
              <a:t>, Gog &amp; Magog, to gather them together to battle: </a:t>
            </a:r>
          </a:p>
          <a:p>
            <a:pPr algn="ctr"/>
            <a:r>
              <a:rPr lang="en-US" sz="2000" b="0" i="1" u="none" strike="noStrike" dirty="0">
                <a:effectLst/>
                <a:latin typeface="Avenir Book" panose="02000503020000020003" pitchFamily="2" charset="0"/>
              </a:rPr>
              <a:t>the number of whom is as the sand of the sea.</a:t>
            </a:r>
            <a:r>
              <a:rPr lang="en-US" sz="2000" b="1" i="0" u="none" strike="noStrike" baseline="30000" dirty="0">
                <a:effectLst/>
                <a:latin typeface="Avenir Book" panose="02000503020000020003" pitchFamily="2" charset="0"/>
              </a:rPr>
              <a:t>9 </a:t>
            </a:r>
            <a:r>
              <a:rPr lang="en-US" sz="2000" b="0" i="0" u="none" strike="noStrike" dirty="0">
                <a:effectLst/>
                <a:latin typeface="Avenir Book" panose="02000503020000020003" pitchFamily="2" charset="0"/>
              </a:rPr>
              <a:t>And they went up on the breadth of the earth, </a:t>
            </a:r>
          </a:p>
          <a:p>
            <a:pPr algn="ctr"/>
            <a:r>
              <a:rPr lang="en-US" sz="2000" b="0" i="0" u="none" strike="noStrike" dirty="0">
                <a:effectLst/>
                <a:latin typeface="Avenir Book" panose="02000503020000020003" pitchFamily="2" charset="0"/>
              </a:rPr>
              <a:t>and compassed the camp of the saints about &amp; the beloved City: And fire came down from God </a:t>
            </a:r>
          </a:p>
          <a:p>
            <a:pPr algn="ctr"/>
            <a:r>
              <a:rPr lang="en-US" sz="2000" b="0" i="0" u="none" strike="noStrike" dirty="0">
                <a:effectLst/>
                <a:latin typeface="Avenir Book" panose="02000503020000020003" pitchFamily="2" charset="0"/>
              </a:rPr>
              <a:t>out of heaven and devoured them.</a:t>
            </a:r>
            <a:r>
              <a:rPr lang="en-US" sz="2000" b="1" i="0" u="none" strike="noStrike" baseline="30000" dirty="0">
                <a:effectLst/>
                <a:latin typeface="Avenir Book" panose="02000503020000020003" pitchFamily="2" charset="0"/>
              </a:rPr>
              <a:t>10 </a:t>
            </a:r>
            <a:r>
              <a:rPr lang="en-US" sz="2000" b="0" i="0" u="none" strike="noStrike" dirty="0">
                <a:effectLst/>
                <a:latin typeface="Avenir Book" panose="02000503020000020003" pitchFamily="2" charset="0"/>
              </a:rPr>
              <a:t>And the devil that deceived them was cast into the Lake of Fire </a:t>
            </a:r>
          </a:p>
          <a:p>
            <a:pPr algn="ctr"/>
            <a:r>
              <a:rPr lang="en-US" sz="2000" b="0" i="0" u="none" strike="noStrike" dirty="0">
                <a:effectLst/>
                <a:latin typeface="Avenir Book" panose="02000503020000020003" pitchFamily="2" charset="0"/>
              </a:rPr>
              <a:t>and brimstone, where the beast and the false prophet are, and shall be tormented day and night </a:t>
            </a:r>
          </a:p>
          <a:p>
            <a:pPr algn="ctr"/>
            <a:r>
              <a:rPr lang="en-US" sz="2000" b="0" i="0" u="none" strike="noStrike" dirty="0">
                <a:effectLst/>
                <a:latin typeface="Avenir Book" panose="02000503020000020003" pitchFamily="2" charset="0"/>
              </a:rPr>
              <a:t>forever and ever</a:t>
            </a:r>
            <a:r>
              <a:rPr lang="en-US" sz="2000" b="0" i="0" u="none" strike="noStrike" dirty="0">
                <a:effectLst/>
                <a:latin typeface="Papyrus" panose="020B0602040200020303" pitchFamily="34" charset="77"/>
              </a:rPr>
              <a:t>.  </a:t>
            </a:r>
            <a:r>
              <a:rPr lang="en-US" sz="2000" b="0" i="1" u="none" strike="noStrike" dirty="0">
                <a:solidFill>
                  <a:srgbClr val="FF0000"/>
                </a:solidFill>
                <a:effectLst/>
                <a:latin typeface="Papyrus" panose="020B0602040200020303" pitchFamily="34" charset="77"/>
              </a:rPr>
              <a:t>Satan is loosed after the </a:t>
            </a:r>
            <a:r>
              <a:rPr lang="en-US" sz="2000" b="0" i="1" u="none" strike="noStrike" dirty="0" err="1">
                <a:solidFill>
                  <a:srgbClr val="FF0000"/>
                </a:solidFill>
                <a:effectLst/>
                <a:latin typeface="Papyrus" panose="020B0602040200020303" pitchFamily="34" charset="77"/>
              </a:rPr>
              <a:t>Millenium</a:t>
            </a:r>
            <a:r>
              <a:rPr lang="en-US" sz="2000" b="0" i="1" u="none" strike="noStrike" dirty="0">
                <a:solidFill>
                  <a:srgbClr val="FF0000"/>
                </a:solidFill>
                <a:effectLst/>
                <a:latin typeface="Papyrus" panose="020B0602040200020303" pitchFamily="34" charset="77"/>
              </a:rPr>
              <a:t> to deceive the Israelites</a:t>
            </a:r>
          </a:p>
        </p:txBody>
      </p:sp>
      <p:sp>
        <p:nvSpPr>
          <p:cNvPr id="6" name="TextBox 5">
            <a:extLst>
              <a:ext uri="{FF2B5EF4-FFF2-40B4-BE49-F238E27FC236}">
                <a16:creationId xmlns:a16="http://schemas.microsoft.com/office/drawing/2014/main" id="{76A67627-4A46-0F97-D960-528226B2BFCF}"/>
              </a:ext>
            </a:extLst>
          </p:cNvPr>
          <p:cNvSpPr txBox="1"/>
          <p:nvPr/>
        </p:nvSpPr>
        <p:spPr>
          <a:xfrm>
            <a:off x="7843839" y="742950"/>
            <a:ext cx="2328862" cy="400110"/>
          </a:xfrm>
          <a:prstGeom prst="rect">
            <a:avLst/>
          </a:prstGeom>
          <a:solidFill>
            <a:schemeClr val="bg1"/>
          </a:solidFill>
        </p:spPr>
        <p:txBody>
          <a:bodyPr wrap="square" rtlCol="0">
            <a:spAutoFit/>
          </a:bodyPr>
          <a:lstStyle/>
          <a:p>
            <a:r>
              <a:rPr lang="en-US" sz="2000" dirty="0">
                <a:latin typeface="Papyrus" panose="020B0602040200020303" pitchFamily="34" charset="77"/>
              </a:rPr>
              <a:t>Revelation 20:7-10</a:t>
            </a:r>
          </a:p>
        </p:txBody>
      </p:sp>
    </p:spTree>
    <p:extLst>
      <p:ext uri="{BB962C8B-B14F-4D97-AF65-F5344CB8AC3E}">
        <p14:creationId xmlns:p14="http://schemas.microsoft.com/office/powerpoint/2010/main" val="26664652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0"/>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extBox 1">
            <a:extLst>
              <a:ext uri="{FF2B5EF4-FFF2-40B4-BE49-F238E27FC236}">
                <a16:creationId xmlns:a16="http://schemas.microsoft.com/office/drawing/2014/main" id="{AEA43930-D125-6124-DCFA-93BC1323C96D}"/>
              </a:ext>
            </a:extLst>
          </p:cNvPr>
          <p:cNvSpPr txBox="1"/>
          <p:nvPr/>
        </p:nvSpPr>
        <p:spPr>
          <a:xfrm>
            <a:off x="1095375" y="2427298"/>
            <a:ext cx="10001250" cy="1754326"/>
          </a:xfrm>
          <a:prstGeom prst="rect">
            <a:avLst/>
          </a:prstGeom>
          <a:solidFill>
            <a:schemeClr val="bg1"/>
          </a:solidFill>
        </p:spPr>
        <p:txBody>
          <a:bodyPr wrap="square" rtlCol="0">
            <a:spAutoFit/>
          </a:bodyPr>
          <a:lstStyle/>
          <a:p>
            <a:pPr algn="ctr"/>
            <a:r>
              <a:rPr lang="en-US" sz="3600" dirty="0">
                <a:latin typeface="Papyrus" panose="020B0602040200020303" pitchFamily="34" charset="77"/>
              </a:rPr>
              <a:t>#16.   More Idioms for Israel </a:t>
            </a:r>
          </a:p>
          <a:p>
            <a:pPr algn="ctr"/>
            <a:r>
              <a:rPr lang="en-US" sz="3600" dirty="0">
                <a:latin typeface="Papyrus" panose="020B0602040200020303" pitchFamily="34" charset="77"/>
              </a:rPr>
              <a:t> “</a:t>
            </a:r>
            <a:r>
              <a:rPr lang="en-US" sz="3600" dirty="0">
                <a:solidFill>
                  <a:srgbClr val="FF0000"/>
                </a:solidFill>
                <a:latin typeface="Papyrus" panose="020B0602040200020303" pitchFamily="34" charset="77"/>
              </a:rPr>
              <a:t>Gathered from the 4 winds</a:t>
            </a:r>
            <a:r>
              <a:rPr lang="en-US" sz="3600" dirty="0">
                <a:latin typeface="Papyrus" panose="020B0602040200020303" pitchFamily="34" charset="77"/>
              </a:rPr>
              <a:t>”</a:t>
            </a:r>
          </a:p>
          <a:p>
            <a:pPr algn="ctr"/>
            <a:r>
              <a:rPr lang="en-US" sz="3600" dirty="0">
                <a:latin typeface="Papyrus" panose="020B0602040200020303" pitchFamily="34" charset="77"/>
              </a:rPr>
              <a:t>“</a:t>
            </a:r>
            <a:r>
              <a:rPr lang="en-US" sz="3600" dirty="0">
                <a:solidFill>
                  <a:srgbClr val="FF0000"/>
                </a:solidFill>
                <a:latin typeface="Papyrus" panose="020B0602040200020303" pitchFamily="34" charset="77"/>
              </a:rPr>
              <a:t>Gathered from the North, South, East &amp; West</a:t>
            </a:r>
            <a:r>
              <a:rPr lang="en-US" sz="3600" dirty="0">
                <a:latin typeface="Papyrus" panose="020B0602040200020303" pitchFamily="34" charset="77"/>
              </a:rPr>
              <a:t>” </a:t>
            </a:r>
          </a:p>
        </p:txBody>
      </p:sp>
    </p:spTree>
    <p:extLst>
      <p:ext uri="{BB962C8B-B14F-4D97-AF65-F5344CB8AC3E}">
        <p14:creationId xmlns:p14="http://schemas.microsoft.com/office/powerpoint/2010/main" val="36842300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18884"/>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extBox 1">
            <a:extLst>
              <a:ext uri="{FF2B5EF4-FFF2-40B4-BE49-F238E27FC236}">
                <a16:creationId xmlns:a16="http://schemas.microsoft.com/office/drawing/2014/main" id="{892C49CE-C776-E37D-CD20-58BCB1F8B7D2}"/>
              </a:ext>
            </a:extLst>
          </p:cNvPr>
          <p:cNvSpPr txBox="1"/>
          <p:nvPr/>
        </p:nvSpPr>
        <p:spPr>
          <a:xfrm>
            <a:off x="357808" y="4914787"/>
            <a:ext cx="11476382" cy="1754326"/>
          </a:xfrm>
          <a:prstGeom prst="rect">
            <a:avLst/>
          </a:prstGeom>
          <a:solidFill>
            <a:schemeClr val="accent5">
              <a:lumMod val="60000"/>
              <a:lumOff val="40000"/>
            </a:schemeClr>
          </a:solidFill>
        </p:spPr>
        <p:txBody>
          <a:bodyPr wrap="square" rtlCol="0">
            <a:spAutoFit/>
          </a:bodyPr>
          <a:lstStyle/>
          <a:p>
            <a:r>
              <a:rPr lang="en-US" sz="2000" dirty="0">
                <a:latin typeface="Lucida Handwriting" panose="03010101010101010101" pitchFamily="66" charset="77"/>
              </a:rPr>
              <a:t>	Matthew 24:30-31 </a:t>
            </a:r>
          </a:p>
          <a:p>
            <a:pPr algn="l"/>
            <a:r>
              <a:rPr lang="en-US" sz="2400" b="1" i="0" u="none" strike="noStrike" baseline="30000" dirty="0">
                <a:solidFill>
                  <a:srgbClr val="000000"/>
                </a:solidFill>
                <a:effectLst/>
                <a:latin typeface="system-ui"/>
              </a:rPr>
              <a:t> </a:t>
            </a:r>
            <a:r>
              <a:rPr lang="en-US" sz="2200" b="0" i="0" u="none" strike="noStrike" dirty="0">
                <a:solidFill>
                  <a:srgbClr val="000000"/>
                </a:solidFill>
                <a:effectLst/>
                <a:latin typeface="Papyrus" panose="020B0602040200020303" pitchFamily="34" charset="77"/>
              </a:rPr>
              <a:t>And then shall appear the sign of the Son of man in heaven: and then shall all the tribes </a:t>
            </a:r>
          </a:p>
          <a:p>
            <a:pPr algn="l"/>
            <a:r>
              <a:rPr lang="en-US" sz="2200" b="0" i="0" u="none" strike="noStrike" dirty="0">
                <a:solidFill>
                  <a:srgbClr val="000000"/>
                </a:solidFill>
                <a:effectLst/>
                <a:latin typeface="Papyrus" panose="020B0602040200020303" pitchFamily="34" charset="77"/>
              </a:rPr>
              <a:t>of the earth mourn, and they shall see the Son of man coming in the clouds of heaven with power and great glory. </a:t>
            </a:r>
            <a:r>
              <a:rPr lang="en-US" sz="2200" b="1" i="0" u="none" strike="noStrike" baseline="30000" dirty="0">
                <a:solidFill>
                  <a:srgbClr val="000000"/>
                </a:solidFill>
                <a:effectLst/>
                <a:latin typeface="Papyrus" panose="020B0602040200020303" pitchFamily="34" charset="77"/>
              </a:rPr>
              <a:t> </a:t>
            </a:r>
            <a:r>
              <a:rPr lang="en-US" sz="2200" b="0" i="0" u="none" strike="noStrike" dirty="0">
                <a:solidFill>
                  <a:srgbClr val="000000"/>
                </a:solidFill>
                <a:effectLst/>
                <a:latin typeface="Papyrus" panose="020B0602040200020303" pitchFamily="34" charset="77"/>
              </a:rPr>
              <a:t>And He shall send His angels with a great sound of a trumpet, and they shall gather together </a:t>
            </a:r>
            <a:r>
              <a:rPr lang="en-US" sz="2200" b="0" i="1" u="none" strike="noStrike" dirty="0">
                <a:solidFill>
                  <a:srgbClr val="000000"/>
                </a:solidFill>
                <a:effectLst/>
                <a:latin typeface="Papyrus" panose="020B0602040200020303" pitchFamily="34" charset="77"/>
              </a:rPr>
              <a:t>His elect </a:t>
            </a:r>
            <a:r>
              <a:rPr lang="en-US" sz="2200" b="0" i="1" u="none" strike="noStrike" dirty="0">
                <a:solidFill>
                  <a:srgbClr val="FF0000"/>
                </a:solidFill>
                <a:effectLst/>
                <a:latin typeface="Papyrus" panose="020B0602040200020303" pitchFamily="34" charset="77"/>
              </a:rPr>
              <a:t>from the 4 winds,</a:t>
            </a:r>
            <a:r>
              <a:rPr lang="en-US" sz="2200" b="0" i="0" u="none" strike="noStrike" dirty="0">
                <a:solidFill>
                  <a:srgbClr val="FF0000"/>
                </a:solidFill>
                <a:effectLst/>
                <a:latin typeface="Papyrus" panose="020B0602040200020303" pitchFamily="34" charset="77"/>
              </a:rPr>
              <a:t> </a:t>
            </a:r>
            <a:r>
              <a:rPr lang="en-US" sz="2200" b="0" i="0" u="none" strike="noStrike" dirty="0">
                <a:solidFill>
                  <a:srgbClr val="000000"/>
                </a:solidFill>
                <a:effectLst/>
                <a:latin typeface="Papyrus" panose="020B0602040200020303" pitchFamily="34" charset="77"/>
              </a:rPr>
              <a:t>from one end of heaven to the other.</a:t>
            </a:r>
          </a:p>
        </p:txBody>
      </p:sp>
      <p:sp>
        <p:nvSpPr>
          <p:cNvPr id="3" name="TextBox 2">
            <a:extLst>
              <a:ext uri="{FF2B5EF4-FFF2-40B4-BE49-F238E27FC236}">
                <a16:creationId xmlns:a16="http://schemas.microsoft.com/office/drawing/2014/main" id="{932216F7-A881-C2B1-453F-EA8E89933DCF}"/>
              </a:ext>
            </a:extLst>
          </p:cNvPr>
          <p:cNvSpPr txBox="1"/>
          <p:nvPr/>
        </p:nvSpPr>
        <p:spPr>
          <a:xfrm>
            <a:off x="825466" y="360792"/>
            <a:ext cx="10541067" cy="1415772"/>
          </a:xfrm>
          <a:prstGeom prst="rect">
            <a:avLst/>
          </a:prstGeom>
          <a:solidFill>
            <a:schemeClr val="bg1"/>
          </a:solidFill>
        </p:spPr>
        <p:txBody>
          <a:bodyPr wrap="square" rtlCol="0">
            <a:spAutoFit/>
          </a:bodyPr>
          <a:lstStyle/>
          <a:p>
            <a:r>
              <a:rPr lang="en-US" dirty="0">
                <a:latin typeface="Lucida Handwriting" panose="03010101010101010101" pitchFamily="66" charset="77"/>
              </a:rPr>
              <a:t> 			</a:t>
            </a:r>
            <a:r>
              <a:rPr lang="en-US" sz="2000" dirty="0">
                <a:latin typeface="Lucida Handwriting" panose="03010101010101010101" pitchFamily="66" charset="77"/>
              </a:rPr>
              <a:t>Isaiah 11:12</a:t>
            </a:r>
            <a:endParaRPr lang="en-US" dirty="0">
              <a:latin typeface="Lucida Handwriting" panose="03010101010101010101" pitchFamily="66" charset="77"/>
            </a:endParaRPr>
          </a:p>
          <a:p>
            <a:r>
              <a:rPr lang="en-US" sz="2200" b="0" i="0" u="none" strike="noStrike" dirty="0">
                <a:solidFill>
                  <a:srgbClr val="000000"/>
                </a:solidFill>
                <a:effectLst/>
                <a:latin typeface="Papyrus" panose="020B0602040200020303" pitchFamily="34" charset="77"/>
              </a:rPr>
              <a:t>And He shall set up an ensign for the nations, and shall assemble the outcasts of Israel, and gather together the dispersed of Judah </a:t>
            </a:r>
            <a:r>
              <a:rPr lang="en-US" sz="2200" b="0" i="1" u="none" strike="noStrike" dirty="0">
                <a:solidFill>
                  <a:srgbClr val="FF0000"/>
                </a:solidFill>
                <a:effectLst/>
                <a:latin typeface="Papyrus" panose="020B0602040200020303" pitchFamily="34" charset="77"/>
              </a:rPr>
              <a:t>from the 4 corners of the earth</a:t>
            </a:r>
            <a:r>
              <a:rPr lang="en-US" sz="2200" b="0" i="0" u="none" strike="noStrike" dirty="0">
                <a:solidFill>
                  <a:srgbClr val="000000"/>
                </a:solidFill>
                <a:effectLst/>
                <a:latin typeface="Papyrus" panose="020B0602040200020303" pitchFamily="34" charset="77"/>
              </a:rPr>
              <a:t>.</a:t>
            </a:r>
            <a:r>
              <a:rPr lang="en-US" sz="2200" dirty="0">
                <a:latin typeface="Papyrus" panose="020B0602040200020303" pitchFamily="34" charset="77"/>
              </a:rPr>
              <a:t>	</a:t>
            </a:r>
          </a:p>
        </p:txBody>
      </p:sp>
      <p:pic>
        <p:nvPicPr>
          <p:cNvPr id="6" name="Picture 5">
            <a:extLst>
              <a:ext uri="{FF2B5EF4-FFF2-40B4-BE49-F238E27FC236}">
                <a16:creationId xmlns:a16="http://schemas.microsoft.com/office/drawing/2014/main" id="{14066193-BA22-7CB0-CA56-CB2D80EFF8C8}"/>
              </a:ext>
            </a:extLst>
          </p:cNvPr>
          <p:cNvPicPr>
            <a:picLocks noChangeAspect="1"/>
          </p:cNvPicPr>
          <p:nvPr/>
        </p:nvPicPr>
        <p:blipFill>
          <a:blip r:embed="rId2"/>
          <a:stretch>
            <a:fillRect/>
          </a:stretch>
        </p:blipFill>
        <p:spPr>
          <a:xfrm>
            <a:off x="3374230" y="1478876"/>
            <a:ext cx="5443537" cy="3435911"/>
          </a:xfrm>
          <a:prstGeom prst="rect">
            <a:avLst/>
          </a:prstGeom>
        </p:spPr>
      </p:pic>
    </p:spTree>
    <p:extLst>
      <p:ext uri="{BB962C8B-B14F-4D97-AF65-F5344CB8AC3E}">
        <p14:creationId xmlns:p14="http://schemas.microsoft.com/office/powerpoint/2010/main" val="30041219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5817"/>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extBox 1">
            <a:extLst>
              <a:ext uri="{FF2B5EF4-FFF2-40B4-BE49-F238E27FC236}">
                <a16:creationId xmlns:a16="http://schemas.microsoft.com/office/drawing/2014/main" id="{892C49CE-C776-E37D-CD20-58BCB1F8B7D2}"/>
              </a:ext>
            </a:extLst>
          </p:cNvPr>
          <p:cNvSpPr txBox="1"/>
          <p:nvPr/>
        </p:nvSpPr>
        <p:spPr>
          <a:xfrm>
            <a:off x="556591" y="6010441"/>
            <a:ext cx="11476382" cy="400110"/>
          </a:xfrm>
          <a:prstGeom prst="rect">
            <a:avLst/>
          </a:prstGeom>
          <a:solidFill>
            <a:schemeClr val="accent5">
              <a:lumMod val="60000"/>
              <a:lumOff val="40000"/>
            </a:schemeClr>
          </a:solidFill>
        </p:spPr>
        <p:txBody>
          <a:bodyPr wrap="square" rtlCol="0">
            <a:spAutoFit/>
          </a:bodyPr>
          <a:lstStyle/>
          <a:p>
            <a:r>
              <a:rPr lang="en-US" sz="2000" dirty="0">
                <a:latin typeface="Lucida Handwriting" panose="03010101010101010101" pitchFamily="66" charset="77"/>
              </a:rPr>
              <a:t>			</a:t>
            </a:r>
            <a:endParaRPr lang="en-US" sz="2200" b="0" i="0" u="none" strike="noStrike" dirty="0">
              <a:solidFill>
                <a:srgbClr val="000000"/>
              </a:solidFill>
              <a:effectLst/>
              <a:latin typeface="Papyrus" panose="020B0602040200020303" pitchFamily="34" charset="77"/>
            </a:endParaRPr>
          </a:p>
        </p:txBody>
      </p:sp>
      <p:sp>
        <p:nvSpPr>
          <p:cNvPr id="3" name="TextBox 2">
            <a:extLst>
              <a:ext uri="{FF2B5EF4-FFF2-40B4-BE49-F238E27FC236}">
                <a16:creationId xmlns:a16="http://schemas.microsoft.com/office/drawing/2014/main" id="{932216F7-A881-C2B1-453F-EA8E89933DCF}"/>
              </a:ext>
            </a:extLst>
          </p:cNvPr>
          <p:cNvSpPr txBox="1"/>
          <p:nvPr/>
        </p:nvSpPr>
        <p:spPr>
          <a:xfrm>
            <a:off x="556591" y="447449"/>
            <a:ext cx="11078818" cy="954107"/>
          </a:xfrm>
          <a:prstGeom prst="rect">
            <a:avLst/>
          </a:prstGeom>
          <a:solidFill>
            <a:schemeClr val="bg1"/>
          </a:solidFill>
        </p:spPr>
        <p:txBody>
          <a:bodyPr wrap="square" rtlCol="0">
            <a:spAutoFit/>
          </a:bodyPr>
          <a:lstStyle/>
          <a:p>
            <a:r>
              <a:rPr lang="en-US" sz="2800" dirty="0">
                <a:latin typeface="Papyrus" panose="020B0602040200020303" pitchFamily="34" charset="77"/>
              </a:rPr>
              <a:t> #17  “The Elect”- Used Many times to point to </a:t>
            </a:r>
            <a:r>
              <a:rPr lang="en-US" sz="2800" i="1" dirty="0">
                <a:solidFill>
                  <a:srgbClr val="FF0000"/>
                </a:solidFill>
                <a:latin typeface="Papyrus" panose="020B0602040200020303" pitchFamily="34" charset="77"/>
              </a:rPr>
              <a:t>Israel, God’s Chosen  </a:t>
            </a:r>
            <a:r>
              <a:rPr lang="en-US" sz="2800" dirty="0">
                <a:latin typeface="Papyrus" panose="020B0602040200020303" pitchFamily="34" charset="77"/>
              </a:rPr>
              <a:t>			Used Sometimes to  point to </a:t>
            </a:r>
            <a:r>
              <a:rPr lang="en-US" sz="2800" i="1" dirty="0">
                <a:solidFill>
                  <a:srgbClr val="FF0000"/>
                </a:solidFill>
                <a:latin typeface="Papyrus" panose="020B0602040200020303" pitchFamily="34" charset="77"/>
              </a:rPr>
              <a:t>The Church  </a:t>
            </a:r>
          </a:p>
        </p:txBody>
      </p:sp>
      <p:pic>
        <p:nvPicPr>
          <p:cNvPr id="6" name="Picture 5" descr="A book cover with a star and clouds&#10;&#10;Description automatically generated">
            <a:extLst>
              <a:ext uri="{FF2B5EF4-FFF2-40B4-BE49-F238E27FC236}">
                <a16:creationId xmlns:a16="http://schemas.microsoft.com/office/drawing/2014/main" id="{8476A119-08C5-A176-F6A7-44181D627506}"/>
              </a:ext>
            </a:extLst>
          </p:cNvPr>
          <p:cNvPicPr>
            <a:picLocks noChangeAspect="1"/>
          </p:cNvPicPr>
          <p:nvPr/>
        </p:nvPicPr>
        <p:blipFill rotWithShape="1">
          <a:blip r:embed="rId2"/>
          <a:srcRect b="13348"/>
          <a:stretch/>
        </p:blipFill>
        <p:spPr>
          <a:xfrm>
            <a:off x="259071" y="1445584"/>
            <a:ext cx="3988700" cy="4566130"/>
          </a:xfrm>
          <a:prstGeom prst="rect">
            <a:avLst/>
          </a:prstGeom>
        </p:spPr>
      </p:pic>
      <p:pic>
        <p:nvPicPr>
          <p:cNvPr id="8" name="Picture 7" descr="A person standing next to another person&#10;&#10;Description automatically generated">
            <a:extLst>
              <a:ext uri="{FF2B5EF4-FFF2-40B4-BE49-F238E27FC236}">
                <a16:creationId xmlns:a16="http://schemas.microsoft.com/office/drawing/2014/main" id="{64D47A8F-1292-5250-3FFA-2F8B4FC56489}"/>
              </a:ext>
            </a:extLst>
          </p:cNvPr>
          <p:cNvPicPr>
            <a:picLocks noChangeAspect="1"/>
          </p:cNvPicPr>
          <p:nvPr/>
        </p:nvPicPr>
        <p:blipFill>
          <a:blip r:embed="rId3"/>
          <a:stretch>
            <a:fillRect/>
          </a:stretch>
        </p:blipFill>
        <p:spPr>
          <a:xfrm>
            <a:off x="4951141" y="1650380"/>
            <a:ext cx="7081831" cy="4301627"/>
          </a:xfrm>
          <a:prstGeom prst="rect">
            <a:avLst/>
          </a:prstGeom>
        </p:spPr>
      </p:pic>
      <p:sp>
        <p:nvSpPr>
          <p:cNvPr id="9" name="TextBox 8">
            <a:extLst>
              <a:ext uri="{FF2B5EF4-FFF2-40B4-BE49-F238E27FC236}">
                <a16:creationId xmlns:a16="http://schemas.microsoft.com/office/drawing/2014/main" id="{D5305391-C1F1-15A0-353D-30F08DEC639E}"/>
              </a:ext>
            </a:extLst>
          </p:cNvPr>
          <p:cNvSpPr txBox="1"/>
          <p:nvPr/>
        </p:nvSpPr>
        <p:spPr>
          <a:xfrm>
            <a:off x="5747060" y="4271962"/>
            <a:ext cx="3125478" cy="707886"/>
          </a:xfrm>
          <a:prstGeom prst="rect">
            <a:avLst/>
          </a:prstGeom>
          <a:noFill/>
        </p:spPr>
        <p:txBody>
          <a:bodyPr wrap="square" rtlCol="0">
            <a:spAutoFit/>
          </a:bodyPr>
          <a:lstStyle/>
          <a:p>
            <a:r>
              <a:rPr lang="en-US" sz="4000" dirty="0">
                <a:solidFill>
                  <a:schemeClr val="bg1"/>
                </a:solidFill>
                <a:latin typeface="Lucida Handwriting" panose="03010101010101010101" pitchFamily="66" charset="77"/>
              </a:rPr>
              <a:t>Christians</a:t>
            </a:r>
          </a:p>
        </p:txBody>
      </p:sp>
    </p:spTree>
    <p:extLst>
      <p:ext uri="{BB962C8B-B14F-4D97-AF65-F5344CB8AC3E}">
        <p14:creationId xmlns:p14="http://schemas.microsoft.com/office/powerpoint/2010/main" val="3018126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9914"/>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extBox 1">
            <a:extLst>
              <a:ext uri="{FF2B5EF4-FFF2-40B4-BE49-F238E27FC236}">
                <a16:creationId xmlns:a16="http://schemas.microsoft.com/office/drawing/2014/main" id="{892C49CE-C776-E37D-CD20-58BCB1F8B7D2}"/>
              </a:ext>
            </a:extLst>
          </p:cNvPr>
          <p:cNvSpPr txBox="1"/>
          <p:nvPr/>
        </p:nvSpPr>
        <p:spPr>
          <a:xfrm>
            <a:off x="712405" y="689017"/>
            <a:ext cx="6962660" cy="2185214"/>
          </a:xfrm>
          <a:prstGeom prst="rect">
            <a:avLst/>
          </a:prstGeom>
          <a:solidFill>
            <a:schemeClr val="bg1"/>
          </a:solidFill>
        </p:spPr>
        <p:txBody>
          <a:bodyPr wrap="square" rtlCol="0">
            <a:spAutoFit/>
          </a:bodyPr>
          <a:lstStyle/>
          <a:p>
            <a:r>
              <a:rPr lang="en-US" sz="2000" dirty="0">
                <a:latin typeface="Lucida Handwriting" panose="03010101010101010101" pitchFamily="66" charset="77"/>
              </a:rPr>
              <a:t>		     Isaiah 63:5</a:t>
            </a:r>
          </a:p>
          <a:p>
            <a:endParaRPr lang="en-US" sz="2000" dirty="0">
              <a:latin typeface="Lucida Handwriting" panose="03010101010101010101" pitchFamily="66" charset="77"/>
            </a:endParaRPr>
          </a:p>
          <a:p>
            <a:pPr algn="ctr"/>
            <a:r>
              <a:rPr lang="en-US" sz="2400" dirty="0">
                <a:latin typeface="Papyrus" panose="020B0602040200020303" pitchFamily="34" charset="77"/>
              </a:rPr>
              <a:t>“And I looked, and there was none to help, </a:t>
            </a:r>
          </a:p>
          <a:p>
            <a:pPr algn="ctr"/>
            <a:r>
              <a:rPr lang="en-US" sz="2400" dirty="0">
                <a:latin typeface="Papyrus" panose="020B0602040200020303" pitchFamily="34" charset="77"/>
              </a:rPr>
              <a:t>and I wondered that there was none to uphold: Therefore </a:t>
            </a:r>
            <a:r>
              <a:rPr lang="en-US" sz="2400" i="1" dirty="0">
                <a:solidFill>
                  <a:srgbClr val="FF0000"/>
                </a:solidFill>
                <a:latin typeface="Papyrus" panose="020B0602040200020303" pitchFamily="34" charset="77"/>
              </a:rPr>
              <a:t>My own arm </a:t>
            </a:r>
            <a:r>
              <a:rPr lang="en-US" sz="2400" dirty="0">
                <a:latin typeface="Papyrus" panose="020B0602040200020303" pitchFamily="34" charset="77"/>
              </a:rPr>
              <a:t>brought salvation to Me</a:t>
            </a:r>
          </a:p>
          <a:p>
            <a:pPr algn="ctr"/>
            <a:r>
              <a:rPr lang="en-US" sz="2400" dirty="0">
                <a:latin typeface="Papyrus" panose="020B0602040200020303" pitchFamily="34" charset="77"/>
              </a:rPr>
              <a:t> and My fury, it upheld Me.”</a:t>
            </a:r>
          </a:p>
        </p:txBody>
      </p:sp>
      <p:pic>
        <p:nvPicPr>
          <p:cNvPr id="5" name="Picture 4" descr="f5d4093427fb09ee2012d438f528cc5f.jpg">
            <a:extLst>
              <a:ext uri="{FF2B5EF4-FFF2-40B4-BE49-F238E27FC236}">
                <a16:creationId xmlns:a16="http://schemas.microsoft.com/office/drawing/2014/main" id="{6A355C73-4BE2-BD01-F03E-9067C894708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40000" r="100000">
                        <a14:foregroundMark x1="82396" y1="76875" x2="83646" y2="79792"/>
                        <a14:foregroundMark x1="85104" y1="79792" x2="85833" y2="81979"/>
                        <a14:backgroundMark x1="70938" y1="81042" x2="70938" y2="81042"/>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41221" b="17149"/>
          <a:stretch/>
        </p:blipFill>
        <p:spPr>
          <a:xfrm>
            <a:off x="7998266" y="-207183"/>
            <a:ext cx="4583016" cy="7065183"/>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932216F7-A881-C2B1-453F-EA8E89933DCF}"/>
              </a:ext>
            </a:extLst>
          </p:cNvPr>
          <p:cNvSpPr txBox="1"/>
          <p:nvPr/>
        </p:nvSpPr>
        <p:spPr>
          <a:xfrm>
            <a:off x="377729" y="3755169"/>
            <a:ext cx="10669033" cy="1508105"/>
          </a:xfrm>
          <a:prstGeom prst="rect">
            <a:avLst/>
          </a:prstGeom>
          <a:solidFill>
            <a:schemeClr val="accent5">
              <a:lumMod val="40000"/>
              <a:lumOff val="60000"/>
            </a:schemeClr>
          </a:solidFill>
        </p:spPr>
        <p:txBody>
          <a:bodyPr wrap="square" rtlCol="0">
            <a:spAutoFit/>
          </a:bodyPr>
          <a:lstStyle/>
          <a:p>
            <a:r>
              <a:rPr lang="en-US" dirty="0">
                <a:latin typeface="Lucida Handwriting" panose="03010101010101010101" pitchFamily="66" charset="77"/>
              </a:rPr>
              <a:t>  	                                  </a:t>
            </a:r>
            <a:r>
              <a:rPr lang="en-US" sz="2000" dirty="0">
                <a:latin typeface="Lucida Handwriting" panose="03010101010101010101" pitchFamily="66" charset="77"/>
              </a:rPr>
              <a:t>Hebrews 8:1</a:t>
            </a:r>
            <a:endParaRPr lang="en-US" sz="2000" dirty="0">
              <a:latin typeface="Papyrus" panose="020B0602040200020303" pitchFamily="34" charset="77"/>
            </a:endParaRPr>
          </a:p>
          <a:p>
            <a:pPr algn="ctr"/>
            <a:r>
              <a:rPr lang="en-US" sz="2400" dirty="0">
                <a:latin typeface="Papyrus" panose="020B0602040200020303" pitchFamily="34" charset="77"/>
              </a:rPr>
              <a:t>“Who being the brightness of His glory, and the express image of His person, and upholding all things by the word of His power, when He had by Himself purged out sin, sat down </a:t>
            </a:r>
            <a:r>
              <a:rPr lang="en-US" sz="2400" i="1" dirty="0">
                <a:solidFill>
                  <a:srgbClr val="FF0000"/>
                </a:solidFill>
                <a:latin typeface="Papyrus" panose="020B0602040200020303" pitchFamily="34" charset="77"/>
              </a:rPr>
              <a:t>on the right hand </a:t>
            </a:r>
            <a:r>
              <a:rPr lang="en-US" sz="2400" dirty="0">
                <a:latin typeface="Papyrus" panose="020B0602040200020303" pitchFamily="34" charset="77"/>
              </a:rPr>
              <a:t>of The Majesty on high”</a:t>
            </a:r>
          </a:p>
        </p:txBody>
      </p:sp>
    </p:spTree>
    <p:extLst>
      <p:ext uri="{BB962C8B-B14F-4D97-AF65-F5344CB8AC3E}">
        <p14:creationId xmlns:p14="http://schemas.microsoft.com/office/powerpoint/2010/main" val="17524273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1" y="0"/>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extBox 1">
            <a:extLst>
              <a:ext uri="{FF2B5EF4-FFF2-40B4-BE49-F238E27FC236}">
                <a16:creationId xmlns:a16="http://schemas.microsoft.com/office/drawing/2014/main" id="{AEA43930-D125-6124-DCFA-93BC1323C96D}"/>
              </a:ext>
            </a:extLst>
          </p:cNvPr>
          <p:cNvSpPr txBox="1"/>
          <p:nvPr/>
        </p:nvSpPr>
        <p:spPr>
          <a:xfrm>
            <a:off x="1140883" y="537747"/>
            <a:ext cx="9910231" cy="707886"/>
          </a:xfrm>
          <a:prstGeom prst="rect">
            <a:avLst/>
          </a:prstGeom>
          <a:solidFill>
            <a:schemeClr val="bg1"/>
          </a:solidFill>
        </p:spPr>
        <p:txBody>
          <a:bodyPr wrap="square" rtlCol="0">
            <a:spAutoFit/>
          </a:bodyPr>
          <a:lstStyle/>
          <a:p>
            <a:r>
              <a:rPr lang="en-US" sz="2000" dirty="0">
                <a:latin typeface="Papyrus" panose="020B0602040200020303" pitchFamily="34" charset="77"/>
              </a:rPr>
              <a:t> Isaiah 45:4 “</a:t>
            </a:r>
            <a:r>
              <a:rPr lang="en-US" sz="2000" b="0" i="0" u="none" strike="noStrike" dirty="0">
                <a:solidFill>
                  <a:srgbClr val="01103A"/>
                </a:solidFill>
                <a:effectLst/>
                <a:latin typeface="Papyrus" panose="020B0602040200020303" pitchFamily="34" charset="77"/>
              </a:rPr>
              <a:t>For Jacob My servant's sake, and Israel My elect, I have even called you by your name: I have surnamed you, though </a:t>
            </a:r>
            <a:r>
              <a:rPr lang="en-US" sz="2000" dirty="0">
                <a:solidFill>
                  <a:srgbClr val="01103A"/>
                </a:solidFill>
                <a:latin typeface="Papyrus" panose="020B0602040200020303" pitchFamily="34" charset="77"/>
              </a:rPr>
              <a:t>y</a:t>
            </a:r>
            <a:r>
              <a:rPr lang="en-US" sz="2000" b="0" i="0" u="none" strike="noStrike" dirty="0">
                <a:solidFill>
                  <a:srgbClr val="01103A"/>
                </a:solidFill>
                <a:effectLst/>
                <a:latin typeface="Papyrus" panose="020B0602040200020303" pitchFamily="34" charset="77"/>
              </a:rPr>
              <a:t>ou have not known Me.”</a:t>
            </a:r>
            <a:endParaRPr lang="en-US" sz="2000" dirty="0">
              <a:latin typeface="Papyrus" panose="020B0602040200020303" pitchFamily="34" charset="77"/>
            </a:endParaRPr>
          </a:p>
        </p:txBody>
      </p:sp>
      <p:sp>
        <p:nvSpPr>
          <p:cNvPr id="3" name="TextBox 2">
            <a:extLst>
              <a:ext uri="{FF2B5EF4-FFF2-40B4-BE49-F238E27FC236}">
                <a16:creationId xmlns:a16="http://schemas.microsoft.com/office/drawing/2014/main" id="{09317EFD-FAA1-D1DE-1BA7-702C19A41B03}"/>
              </a:ext>
            </a:extLst>
          </p:cNvPr>
          <p:cNvSpPr txBox="1"/>
          <p:nvPr/>
        </p:nvSpPr>
        <p:spPr>
          <a:xfrm>
            <a:off x="479502" y="1862254"/>
            <a:ext cx="10571612" cy="707886"/>
          </a:xfrm>
          <a:prstGeom prst="rect">
            <a:avLst/>
          </a:prstGeom>
          <a:solidFill>
            <a:schemeClr val="bg1"/>
          </a:solidFill>
        </p:spPr>
        <p:txBody>
          <a:bodyPr wrap="square" rtlCol="0">
            <a:spAutoFit/>
          </a:bodyPr>
          <a:lstStyle/>
          <a:p>
            <a:r>
              <a:rPr lang="en-US" sz="2000" dirty="0">
                <a:latin typeface="Papyrus" panose="020B0602040200020303" pitchFamily="34" charset="77"/>
              </a:rPr>
              <a:t>Isaiah 65:9  “</a:t>
            </a:r>
            <a:r>
              <a:rPr lang="en-US" sz="2000" b="0" i="0" u="none" strike="noStrike" dirty="0">
                <a:solidFill>
                  <a:srgbClr val="01103A"/>
                </a:solidFill>
                <a:effectLst/>
                <a:latin typeface="Papyrus" panose="020B0602040200020303" pitchFamily="34" charset="77"/>
              </a:rPr>
              <a:t>And I will bring forth a seed out of Jacob, and out of Judah </a:t>
            </a:r>
          </a:p>
          <a:p>
            <a:r>
              <a:rPr lang="en-US" sz="2000" b="0" i="0" u="none" strike="noStrike" dirty="0">
                <a:solidFill>
                  <a:srgbClr val="01103A"/>
                </a:solidFill>
                <a:effectLst/>
                <a:latin typeface="Papyrus" panose="020B0602040200020303" pitchFamily="34" charset="77"/>
              </a:rPr>
              <a:t>an inheritor of My mountains: and My </a:t>
            </a:r>
            <a:r>
              <a:rPr lang="en-US" sz="2000" b="1" i="0" u="none" strike="noStrike" dirty="0">
                <a:solidFill>
                  <a:srgbClr val="9E0B0F"/>
                </a:solidFill>
                <a:effectLst/>
                <a:latin typeface="Papyrus" panose="020B0602040200020303" pitchFamily="34" charset="77"/>
              </a:rPr>
              <a:t>elect </a:t>
            </a:r>
            <a:r>
              <a:rPr lang="en-US" sz="2000" b="0" i="0" u="none" strike="noStrike" dirty="0">
                <a:solidFill>
                  <a:srgbClr val="01103A"/>
                </a:solidFill>
                <a:effectLst/>
                <a:latin typeface="Papyrus" panose="020B0602040200020303" pitchFamily="34" charset="77"/>
              </a:rPr>
              <a:t>shall inherit it, and My servants shall dwell ther</a:t>
            </a:r>
            <a:r>
              <a:rPr lang="en-US" sz="2000" dirty="0">
                <a:solidFill>
                  <a:srgbClr val="01103A"/>
                </a:solidFill>
                <a:latin typeface="Papyrus" panose="020B0602040200020303" pitchFamily="34" charset="77"/>
              </a:rPr>
              <a:t>e”</a:t>
            </a:r>
            <a:r>
              <a:rPr lang="en-US" sz="2000" b="0" i="0" u="none" strike="noStrike" dirty="0">
                <a:solidFill>
                  <a:srgbClr val="01103A"/>
                </a:solidFill>
                <a:effectLst/>
                <a:latin typeface="Papyrus" panose="020B0602040200020303" pitchFamily="34" charset="77"/>
              </a:rPr>
              <a:t>.</a:t>
            </a:r>
            <a:endParaRPr lang="en-US" sz="2000" dirty="0">
              <a:latin typeface="Papyrus" panose="020B0602040200020303" pitchFamily="34" charset="77"/>
            </a:endParaRPr>
          </a:p>
        </p:txBody>
      </p:sp>
      <p:pic>
        <p:nvPicPr>
          <p:cNvPr id="1026" name="Picture 2" descr="Unchecked Copy Box">
            <a:extLst>
              <a:ext uri="{FF2B5EF4-FFF2-40B4-BE49-F238E27FC236}">
                <a16:creationId xmlns:a16="http://schemas.microsoft.com/office/drawing/2014/main" id="{E428F52F-4E9D-C067-5542-19A521DCC4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777875"/>
            <a:ext cx="114300" cy="1397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D8BF043-BB14-8A6A-70AA-9D0EB43ABADA}"/>
              </a:ext>
            </a:extLst>
          </p:cNvPr>
          <p:cNvSpPr txBox="1"/>
          <p:nvPr/>
        </p:nvSpPr>
        <p:spPr>
          <a:xfrm>
            <a:off x="635000" y="3055434"/>
            <a:ext cx="8631663" cy="1015663"/>
          </a:xfrm>
          <a:prstGeom prst="rect">
            <a:avLst/>
          </a:prstGeom>
          <a:solidFill>
            <a:schemeClr val="bg1"/>
          </a:solidFill>
        </p:spPr>
        <p:txBody>
          <a:bodyPr wrap="square" rtlCol="0">
            <a:spAutoFit/>
          </a:bodyPr>
          <a:lstStyle/>
          <a:p>
            <a:r>
              <a:rPr lang="en-US" sz="2000" dirty="0">
                <a:latin typeface="Papyrus" panose="020B0602040200020303" pitchFamily="34" charset="77"/>
              </a:rPr>
              <a:t>Isaiah 65:21 “</a:t>
            </a:r>
            <a:r>
              <a:rPr lang="en-US" sz="2000" b="0" i="0" u="none" strike="noStrike" dirty="0">
                <a:solidFill>
                  <a:srgbClr val="01103A"/>
                </a:solidFill>
                <a:effectLst/>
                <a:latin typeface="Papyrus" panose="020B0602040200020303" pitchFamily="34" charset="77"/>
              </a:rPr>
              <a:t>They shall not build, and another inhabit; they shall not plant, </a:t>
            </a:r>
          </a:p>
          <a:p>
            <a:r>
              <a:rPr lang="en-US" sz="2000" dirty="0">
                <a:solidFill>
                  <a:srgbClr val="01103A"/>
                </a:solidFill>
                <a:latin typeface="Papyrus" panose="020B0602040200020303" pitchFamily="34" charset="77"/>
              </a:rPr>
              <a:t>    </a:t>
            </a:r>
            <a:r>
              <a:rPr lang="en-US" sz="2000" b="0" i="0" u="none" strike="noStrike" dirty="0">
                <a:solidFill>
                  <a:srgbClr val="01103A"/>
                </a:solidFill>
                <a:effectLst/>
                <a:latin typeface="Papyrus" panose="020B0602040200020303" pitchFamily="34" charset="77"/>
              </a:rPr>
              <a:t>and another eat: for as the days of a tree </a:t>
            </a:r>
            <a:r>
              <a:rPr lang="en-US" sz="2000" b="0" i="1" u="none" strike="noStrike" dirty="0">
                <a:solidFill>
                  <a:srgbClr val="01103A"/>
                </a:solidFill>
                <a:effectLst/>
                <a:latin typeface="Papyrus" panose="020B0602040200020303" pitchFamily="34" charset="77"/>
              </a:rPr>
              <a:t>are </a:t>
            </a:r>
            <a:r>
              <a:rPr lang="en-US" sz="2000" b="0" i="0" u="none" strike="noStrike" dirty="0">
                <a:solidFill>
                  <a:srgbClr val="01103A"/>
                </a:solidFill>
                <a:effectLst/>
                <a:latin typeface="Papyrus" panose="020B0602040200020303" pitchFamily="34" charset="77"/>
              </a:rPr>
              <a:t>the days of My people, </a:t>
            </a:r>
          </a:p>
          <a:p>
            <a:r>
              <a:rPr lang="en-US" sz="2000" b="0" i="0" u="none" strike="noStrike" dirty="0">
                <a:solidFill>
                  <a:srgbClr val="01103A"/>
                </a:solidFill>
                <a:effectLst/>
                <a:latin typeface="Papyrus" panose="020B0602040200020303" pitchFamily="34" charset="77"/>
              </a:rPr>
              <a:t>       and My </a:t>
            </a:r>
            <a:r>
              <a:rPr lang="en-US" sz="2000" b="1" i="0" u="none" strike="noStrike" dirty="0">
                <a:solidFill>
                  <a:srgbClr val="9E0B0F"/>
                </a:solidFill>
                <a:effectLst/>
                <a:latin typeface="Papyrus" panose="020B0602040200020303" pitchFamily="34" charset="77"/>
              </a:rPr>
              <a:t>elect</a:t>
            </a:r>
            <a:r>
              <a:rPr lang="en-US" sz="2000" b="0" i="0" u="none" strike="noStrike" dirty="0">
                <a:solidFill>
                  <a:srgbClr val="01103A"/>
                </a:solidFill>
                <a:effectLst/>
                <a:latin typeface="Papyrus" panose="020B0602040200020303" pitchFamily="34" charset="77"/>
              </a:rPr>
              <a:t> shall long enjoy the work of their hands”</a:t>
            </a:r>
            <a:endParaRPr lang="en-US" sz="2000" dirty="0">
              <a:latin typeface="Papyrus" panose="020B0602040200020303" pitchFamily="34" charset="77"/>
            </a:endParaRPr>
          </a:p>
        </p:txBody>
      </p:sp>
      <p:sp>
        <p:nvSpPr>
          <p:cNvPr id="9" name="TextBox 8">
            <a:extLst>
              <a:ext uri="{FF2B5EF4-FFF2-40B4-BE49-F238E27FC236}">
                <a16:creationId xmlns:a16="http://schemas.microsoft.com/office/drawing/2014/main" id="{0A4215F0-2B89-CC68-8EBF-AC527873092B}"/>
              </a:ext>
            </a:extLst>
          </p:cNvPr>
          <p:cNvSpPr txBox="1"/>
          <p:nvPr/>
        </p:nvSpPr>
        <p:spPr>
          <a:xfrm>
            <a:off x="267628" y="4683512"/>
            <a:ext cx="11842595" cy="707886"/>
          </a:xfrm>
          <a:prstGeom prst="rect">
            <a:avLst/>
          </a:prstGeom>
          <a:solidFill>
            <a:schemeClr val="bg1"/>
          </a:solidFill>
        </p:spPr>
        <p:txBody>
          <a:bodyPr wrap="square" rtlCol="0">
            <a:spAutoFit/>
          </a:bodyPr>
          <a:lstStyle/>
          <a:p>
            <a:r>
              <a:rPr lang="en-US" sz="2000" dirty="0">
                <a:latin typeface="Papyrus" panose="020B0602040200020303" pitchFamily="34" charset="77"/>
              </a:rPr>
              <a:t>Deut. 7:6 / 14:6 “ </a:t>
            </a:r>
            <a:r>
              <a:rPr lang="en-US" sz="2000" b="0" i="0" u="none" strike="noStrike" dirty="0">
                <a:solidFill>
                  <a:srgbClr val="01103A"/>
                </a:solidFill>
                <a:effectLst/>
                <a:latin typeface="Papyrus" panose="020B0602040200020303" pitchFamily="34" charset="77"/>
              </a:rPr>
              <a:t>For you </a:t>
            </a:r>
            <a:r>
              <a:rPr lang="en-US" sz="2000" b="0" i="1" u="none" strike="noStrike" dirty="0">
                <a:solidFill>
                  <a:srgbClr val="01103A"/>
                </a:solidFill>
                <a:effectLst/>
                <a:latin typeface="Papyrus" panose="020B0602040200020303" pitchFamily="34" charset="77"/>
              </a:rPr>
              <a:t>are</a:t>
            </a:r>
            <a:r>
              <a:rPr lang="en-US" sz="2000" b="0" i="0" u="none" strike="noStrike" dirty="0">
                <a:solidFill>
                  <a:srgbClr val="01103A"/>
                </a:solidFill>
                <a:effectLst/>
                <a:latin typeface="Papyrus" panose="020B0602040200020303" pitchFamily="34" charset="77"/>
              </a:rPr>
              <a:t> a holy people unto the LORD thy God: the LORD thy God has chosen  </a:t>
            </a:r>
            <a:r>
              <a:rPr lang="en-US" sz="2000" dirty="0">
                <a:solidFill>
                  <a:srgbClr val="01103A"/>
                </a:solidFill>
                <a:latin typeface="Papyrus" panose="020B0602040200020303" pitchFamily="34" charset="77"/>
              </a:rPr>
              <a:t>   	</a:t>
            </a:r>
            <a:r>
              <a:rPr lang="en-US" sz="2000" b="0" i="0" u="none" strike="noStrike" dirty="0">
                <a:solidFill>
                  <a:srgbClr val="01103A"/>
                </a:solidFill>
                <a:effectLst/>
                <a:latin typeface="Papyrus" panose="020B0602040200020303" pitchFamily="34" charset="77"/>
              </a:rPr>
              <a:t>you to be a special people unto Himself, above all people that </a:t>
            </a:r>
            <a:r>
              <a:rPr lang="en-US" sz="2000" b="0" i="1" u="none" strike="noStrike" dirty="0">
                <a:solidFill>
                  <a:srgbClr val="01103A"/>
                </a:solidFill>
                <a:effectLst/>
                <a:latin typeface="Papyrus" panose="020B0602040200020303" pitchFamily="34" charset="77"/>
              </a:rPr>
              <a:t>are</a:t>
            </a:r>
            <a:r>
              <a:rPr lang="en-US" sz="2000" b="0" i="0" u="none" strike="noStrike" dirty="0">
                <a:solidFill>
                  <a:srgbClr val="01103A"/>
                </a:solidFill>
                <a:effectLst/>
                <a:latin typeface="Papyrus" panose="020B0602040200020303" pitchFamily="34" charset="77"/>
              </a:rPr>
              <a:t> upon the face of the earth.</a:t>
            </a:r>
            <a:endParaRPr lang="en-US" sz="2000" dirty="0">
              <a:latin typeface="Papyrus" panose="020B0602040200020303" pitchFamily="34" charset="77"/>
            </a:endParaRPr>
          </a:p>
        </p:txBody>
      </p:sp>
      <p:sp>
        <p:nvSpPr>
          <p:cNvPr id="10" name="TextBox 9">
            <a:extLst>
              <a:ext uri="{FF2B5EF4-FFF2-40B4-BE49-F238E27FC236}">
                <a16:creationId xmlns:a16="http://schemas.microsoft.com/office/drawing/2014/main" id="{CDE118F6-1280-4B0E-28AA-1FBB8BB41CDE}"/>
              </a:ext>
            </a:extLst>
          </p:cNvPr>
          <p:cNvSpPr txBox="1"/>
          <p:nvPr/>
        </p:nvSpPr>
        <p:spPr>
          <a:xfrm>
            <a:off x="749300" y="5754029"/>
            <a:ext cx="10892573" cy="400110"/>
          </a:xfrm>
          <a:prstGeom prst="rect">
            <a:avLst/>
          </a:prstGeom>
          <a:solidFill>
            <a:schemeClr val="bg1"/>
          </a:solidFill>
        </p:spPr>
        <p:txBody>
          <a:bodyPr wrap="square" rtlCol="0">
            <a:spAutoFit/>
          </a:bodyPr>
          <a:lstStyle/>
          <a:p>
            <a:r>
              <a:rPr lang="en-US" dirty="0">
                <a:latin typeface="Papyrus" panose="020B0602040200020303" pitchFamily="34" charset="77"/>
              </a:rPr>
              <a:t>1 Chronicles 16:13  “</a:t>
            </a:r>
            <a:r>
              <a:rPr lang="en-US" sz="2000" b="0" i="0" u="none" strike="noStrike" dirty="0">
                <a:solidFill>
                  <a:srgbClr val="0A0A0A"/>
                </a:solidFill>
                <a:effectLst/>
                <a:latin typeface="Papyrus" panose="020B0602040200020303" pitchFamily="34" charset="77"/>
              </a:rPr>
              <a:t>O ye seed of Israel His servant, ye children of Jacob, His chosen (elect) ones”</a:t>
            </a:r>
            <a:endParaRPr lang="en-US" sz="2000" dirty="0">
              <a:latin typeface="Papyrus" panose="020B0602040200020303" pitchFamily="34" charset="77"/>
            </a:endParaRPr>
          </a:p>
        </p:txBody>
      </p:sp>
    </p:spTree>
    <p:extLst>
      <p:ext uri="{BB962C8B-B14F-4D97-AF65-F5344CB8AC3E}">
        <p14:creationId xmlns:p14="http://schemas.microsoft.com/office/powerpoint/2010/main" val="10359939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1" y="0"/>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extBox 1">
            <a:extLst>
              <a:ext uri="{FF2B5EF4-FFF2-40B4-BE49-F238E27FC236}">
                <a16:creationId xmlns:a16="http://schemas.microsoft.com/office/drawing/2014/main" id="{AEA43930-D125-6124-DCFA-93BC1323C96D}"/>
              </a:ext>
            </a:extLst>
          </p:cNvPr>
          <p:cNvSpPr txBox="1"/>
          <p:nvPr/>
        </p:nvSpPr>
        <p:spPr>
          <a:xfrm>
            <a:off x="1140884" y="693864"/>
            <a:ext cx="9910231" cy="584775"/>
          </a:xfrm>
          <a:prstGeom prst="rect">
            <a:avLst/>
          </a:prstGeom>
          <a:solidFill>
            <a:schemeClr val="bg1"/>
          </a:solidFill>
        </p:spPr>
        <p:txBody>
          <a:bodyPr wrap="square" rtlCol="0">
            <a:spAutoFit/>
          </a:bodyPr>
          <a:lstStyle/>
          <a:p>
            <a:r>
              <a:rPr lang="en-US" sz="3200" dirty="0">
                <a:latin typeface="Papyrus" panose="020B0602040200020303" pitchFamily="34" charset="77"/>
              </a:rPr>
              <a:t> #18. Briers and Thorns = Wicked Men and Evil Deeds</a:t>
            </a:r>
          </a:p>
        </p:txBody>
      </p:sp>
      <p:pic>
        <p:nvPicPr>
          <p:cNvPr id="5" name="Picture 4" descr="A thorny plant with thorns&#10;&#10;Description automatically generated">
            <a:extLst>
              <a:ext uri="{FF2B5EF4-FFF2-40B4-BE49-F238E27FC236}">
                <a16:creationId xmlns:a16="http://schemas.microsoft.com/office/drawing/2014/main" id="{42F14B80-D009-0FDC-F298-61A1ECF86FD2}"/>
              </a:ext>
            </a:extLst>
          </p:cNvPr>
          <p:cNvPicPr>
            <a:picLocks noChangeAspect="1"/>
          </p:cNvPicPr>
          <p:nvPr/>
        </p:nvPicPr>
        <p:blipFill>
          <a:blip r:embed="rId2"/>
          <a:stretch>
            <a:fillRect/>
          </a:stretch>
        </p:blipFill>
        <p:spPr>
          <a:xfrm>
            <a:off x="2335573" y="1424111"/>
            <a:ext cx="7315201" cy="4912398"/>
          </a:xfrm>
          <a:prstGeom prst="rect">
            <a:avLst/>
          </a:prstGeom>
        </p:spPr>
      </p:pic>
    </p:spTree>
    <p:extLst>
      <p:ext uri="{BB962C8B-B14F-4D97-AF65-F5344CB8AC3E}">
        <p14:creationId xmlns:p14="http://schemas.microsoft.com/office/powerpoint/2010/main" val="31168414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0"/>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extBox 1">
            <a:extLst>
              <a:ext uri="{FF2B5EF4-FFF2-40B4-BE49-F238E27FC236}">
                <a16:creationId xmlns:a16="http://schemas.microsoft.com/office/drawing/2014/main" id="{892C49CE-C776-E37D-CD20-58BCB1F8B7D2}"/>
              </a:ext>
            </a:extLst>
          </p:cNvPr>
          <p:cNvSpPr txBox="1"/>
          <p:nvPr/>
        </p:nvSpPr>
        <p:spPr>
          <a:xfrm>
            <a:off x="2842352" y="632890"/>
            <a:ext cx="6312666" cy="2985433"/>
          </a:xfrm>
          <a:prstGeom prst="rect">
            <a:avLst/>
          </a:prstGeom>
          <a:solidFill>
            <a:schemeClr val="bg1"/>
          </a:solidFill>
        </p:spPr>
        <p:txBody>
          <a:bodyPr wrap="square" rtlCol="0">
            <a:spAutoFit/>
          </a:bodyPr>
          <a:lstStyle/>
          <a:p>
            <a:r>
              <a:rPr lang="en-US" sz="2000" dirty="0">
                <a:latin typeface="Lucida Handwriting" panose="03010101010101010101" pitchFamily="66" charset="77"/>
              </a:rPr>
              <a:t>		Ezekiel 2:6 </a:t>
            </a:r>
          </a:p>
          <a:p>
            <a:r>
              <a:rPr lang="en-US" sz="2000" dirty="0">
                <a:latin typeface="Papyrus" panose="020B0602040200020303" pitchFamily="34" charset="77"/>
              </a:rPr>
              <a:t>“</a:t>
            </a:r>
            <a:r>
              <a:rPr lang="en-US" sz="2400" dirty="0">
                <a:latin typeface="Papyrus" panose="020B0602040200020303" pitchFamily="34" charset="77"/>
              </a:rPr>
              <a:t>And you, son of man, be not afraid of them,</a:t>
            </a:r>
          </a:p>
          <a:p>
            <a:r>
              <a:rPr lang="en-US" sz="2400" dirty="0">
                <a:latin typeface="Papyrus" panose="020B0602040200020303" pitchFamily="34" charset="77"/>
              </a:rPr>
              <a:t>           neither be afraid on their words, </a:t>
            </a:r>
          </a:p>
          <a:p>
            <a:r>
              <a:rPr lang="en-US" sz="2400" dirty="0">
                <a:latin typeface="Papyrus" panose="020B0602040200020303" pitchFamily="34" charset="77"/>
              </a:rPr>
              <a:t>       though </a:t>
            </a:r>
            <a:r>
              <a:rPr lang="en-US" sz="2400" i="1" dirty="0">
                <a:solidFill>
                  <a:srgbClr val="FF0000"/>
                </a:solidFill>
                <a:latin typeface="Papyrus" panose="020B0602040200020303" pitchFamily="34" charset="77"/>
              </a:rPr>
              <a:t>briars and thorns </a:t>
            </a:r>
            <a:r>
              <a:rPr lang="en-US" sz="2400" dirty="0">
                <a:latin typeface="Papyrus" panose="020B0602040200020303" pitchFamily="34" charset="77"/>
              </a:rPr>
              <a:t>be with you, 	and you dwell among scorpions:</a:t>
            </a:r>
          </a:p>
          <a:p>
            <a:r>
              <a:rPr lang="en-US" sz="2400" dirty="0">
                <a:latin typeface="Papyrus" panose="020B0602040200020303" pitchFamily="34" charset="77"/>
              </a:rPr>
              <a:t>           be not afraid of their words</a:t>
            </a:r>
          </a:p>
          <a:p>
            <a:r>
              <a:rPr lang="en-US" sz="2400" dirty="0">
                <a:latin typeface="Papyrus" panose="020B0602040200020303" pitchFamily="34" charset="77"/>
              </a:rPr>
              <a:t>         nor be dismayed by their looks, </a:t>
            </a:r>
          </a:p>
          <a:p>
            <a:r>
              <a:rPr lang="en-US" sz="2400" dirty="0">
                <a:latin typeface="Papyrus" panose="020B0602040200020303" pitchFamily="34" charset="77"/>
              </a:rPr>
              <a:t>       though they are a rebellious house.    </a:t>
            </a:r>
            <a:r>
              <a:rPr lang="en-US" sz="2400" dirty="0">
                <a:latin typeface="Lucida Handwriting" panose="03010101010101010101" pitchFamily="66" charset="77"/>
              </a:rPr>
              <a:t> </a:t>
            </a:r>
          </a:p>
        </p:txBody>
      </p:sp>
      <p:sp>
        <p:nvSpPr>
          <p:cNvPr id="3" name="TextBox 2">
            <a:extLst>
              <a:ext uri="{FF2B5EF4-FFF2-40B4-BE49-F238E27FC236}">
                <a16:creationId xmlns:a16="http://schemas.microsoft.com/office/drawing/2014/main" id="{932216F7-A881-C2B1-453F-EA8E89933DCF}"/>
              </a:ext>
            </a:extLst>
          </p:cNvPr>
          <p:cNvSpPr txBox="1"/>
          <p:nvPr/>
        </p:nvSpPr>
        <p:spPr>
          <a:xfrm>
            <a:off x="1248578" y="4048837"/>
            <a:ext cx="10003316" cy="1785104"/>
          </a:xfrm>
          <a:prstGeom prst="rect">
            <a:avLst/>
          </a:prstGeom>
          <a:solidFill>
            <a:schemeClr val="accent5">
              <a:lumMod val="40000"/>
              <a:lumOff val="60000"/>
            </a:schemeClr>
          </a:solidFill>
        </p:spPr>
        <p:txBody>
          <a:bodyPr wrap="square" rtlCol="0">
            <a:spAutoFit/>
          </a:bodyPr>
          <a:lstStyle/>
          <a:p>
            <a:r>
              <a:rPr lang="en-US" dirty="0">
                <a:latin typeface="Lucida Handwriting" panose="03010101010101010101" pitchFamily="66" charset="77"/>
              </a:rPr>
              <a:t>  		</a:t>
            </a:r>
          </a:p>
          <a:p>
            <a:r>
              <a:rPr lang="en-US" sz="2000" dirty="0">
                <a:latin typeface="Lucida Handwriting" panose="03010101010101010101" pitchFamily="66" charset="77"/>
              </a:rPr>
              <a:t>                       2 Corinthians 12:7 (Paul) </a:t>
            </a:r>
            <a:endParaRPr lang="en-US" sz="2400" dirty="0">
              <a:latin typeface="Papyrus" panose="020B0602040200020303" pitchFamily="34" charset="77"/>
            </a:endParaRPr>
          </a:p>
          <a:p>
            <a:r>
              <a:rPr lang="en-US" sz="2400" dirty="0">
                <a:latin typeface="Papyrus" panose="020B0602040200020303" pitchFamily="34" charset="77"/>
              </a:rPr>
              <a:t>“And lest I should be exalted above measure through the abundance of the revelations, there was given to me </a:t>
            </a:r>
            <a:r>
              <a:rPr lang="en-US" sz="2400" i="1" dirty="0">
                <a:solidFill>
                  <a:srgbClr val="FF0000"/>
                </a:solidFill>
                <a:latin typeface="Papyrus" panose="020B0602040200020303" pitchFamily="34" charset="77"/>
              </a:rPr>
              <a:t>a thorn in the flesh</a:t>
            </a:r>
            <a:r>
              <a:rPr lang="en-US" sz="2400" dirty="0">
                <a:latin typeface="Papyrus" panose="020B0602040200020303" pitchFamily="34" charset="77"/>
              </a:rPr>
              <a:t>, the messenger of </a:t>
            </a:r>
            <a:r>
              <a:rPr lang="en-US" sz="2400" dirty="0" err="1">
                <a:latin typeface="Papyrus" panose="020B0602040200020303" pitchFamily="34" charset="77"/>
              </a:rPr>
              <a:t>satan</a:t>
            </a:r>
            <a:r>
              <a:rPr lang="en-US" sz="2400" dirty="0">
                <a:latin typeface="Papyrus" panose="020B0602040200020303" pitchFamily="34" charset="77"/>
              </a:rPr>
              <a:t> to buffet me, lest I should be exalted above measure”</a:t>
            </a:r>
            <a:endParaRPr lang="en-US" sz="2000" dirty="0">
              <a:latin typeface="Lucida Handwriting" panose="03010101010101010101" pitchFamily="66" charset="77"/>
            </a:endParaRPr>
          </a:p>
        </p:txBody>
      </p:sp>
    </p:spTree>
    <p:extLst>
      <p:ext uri="{BB962C8B-B14F-4D97-AF65-F5344CB8AC3E}">
        <p14:creationId xmlns:p14="http://schemas.microsoft.com/office/powerpoint/2010/main" val="6847379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143220" y="0"/>
            <a:ext cx="12335219"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2049" name="Picture 1" descr="page1image44637296">
            <a:extLst>
              <a:ext uri="{FF2B5EF4-FFF2-40B4-BE49-F238E27FC236}">
                <a16:creationId xmlns:a16="http://schemas.microsoft.com/office/drawing/2014/main" id="{2CE9FC64-2A5F-1F20-D02A-C114C7BBAA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849" y="167666"/>
            <a:ext cx="9572456" cy="249823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ge1image61852400">
            <a:extLst>
              <a:ext uri="{FF2B5EF4-FFF2-40B4-BE49-F238E27FC236}">
                <a16:creationId xmlns:a16="http://schemas.microsoft.com/office/drawing/2014/main" id="{8567BEA8-DAE5-20EE-D552-FF46867255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6" y="163459"/>
            <a:ext cx="12066483" cy="63168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DC154D4-6197-639C-28AB-C5D64DD7E8DB}"/>
              </a:ext>
            </a:extLst>
          </p:cNvPr>
          <p:cNvSpPr txBox="1"/>
          <p:nvPr/>
        </p:nvSpPr>
        <p:spPr>
          <a:xfrm>
            <a:off x="2124819" y="5680892"/>
            <a:ext cx="7349687" cy="523220"/>
          </a:xfrm>
          <a:prstGeom prst="rect">
            <a:avLst/>
          </a:prstGeom>
          <a:noFill/>
        </p:spPr>
        <p:txBody>
          <a:bodyPr wrap="square" rtlCol="0">
            <a:spAutoFit/>
          </a:bodyPr>
          <a:lstStyle/>
          <a:p>
            <a:r>
              <a:rPr lang="en-US" sz="2800" dirty="0">
                <a:solidFill>
                  <a:srgbClr val="FFC000"/>
                </a:solidFill>
                <a:latin typeface="Papyrus" panose="020B0602040200020303" pitchFamily="34" charset="77"/>
              </a:rPr>
              <a:t>         “The  Wise Shall Understand”</a:t>
            </a:r>
          </a:p>
        </p:txBody>
      </p:sp>
    </p:spTree>
    <p:extLst>
      <p:ext uri="{BB962C8B-B14F-4D97-AF65-F5344CB8AC3E}">
        <p14:creationId xmlns:p14="http://schemas.microsoft.com/office/powerpoint/2010/main" val="3638656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1749" y="0"/>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extBox 4">
            <a:extLst>
              <a:ext uri="{FF2B5EF4-FFF2-40B4-BE49-F238E27FC236}">
                <a16:creationId xmlns:a16="http://schemas.microsoft.com/office/drawing/2014/main" id="{28930801-93EF-1F10-A63B-C6319880B019}"/>
              </a:ext>
            </a:extLst>
          </p:cNvPr>
          <p:cNvSpPr txBox="1"/>
          <p:nvPr/>
        </p:nvSpPr>
        <p:spPr>
          <a:xfrm>
            <a:off x="2299039" y="2159756"/>
            <a:ext cx="7593921" cy="1077218"/>
          </a:xfrm>
          <a:prstGeom prst="rect">
            <a:avLst/>
          </a:prstGeom>
          <a:solidFill>
            <a:schemeClr val="bg1"/>
          </a:solidFill>
        </p:spPr>
        <p:txBody>
          <a:bodyPr wrap="square" rtlCol="0">
            <a:spAutoFit/>
          </a:bodyPr>
          <a:lstStyle/>
          <a:p>
            <a:r>
              <a:rPr lang="en-US" sz="3600" dirty="0">
                <a:latin typeface="Papyrus" panose="020B0602040200020303" pitchFamily="34" charset="77"/>
              </a:rPr>
              <a:t> </a:t>
            </a:r>
            <a:r>
              <a:rPr lang="en-US" sz="2800" dirty="0">
                <a:latin typeface="Papyrus" panose="020B0602040200020303" pitchFamily="34" charset="77"/>
              </a:rPr>
              <a:t>#2. Mountains = </a:t>
            </a:r>
            <a:r>
              <a:rPr lang="en-US" sz="2800" i="1" dirty="0">
                <a:solidFill>
                  <a:srgbClr val="FF0000"/>
                </a:solidFill>
                <a:latin typeface="Papyrus" panose="020B0602040200020303" pitchFamily="34" charset="77"/>
              </a:rPr>
              <a:t>Kingdoms, Nations, Empires</a:t>
            </a:r>
          </a:p>
          <a:p>
            <a:r>
              <a:rPr lang="en-US" sz="2800" dirty="0">
                <a:latin typeface="Papyrus" panose="020B0602040200020303" pitchFamily="34" charset="77"/>
              </a:rPr>
              <a:t>            Hills = </a:t>
            </a:r>
            <a:r>
              <a:rPr lang="en-US" sz="2800" i="1" dirty="0">
                <a:solidFill>
                  <a:srgbClr val="FF0000"/>
                </a:solidFill>
                <a:latin typeface="Papyrus" panose="020B0602040200020303" pitchFamily="34" charset="77"/>
              </a:rPr>
              <a:t>Smaller Nations, Countries</a:t>
            </a:r>
          </a:p>
        </p:txBody>
      </p:sp>
      <p:pic>
        <p:nvPicPr>
          <p:cNvPr id="3" name="Picture 2" descr="A snowy mountain tops with clouds in the sky&#10;&#10;Description automatically generated">
            <a:extLst>
              <a:ext uri="{FF2B5EF4-FFF2-40B4-BE49-F238E27FC236}">
                <a16:creationId xmlns:a16="http://schemas.microsoft.com/office/drawing/2014/main" id="{E25EEDFB-0618-26C0-206F-9FF292E8FEB3}"/>
              </a:ext>
            </a:extLst>
          </p:cNvPr>
          <p:cNvPicPr>
            <a:picLocks noChangeAspect="1"/>
          </p:cNvPicPr>
          <p:nvPr/>
        </p:nvPicPr>
        <p:blipFill rotWithShape="1">
          <a:blip r:embed="rId2"/>
          <a:srcRect t="29141"/>
          <a:stretch/>
        </p:blipFill>
        <p:spPr>
          <a:xfrm>
            <a:off x="2732184" y="0"/>
            <a:ext cx="6792118" cy="2159756"/>
          </a:xfrm>
          <a:prstGeom prst="rect">
            <a:avLst/>
          </a:prstGeom>
        </p:spPr>
      </p:pic>
      <p:pic>
        <p:nvPicPr>
          <p:cNvPr id="7" name="Picture 6" descr="A close-up of a map&#10;&#10;Description automatically generated">
            <a:extLst>
              <a:ext uri="{FF2B5EF4-FFF2-40B4-BE49-F238E27FC236}">
                <a16:creationId xmlns:a16="http://schemas.microsoft.com/office/drawing/2014/main" id="{CFF126A8-7804-9194-2D14-A7274F767D68}"/>
              </a:ext>
            </a:extLst>
          </p:cNvPr>
          <p:cNvPicPr>
            <a:picLocks noChangeAspect="1"/>
          </p:cNvPicPr>
          <p:nvPr/>
        </p:nvPicPr>
        <p:blipFill rotWithShape="1">
          <a:blip r:embed="rId3"/>
          <a:srcRect r="16722" b="4843"/>
          <a:stretch/>
        </p:blipFill>
        <p:spPr>
          <a:xfrm>
            <a:off x="2624529" y="3236974"/>
            <a:ext cx="6899773" cy="3621026"/>
          </a:xfrm>
          <a:prstGeom prst="rect">
            <a:avLst/>
          </a:prstGeom>
        </p:spPr>
      </p:pic>
    </p:spTree>
    <p:extLst>
      <p:ext uri="{BB962C8B-B14F-4D97-AF65-F5344CB8AC3E}">
        <p14:creationId xmlns:p14="http://schemas.microsoft.com/office/powerpoint/2010/main" val="18226586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0"/>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extBox 1">
            <a:extLst>
              <a:ext uri="{FF2B5EF4-FFF2-40B4-BE49-F238E27FC236}">
                <a16:creationId xmlns:a16="http://schemas.microsoft.com/office/drawing/2014/main" id="{892C49CE-C776-E37D-CD20-58BCB1F8B7D2}"/>
              </a:ext>
            </a:extLst>
          </p:cNvPr>
          <p:cNvSpPr txBox="1"/>
          <p:nvPr/>
        </p:nvSpPr>
        <p:spPr>
          <a:xfrm>
            <a:off x="372018" y="605418"/>
            <a:ext cx="11192499" cy="738664"/>
          </a:xfrm>
          <a:prstGeom prst="rect">
            <a:avLst/>
          </a:prstGeom>
          <a:solidFill>
            <a:schemeClr val="bg1"/>
          </a:solidFill>
        </p:spPr>
        <p:txBody>
          <a:bodyPr wrap="square" rtlCol="0">
            <a:spAutoFit/>
          </a:bodyPr>
          <a:lstStyle/>
          <a:p>
            <a:r>
              <a:rPr lang="en-US" sz="2000" dirty="0">
                <a:latin typeface="Lucida Handwriting" panose="03010101010101010101" pitchFamily="66" charset="77"/>
              </a:rPr>
              <a:t>       			Daniel 2:35 		</a:t>
            </a:r>
          </a:p>
          <a:p>
            <a:r>
              <a:rPr lang="en-US" sz="2200" dirty="0">
                <a:latin typeface="Lucida Handwriting" panose="03010101010101010101" pitchFamily="66" charset="77"/>
              </a:rPr>
              <a:t>“</a:t>
            </a:r>
            <a:r>
              <a:rPr lang="en-US" sz="2200" dirty="0">
                <a:latin typeface="Papyrus" panose="020B0602040200020303" pitchFamily="34" charset="77"/>
              </a:rPr>
              <a:t>And the stone that smote the image became a great </a:t>
            </a:r>
            <a:r>
              <a:rPr lang="en-US" sz="2200" i="1" dirty="0">
                <a:solidFill>
                  <a:srgbClr val="FF0000"/>
                </a:solidFill>
                <a:latin typeface="Papyrus" panose="020B0602040200020303" pitchFamily="34" charset="77"/>
              </a:rPr>
              <a:t>mountain</a:t>
            </a:r>
            <a:r>
              <a:rPr lang="en-US" sz="2200" dirty="0">
                <a:latin typeface="Papyrus" panose="020B0602040200020303" pitchFamily="34" charset="77"/>
              </a:rPr>
              <a:t> and filled the whole earth”</a:t>
            </a:r>
          </a:p>
        </p:txBody>
      </p:sp>
      <p:sp>
        <p:nvSpPr>
          <p:cNvPr id="3" name="TextBox 2">
            <a:extLst>
              <a:ext uri="{FF2B5EF4-FFF2-40B4-BE49-F238E27FC236}">
                <a16:creationId xmlns:a16="http://schemas.microsoft.com/office/drawing/2014/main" id="{932216F7-A881-C2B1-453F-EA8E89933DCF}"/>
              </a:ext>
            </a:extLst>
          </p:cNvPr>
          <p:cNvSpPr txBox="1"/>
          <p:nvPr/>
        </p:nvSpPr>
        <p:spPr>
          <a:xfrm>
            <a:off x="1094342" y="2310521"/>
            <a:ext cx="10003316" cy="3293209"/>
          </a:xfrm>
          <a:prstGeom prst="rect">
            <a:avLst/>
          </a:prstGeom>
          <a:solidFill>
            <a:schemeClr val="accent5">
              <a:lumMod val="40000"/>
              <a:lumOff val="60000"/>
            </a:schemeClr>
          </a:solidFill>
        </p:spPr>
        <p:txBody>
          <a:bodyPr wrap="square" rtlCol="0">
            <a:spAutoFit/>
          </a:bodyPr>
          <a:lstStyle/>
          <a:p>
            <a:r>
              <a:rPr lang="en-US" dirty="0">
                <a:latin typeface="Lucida Handwriting" panose="03010101010101010101" pitchFamily="66" charset="77"/>
              </a:rPr>
              <a:t>  			</a:t>
            </a:r>
            <a:r>
              <a:rPr lang="en-US" sz="2000" dirty="0">
                <a:latin typeface="Lucida Handwriting" panose="03010101010101010101" pitchFamily="66" charset="77"/>
              </a:rPr>
              <a:t>Matthew 17:20 </a:t>
            </a:r>
          </a:p>
          <a:p>
            <a:endParaRPr lang="en-US" sz="2000" dirty="0">
              <a:latin typeface="Lucida Handwriting" panose="03010101010101010101" pitchFamily="66" charset="77"/>
            </a:endParaRPr>
          </a:p>
          <a:p>
            <a:r>
              <a:rPr lang="en-US" dirty="0">
                <a:latin typeface="Lucida Handwriting" panose="03010101010101010101" pitchFamily="66" charset="77"/>
              </a:rPr>
              <a:t>“</a:t>
            </a:r>
            <a:r>
              <a:rPr lang="en-US" sz="2200" dirty="0">
                <a:latin typeface="Papyrus" panose="020B0602040200020303" pitchFamily="34" charset="77"/>
              </a:rPr>
              <a:t>Jesus	 said to them, Because of your unbelief: for verily I say to you, if you have faith as a grain of a mustard seed, you shall say </a:t>
            </a:r>
            <a:r>
              <a:rPr lang="en-US" sz="2200" i="1" dirty="0">
                <a:solidFill>
                  <a:srgbClr val="FF0000"/>
                </a:solidFill>
                <a:latin typeface="Papyrus" panose="020B0602040200020303" pitchFamily="34" charset="77"/>
              </a:rPr>
              <a:t>to this mountain</a:t>
            </a:r>
            <a:r>
              <a:rPr lang="en-US" sz="2200" dirty="0">
                <a:latin typeface="Papyrus" panose="020B0602040200020303" pitchFamily="34" charset="77"/>
              </a:rPr>
              <a:t>, remove to yonder place and it shall remove; nothing shall be impossible to you.”</a:t>
            </a:r>
            <a:r>
              <a:rPr lang="en-US" dirty="0">
                <a:latin typeface="Lucida Handwriting" panose="03010101010101010101" pitchFamily="66" charset="77"/>
              </a:rPr>
              <a:t>	</a:t>
            </a:r>
          </a:p>
          <a:p>
            <a:endParaRPr lang="en-US" dirty="0">
              <a:latin typeface="Lucida Handwriting" panose="03010101010101010101" pitchFamily="66" charset="77"/>
            </a:endParaRPr>
          </a:p>
          <a:p>
            <a:r>
              <a:rPr lang="en-US" sz="2000" dirty="0">
                <a:latin typeface="Lucida Handwriting" panose="03010101010101010101" pitchFamily="66" charset="77"/>
              </a:rPr>
              <a:t>			Revelation 17:9</a:t>
            </a:r>
          </a:p>
          <a:p>
            <a:endParaRPr lang="en-US" sz="2000" dirty="0">
              <a:latin typeface="Lucida Handwriting" panose="03010101010101010101" pitchFamily="66" charset="77"/>
            </a:endParaRPr>
          </a:p>
          <a:p>
            <a:r>
              <a:rPr lang="en-US" sz="2200" dirty="0">
                <a:latin typeface="Papyrus" panose="020B0602040200020303" pitchFamily="34" charset="77"/>
              </a:rPr>
              <a:t>”And here is the mind that has wisdom. The 7 heads </a:t>
            </a:r>
            <a:r>
              <a:rPr lang="en-US" sz="2200" i="1" dirty="0">
                <a:latin typeface="Papyrus" panose="020B0602040200020303" pitchFamily="34" charset="77"/>
              </a:rPr>
              <a:t>are 7 mountains</a:t>
            </a:r>
            <a:r>
              <a:rPr lang="en-US" sz="2200" dirty="0">
                <a:latin typeface="Papyrus" panose="020B0602040200020303" pitchFamily="34" charset="77"/>
              </a:rPr>
              <a:t>, on which the woman sits. </a:t>
            </a:r>
          </a:p>
        </p:txBody>
      </p:sp>
    </p:spTree>
    <p:extLst>
      <p:ext uri="{BB962C8B-B14F-4D97-AF65-F5344CB8AC3E}">
        <p14:creationId xmlns:p14="http://schemas.microsoft.com/office/powerpoint/2010/main" val="447894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29817"/>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extBox 4">
            <a:extLst>
              <a:ext uri="{FF2B5EF4-FFF2-40B4-BE49-F238E27FC236}">
                <a16:creationId xmlns:a16="http://schemas.microsoft.com/office/drawing/2014/main" id="{28930801-93EF-1F10-A63B-C6319880B019}"/>
              </a:ext>
            </a:extLst>
          </p:cNvPr>
          <p:cNvSpPr txBox="1"/>
          <p:nvPr/>
        </p:nvSpPr>
        <p:spPr>
          <a:xfrm>
            <a:off x="1700213" y="430744"/>
            <a:ext cx="7414592" cy="1200329"/>
          </a:xfrm>
          <a:prstGeom prst="rect">
            <a:avLst/>
          </a:prstGeom>
          <a:solidFill>
            <a:schemeClr val="bg1"/>
          </a:solidFill>
        </p:spPr>
        <p:txBody>
          <a:bodyPr wrap="square" rtlCol="0">
            <a:spAutoFit/>
          </a:bodyPr>
          <a:lstStyle/>
          <a:p>
            <a:r>
              <a:rPr lang="en-US" sz="3600" dirty="0">
                <a:latin typeface="Papyrus" panose="020B0602040200020303" pitchFamily="34" charset="77"/>
              </a:rPr>
              <a:t> #3. Waters, Rivers, Seas = </a:t>
            </a:r>
            <a:r>
              <a:rPr lang="en-US" sz="3600" i="1" dirty="0">
                <a:solidFill>
                  <a:srgbClr val="FF0000"/>
                </a:solidFill>
                <a:latin typeface="Papyrus" panose="020B0602040200020303" pitchFamily="34" charset="77"/>
              </a:rPr>
              <a:t>People,    	Nations, Language Groups</a:t>
            </a:r>
          </a:p>
        </p:txBody>
      </p:sp>
      <p:pic>
        <p:nvPicPr>
          <p:cNvPr id="7" name="Picture 6" descr="A group of people standing together&#10;&#10;Description automatically generated">
            <a:extLst>
              <a:ext uri="{FF2B5EF4-FFF2-40B4-BE49-F238E27FC236}">
                <a16:creationId xmlns:a16="http://schemas.microsoft.com/office/drawing/2014/main" id="{6B4BF41B-BAF6-DF5D-5707-D9755436F0E0}"/>
              </a:ext>
            </a:extLst>
          </p:cNvPr>
          <p:cNvPicPr>
            <a:picLocks noChangeAspect="1"/>
          </p:cNvPicPr>
          <p:nvPr/>
        </p:nvPicPr>
        <p:blipFill>
          <a:blip r:embed="rId2"/>
          <a:stretch>
            <a:fillRect/>
          </a:stretch>
        </p:blipFill>
        <p:spPr>
          <a:xfrm>
            <a:off x="1700213" y="1631073"/>
            <a:ext cx="7414592" cy="4893220"/>
          </a:xfrm>
          <a:prstGeom prst="rect">
            <a:avLst/>
          </a:prstGeom>
        </p:spPr>
      </p:pic>
    </p:spTree>
    <p:extLst>
      <p:ext uri="{BB962C8B-B14F-4D97-AF65-F5344CB8AC3E}">
        <p14:creationId xmlns:p14="http://schemas.microsoft.com/office/powerpoint/2010/main" val="2906799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0"/>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extBox 1">
            <a:extLst>
              <a:ext uri="{FF2B5EF4-FFF2-40B4-BE49-F238E27FC236}">
                <a16:creationId xmlns:a16="http://schemas.microsoft.com/office/drawing/2014/main" id="{892C49CE-C776-E37D-CD20-58BCB1F8B7D2}"/>
              </a:ext>
            </a:extLst>
          </p:cNvPr>
          <p:cNvSpPr txBox="1"/>
          <p:nvPr/>
        </p:nvSpPr>
        <p:spPr>
          <a:xfrm>
            <a:off x="689113" y="422802"/>
            <a:ext cx="10283687" cy="2616101"/>
          </a:xfrm>
          <a:prstGeom prst="rect">
            <a:avLst/>
          </a:prstGeom>
          <a:solidFill>
            <a:schemeClr val="bg1"/>
          </a:solidFill>
        </p:spPr>
        <p:txBody>
          <a:bodyPr wrap="square" rtlCol="0">
            <a:spAutoFit/>
          </a:bodyPr>
          <a:lstStyle/>
          <a:p>
            <a:endParaRPr lang="en-US" sz="2000" dirty="0">
              <a:latin typeface="Lucida Handwriting" panose="03010101010101010101" pitchFamily="66" charset="77"/>
            </a:endParaRPr>
          </a:p>
          <a:p>
            <a:r>
              <a:rPr lang="en-US" sz="2400" dirty="0">
                <a:latin typeface="Lucida Handwriting" panose="03010101010101010101" pitchFamily="66" charset="77"/>
              </a:rPr>
              <a:t>			Isaiah 43:2</a:t>
            </a:r>
          </a:p>
          <a:p>
            <a:endParaRPr lang="en-US" sz="2400" dirty="0">
              <a:latin typeface="Lucida Handwriting" panose="03010101010101010101" pitchFamily="66" charset="77"/>
            </a:endParaRPr>
          </a:p>
          <a:p>
            <a:pPr algn="ctr"/>
            <a:r>
              <a:rPr lang="en-US" sz="2400" dirty="0">
                <a:latin typeface="Papyrus" panose="020B0602040200020303" pitchFamily="34" charset="77"/>
              </a:rPr>
              <a:t>“When you pass </a:t>
            </a:r>
            <a:r>
              <a:rPr lang="en-US" sz="2400" i="1" dirty="0">
                <a:solidFill>
                  <a:srgbClr val="FF0000"/>
                </a:solidFill>
                <a:latin typeface="Papyrus" panose="020B0602040200020303" pitchFamily="34" charset="77"/>
              </a:rPr>
              <a:t>through the waters</a:t>
            </a:r>
            <a:r>
              <a:rPr lang="en-US" sz="2400" dirty="0">
                <a:latin typeface="Papyrus" panose="020B0602040200020303" pitchFamily="34" charset="77"/>
              </a:rPr>
              <a:t>, I will be there: and through the rivers, </a:t>
            </a:r>
          </a:p>
          <a:p>
            <a:pPr algn="ctr"/>
            <a:r>
              <a:rPr lang="en-US" sz="2400" dirty="0">
                <a:latin typeface="Papyrus" panose="020B0602040200020303" pitchFamily="34" charset="77"/>
              </a:rPr>
              <a:t>they shall not overflow you: when you walk through the fire, </a:t>
            </a:r>
          </a:p>
          <a:p>
            <a:pPr algn="ctr"/>
            <a:r>
              <a:rPr lang="en-US" sz="2400" dirty="0">
                <a:latin typeface="Papyrus" panose="020B0602040200020303" pitchFamily="34" charset="77"/>
              </a:rPr>
              <a:t>you shall not be burned neither shall the flame kindle upon you</a:t>
            </a:r>
            <a:r>
              <a:rPr lang="en-US" sz="2400" dirty="0">
                <a:latin typeface="Lucida Handwriting" panose="03010101010101010101" pitchFamily="66" charset="77"/>
              </a:rPr>
              <a:t>		</a:t>
            </a:r>
          </a:p>
          <a:p>
            <a:endParaRPr lang="en-US" sz="2400" dirty="0">
              <a:latin typeface="Lucida Handwriting" panose="03010101010101010101" pitchFamily="66" charset="77"/>
            </a:endParaRPr>
          </a:p>
        </p:txBody>
      </p:sp>
      <p:sp>
        <p:nvSpPr>
          <p:cNvPr id="3" name="TextBox 2">
            <a:extLst>
              <a:ext uri="{FF2B5EF4-FFF2-40B4-BE49-F238E27FC236}">
                <a16:creationId xmlns:a16="http://schemas.microsoft.com/office/drawing/2014/main" id="{932216F7-A881-C2B1-453F-EA8E89933DCF}"/>
              </a:ext>
            </a:extLst>
          </p:cNvPr>
          <p:cNvSpPr txBox="1"/>
          <p:nvPr/>
        </p:nvSpPr>
        <p:spPr>
          <a:xfrm>
            <a:off x="1081090" y="3819098"/>
            <a:ext cx="9109832" cy="2123658"/>
          </a:xfrm>
          <a:prstGeom prst="rect">
            <a:avLst/>
          </a:prstGeom>
          <a:solidFill>
            <a:schemeClr val="accent5">
              <a:lumMod val="40000"/>
              <a:lumOff val="60000"/>
            </a:schemeClr>
          </a:solidFill>
        </p:spPr>
        <p:txBody>
          <a:bodyPr wrap="square" rtlCol="0">
            <a:spAutoFit/>
          </a:bodyPr>
          <a:lstStyle/>
          <a:p>
            <a:r>
              <a:rPr lang="en-US" dirty="0">
                <a:latin typeface="Lucida Handwriting" panose="03010101010101010101" pitchFamily="66" charset="77"/>
              </a:rPr>
              <a:t>  </a:t>
            </a:r>
            <a:r>
              <a:rPr lang="en-US" sz="1600" dirty="0">
                <a:latin typeface="Lucida Handwriting" panose="03010101010101010101" pitchFamily="66" charset="77"/>
              </a:rPr>
              <a:t>	</a:t>
            </a:r>
          </a:p>
          <a:p>
            <a:r>
              <a:rPr lang="en-US" sz="1600" dirty="0">
                <a:latin typeface="Lucida Handwriting" panose="03010101010101010101" pitchFamily="66" charset="77"/>
              </a:rPr>
              <a:t>		</a:t>
            </a:r>
            <a:r>
              <a:rPr lang="en-US" sz="2200" dirty="0">
                <a:latin typeface="Lucida Handwriting" panose="03010101010101010101" pitchFamily="66" charset="77"/>
              </a:rPr>
              <a:t>Revelation 17:5</a:t>
            </a:r>
          </a:p>
          <a:p>
            <a:endParaRPr lang="en-US" sz="2000" dirty="0">
              <a:latin typeface="Lucida Handwriting" panose="03010101010101010101" pitchFamily="66" charset="77"/>
            </a:endParaRPr>
          </a:p>
          <a:p>
            <a:r>
              <a:rPr lang="en-US" sz="2400" dirty="0">
                <a:latin typeface="Papyrus" panose="020B0602040200020303" pitchFamily="34" charset="77"/>
              </a:rPr>
              <a:t>“And he says to me, </a:t>
            </a:r>
            <a:r>
              <a:rPr lang="en-US" sz="2400" i="1" dirty="0">
                <a:solidFill>
                  <a:srgbClr val="FF0000"/>
                </a:solidFill>
                <a:latin typeface="Papyrus" panose="020B0602040200020303" pitchFamily="34" charset="77"/>
              </a:rPr>
              <a:t>The waters </a:t>
            </a:r>
            <a:r>
              <a:rPr lang="en-US" sz="2400" dirty="0">
                <a:latin typeface="Papyrus" panose="020B0602040200020303" pitchFamily="34" charset="77"/>
              </a:rPr>
              <a:t>which you saw, where the whore sits </a:t>
            </a:r>
            <a:r>
              <a:rPr lang="en-US" sz="2400" i="1" dirty="0">
                <a:solidFill>
                  <a:srgbClr val="FF0000"/>
                </a:solidFill>
                <a:latin typeface="Papyrus" panose="020B0602040200020303" pitchFamily="34" charset="77"/>
              </a:rPr>
              <a:t>are peoples, and multitudes, and nations, and tongues</a:t>
            </a:r>
            <a:r>
              <a:rPr lang="en-US" sz="2400" dirty="0">
                <a:latin typeface="Papyrus" panose="020B0602040200020303" pitchFamily="34" charset="77"/>
              </a:rPr>
              <a:t>.”</a:t>
            </a:r>
          </a:p>
          <a:p>
            <a:r>
              <a:rPr lang="en-US" sz="2400" dirty="0">
                <a:latin typeface="Papyrus" panose="020B0602040200020303" pitchFamily="34" charset="77"/>
              </a:rPr>
              <a:t>		</a:t>
            </a:r>
          </a:p>
        </p:txBody>
      </p:sp>
    </p:spTree>
    <p:extLst>
      <p:ext uri="{BB962C8B-B14F-4D97-AF65-F5344CB8AC3E}">
        <p14:creationId xmlns:p14="http://schemas.microsoft.com/office/powerpoint/2010/main" val="865462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07643D-0082-CDAE-D5A9-9456480D9189}"/>
              </a:ext>
            </a:extLst>
          </p:cNvPr>
          <p:cNvSpPr/>
          <p:nvPr/>
        </p:nvSpPr>
        <p:spPr>
          <a:xfrm>
            <a:off x="0" y="0"/>
            <a:ext cx="12192000" cy="6858000"/>
          </a:xfrm>
          <a:prstGeom prst="rect">
            <a:avLst/>
          </a:prstGeom>
          <a:solidFill>
            <a:schemeClr val="accent1"/>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TextBox 4">
            <a:extLst>
              <a:ext uri="{FF2B5EF4-FFF2-40B4-BE49-F238E27FC236}">
                <a16:creationId xmlns:a16="http://schemas.microsoft.com/office/drawing/2014/main" id="{28930801-93EF-1F10-A63B-C6319880B019}"/>
              </a:ext>
            </a:extLst>
          </p:cNvPr>
          <p:cNvSpPr txBox="1"/>
          <p:nvPr/>
        </p:nvSpPr>
        <p:spPr>
          <a:xfrm>
            <a:off x="924011" y="449947"/>
            <a:ext cx="9391564" cy="1077218"/>
          </a:xfrm>
          <a:prstGeom prst="rect">
            <a:avLst/>
          </a:prstGeom>
          <a:solidFill>
            <a:schemeClr val="bg1"/>
          </a:solidFill>
        </p:spPr>
        <p:txBody>
          <a:bodyPr wrap="square" rtlCol="0">
            <a:spAutoFit/>
          </a:bodyPr>
          <a:lstStyle/>
          <a:p>
            <a:r>
              <a:rPr lang="en-US" sz="3600" dirty="0">
                <a:latin typeface="Papyrus" panose="020B0602040200020303" pitchFamily="34" charset="77"/>
              </a:rPr>
              <a:t> </a:t>
            </a:r>
            <a:r>
              <a:rPr lang="en-US" sz="3200" dirty="0">
                <a:latin typeface="Papyrus" panose="020B0602040200020303" pitchFamily="34" charset="77"/>
              </a:rPr>
              <a:t>#</a:t>
            </a:r>
            <a:r>
              <a:rPr lang="en-US" sz="2800" dirty="0">
                <a:latin typeface="Papyrus" panose="020B0602040200020303" pitchFamily="34" charset="77"/>
              </a:rPr>
              <a:t>4. Burning with Fire/Water like a Flood/Waters to Boil</a:t>
            </a:r>
          </a:p>
          <a:p>
            <a:r>
              <a:rPr lang="en-US" sz="2800" dirty="0">
                <a:latin typeface="Papyrus" panose="020B0602040200020303" pitchFamily="34" charset="77"/>
              </a:rPr>
              <a:t>                           =  </a:t>
            </a:r>
            <a:r>
              <a:rPr lang="en-US" sz="2800" i="1" dirty="0">
                <a:solidFill>
                  <a:srgbClr val="FF0000"/>
                </a:solidFill>
                <a:latin typeface="Papyrus" panose="020B0602040200020303" pitchFamily="34" charset="77"/>
              </a:rPr>
              <a:t>A Military Invasion, War</a:t>
            </a:r>
          </a:p>
        </p:txBody>
      </p:sp>
      <p:pic>
        <p:nvPicPr>
          <p:cNvPr id="3" name="Picture 2" descr="A building on fire with black smoke&#10;&#10;Description automatically generated">
            <a:extLst>
              <a:ext uri="{FF2B5EF4-FFF2-40B4-BE49-F238E27FC236}">
                <a16:creationId xmlns:a16="http://schemas.microsoft.com/office/drawing/2014/main" id="{AA64CBB2-8BA1-88E2-5862-B01592148811}"/>
              </a:ext>
            </a:extLst>
          </p:cNvPr>
          <p:cNvPicPr>
            <a:picLocks noChangeAspect="1"/>
          </p:cNvPicPr>
          <p:nvPr/>
        </p:nvPicPr>
        <p:blipFill>
          <a:blip r:embed="rId2"/>
          <a:stretch>
            <a:fillRect/>
          </a:stretch>
        </p:blipFill>
        <p:spPr>
          <a:xfrm>
            <a:off x="1766472" y="1527165"/>
            <a:ext cx="8230431" cy="5047348"/>
          </a:xfrm>
          <a:prstGeom prst="rect">
            <a:avLst/>
          </a:prstGeom>
        </p:spPr>
      </p:pic>
    </p:spTree>
    <p:extLst>
      <p:ext uri="{BB962C8B-B14F-4D97-AF65-F5344CB8AC3E}">
        <p14:creationId xmlns:p14="http://schemas.microsoft.com/office/powerpoint/2010/main" val="28349978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3466</TotalTime>
  <Words>3164</Words>
  <Application>Microsoft Macintosh PowerPoint</Application>
  <PresentationFormat>Widescreen</PresentationFormat>
  <Paragraphs>260</Paragraphs>
  <Slides>43</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43</vt:i4>
      </vt:variant>
    </vt:vector>
  </HeadingPairs>
  <TitlesOfParts>
    <vt:vector size="53" baseType="lpstr">
      <vt:lpstr>Aptos</vt:lpstr>
      <vt:lpstr>Arial</vt:lpstr>
      <vt:lpstr>Avenir Book</vt:lpstr>
      <vt:lpstr>Calibri</vt:lpstr>
      <vt:lpstr>Calibri Light</vt:lpstr>
      <vt:lpstr>Lucida Handwriting</vt:lpstr>
      <vt:lpstr>Papyrus</vt:lpstr>
      <vt:lpstr>system-ui</vt:lpstr>
      <vt:lpstr>var(--font-families--sans-serif)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Bentley</dc:creator>
  <cp:lastModifiedBy>Cathy Bentley</cp:lastModifiedBy>
  <cp:revision>47</cp:revision>
  <dcterms:created xsi:type="dcterms:W3CDTF">2023-12-30T20:04:57Z</dcterms:created>
  <dcterms:modified xsi:type="dcterms:W3CDTF">2024-01-17T02:49:02Z</dcterms:modified>
</cp:coreProperties>
</file>