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384" r:id="rId5"/>
    <p:sldId id="264" r:id="rId6"/>
    <p:sldId id="263" r:id="rId7"/>
    <p:sldId id="259" r:id="rId8"/>
    <p:sldId id="266" r:id="rId9"/>
    <p:sldId id="267" r:id="rId10"/>
    <p:sldId id="465" r:id="rId11"/>
    <p:sldId id="262" r:id="rId12"/>
    <p:sldId id="265" r:id="rId13"/>
    <p:sldId id="466" r:id="rId14"/>
    <p:sldId id="261" r:id="rId15"/>
    <p:sldId id="260" r:id="rId16"/>
    <p:sldId id="467" r:id="rId17"/>
    <p:sldId id="464" r:id="rId18"/>
    <p:sldId id="268" r:id="rId19"/>
    <p:sldId id="470" r:id="rId20"/>
    <p:sldId id="4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0"/>
    <p:restoredTop sz="94648"/>
  </p:normalViewPr>
  <p:slideViewPr>
    <p:cSldViewPr snapToGrid="0">
      <p:cViewPr varScale="1">
        <p:scale>
          <a:sx n="103" d="100"/>
          <a:sy n="103" d="100"/>
        </p:scale>
        <p:origin x="200" y="4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01EE3-9DE2-6A42-8502-EECEDF8324B7}" type="datetimeFigureOut">
              <a:rPr lang="en-US" smtClean="0"/>
              <a:t>8/23/23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82E7B-DBFC-904B-B778-89A18143B00F}" type="slidenum">
              <a:rPr lang="en-US" smtClean="0"/>
              <a:t>‹#›</a:t>
            </a:fld>
            <a:endParaRPr lang="en-US"/>
          </a:p>
        </p:txBody>
      </p:sp>
    </p:spTree>
    <p:extLst>
      <p:ext uri="{BB962C8B-B14F-4D97-AF65-F5344CB8AC3E}">
        <p14:creationId xmlns:p14="http://schemas.microsoft.com/office/powerpoint/2010/main" val="372163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82E7B-DBFC-904B-B778-89A18143B00F}" type="slidenum">
              <a:rPr lang="en-US" smtClean="0"/>
              <a:t>9</a:t>
            </a:fld>
            <a:endParaRPr lang="en-US"/>
          </a:p>
        </p:txBody>
      </p:sp>
    </p:spTree>
    <p:extLst>
      <p:ext uri="{BB962C8B-B14F-4D97-AF65-F5344CB8AC3E}">
        <p14:creationId xmlns:p14="http://schemas.microsoft.com/office/powerpoint/2010/main" val="257532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4897-56B0-EA91-3F88-B50C12697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53E9AB-AD3D-6AC2-302E-0F2A2507B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4897E-C8E2-6F76-9868-969D24A473EF}"/>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CA8E0BF1-2739-B68A-0593-53E683A1A3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F2CD2-E10B-3586-525D-E047B46FEE91}"/>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35879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6E98-4637-D711-A63F-B505B262E1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739C1F-C406-286A-676A-ACB003F389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05D1F-898E-3C12-CA4E-EB1B9798395A}"/>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A4A2F044-D612-75E7-F089-1E8BBB489E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0BC4-F2C5-2F3C-5891-6C6345F1FDF4}"/>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1669976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B7F9F-0F65-5A26-58FB-38202EA1F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B521F-7EE0-7D67-155E-823C6B6A9E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FA0D0-3286-7503-2B8B-718927D6E492}"/>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D73F9E93-517A-6FE0-DB1A-0511D8654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DFC3B-AB0E-7F1B-978B-EDD4BF6D194B}"/>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226277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CE90-E44A-A1C9-89D3-0ADDE1507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A84BB-B920-04EF-F907-79F3DB0165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697BA-EAB9-7F3A-B885-5A47649CB64C}"/>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497E31CC-1C99-DC9C-1E15-F3DF2B22C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30B65-B844-84CD-8A20-2385D5306844}"/>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353864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6C1C-04FD-0924-3EAC-997A137258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E0ACCA-4EA7-FC45-9CF2-BA0B2DA5F6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DE278D-8C62-365F-B3C0-F894531507AA}"/>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EFB7CF8C-5139-77E5-C325-4DE7346A1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64979-D662-CE6A-7C99-07003ACF4148}"/>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415648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AEB8-8AA0-1727-4FE0-0E9AFD58F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D8173A-56AE-29A3-991C-1D4863B77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86D5F7-E6FA-324B-F339-C76359A11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F9C65A-F32E-FC7A-C7F8-35D8DA4B736F}"/>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6" name="Footer Placeholder 5">
            <a:extLst>
              <a:ext uri="{FF2B5EF4-FFF2-40B4-BE49-F238E27FC236}">
                <a16:creationId xmlns:a16="http://schemas.microsoft.com/office/drawing/2014/main" id="{700DD3BD-3278-62BB-1BA8-1578FDD09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A30DF2-EC49-4E61-38EE-B0831196C1C9}"/>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1532470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FE4A-8D61-D375-6AA6-877254F825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4C6E84-19A1-5020-BC6D-DECD408C6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125DD-D498-CDB4-4A78-78EC87113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81448D-016F-3AC8-028E-D20E0F3C5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487373-BC76-1070-0EFF-E918CD73E1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88D9C-F61D-1304-6724-C8A30BC8FC50}"/>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8" name="Footer Placeholder 7">
            <a:extLst>
              <a:ext uri="{FF2B5EF4-FFF2-40B4-BE49-F238E27FC236}">
                <a16:creationId xmlns:a16="http://schemas.microsoft.com/office/drawing/2014/main" id="{4B2BDDC8-B64E-B40A-82A8-5CADA73E39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4EC1BA-8F26-DDBB-85B0-E1FF6E669409}"/>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12271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8FF36-4DB1-2AD1-EE13-4315E012AD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628D4D-8B52-C2E9-FFB5-6D4CE6622F32}"/>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4" name="Footer Placeholder 3">
            <a:extLst>
              <a:ext uri="{FF2B5EF4-FFF2-40B4-BE49-F238E27FC236}">
                <a16:creationId xmlns:a16="http://schemas.microsoft.com/office/drawing/2014/main" id="{6DEB25CC-A9F5-C1DE-6F32-9C4EBF22B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B5DA7E-99F5-9BD8-17DC-EF26CB98DA4D}"/>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299424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5DB6F-D13C-5148-4926-7C3F3230BBD0}"/>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3" name="Footer Placeholder 2">
            <a:extLst>
              <a:ext uri="{FF2B5EF4-FFF2-40B4-BE49-F238E27FC236}">
                <a16:creationId xmlns:a16="http://schemas.microsoft.com/office/drawing/2014/main" id="{DB8034F8-43CA-ABC4-BE37-A06CB1AB68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66CFDB-442D-A0A3-9AB2-7D52880BFB06}"/>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107950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8DDE-6F33-2B1B-C64B-0AD27C6FDB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723457-2B43-41AB-D12A-12F0BB653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1A13C-0C53-C8B3-3D27-B7AF5D8C4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DF9CE-A688-F6C4-2781-BF8619A769E2}"/>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6" name="Footer Placeholder 5">
            <a:extLst>
              <a:ext uri="{FF2B5EF4-FFF2-40B4-BE49-F238E27FC236}">
                <a16:creationId xmlns:a16="http://schemas.microsoft.com/office/drawing/2014/main" id="{C49E3AB6-8B56-A1D8-E692-13FD48D9D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BFF9C-7ED5-5D62-55A2-DF1C29355370}"/>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361129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804A-0E49-8E4A-8CE7-6DAF7A7A7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BE8AF3-423D-9561-D57F-08F998B32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70A2FF-DBB3-F1BB-5DE2-5FE6B60716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AFD6A-6330-42D9-AD50-199935AAF3E8}"/>
              </a:ext>
            </a:extLst>
          </p:cNvPr>
          <p:cNvSpPr>
            <a:spLocks noGrp="1"/>
          </p:cNvSpPr>
          <p:nvPr>
            <p:ph type="dt" sz="half" idx="10"/>
          </p:nvPr>
        </p:nvSpPr>
        <p:spPr/>
        <p:txBody>
          <a:bodyPr/>
          <a:lstStyle/>
          <a:p>
            <a:fld id="{28F19C77-1C50-7E4D-9326-49F0402C621C}" type="datetimeFigureOut">
              <a:rPr lang="en-US" smtClean="0"/>
              <a:t>8/23/23</a:t>
            </a:fld>
            <a:endParaRPr lang="en-US"/>
          </a:p>
        </p:txBody>
      </p:sp>
      <p:sp>
        <p:nvSpPr>
          <p:cNvPr id="6" name="Footer Placeholder 5">
            <a:extLst>
              <a:ext uri="{FF2B5EF4-FFF2-40B4-BE49-F238E27FC236}">
                <a16:creationId xmlns:a16="http://schemas.microsoft.com/office/drawing/2014/main" id="{42031326-341F-36F7-D08C-3E5603644A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845AE-1EA4-CC90-A32B-06E0FE5376EE}"/>
              </a:ext>
            </a:extLst>
          </p:cNvPr>
          <p:cNvSpPr>
            <a:spLocks noGrp="1"/>
          </p:cNvSpPr>
          <p:nvPr>
            <p:ph type="sldNum" sz="quarter" idx="12"/>
          </p:nvPr>
        </p:nvSpPr>
        <p:spPr/>
        <p:txBody>
          <a:bodyPr/>
          <a:lstStyle/>
          <a:p>
            <a:fld id="{BC528CD3-12CE-BC49-97E3-F37AE97D4404}" type="slidenum">
              <a:rPr lang="en-US" smtClean="0"/>
              <a:t>‹#›</a:t>
            </a:fld>
            <a:endParaRPr lang="en-US"/>
          </a:p>
        </p:txBody>
      </p:sp>
    </p:spTree>
    <p:extLst>
      <p:ext uri="{BB962C8B-B14F-4D97-AF65-F5344CB8AC3E}">
        <p14:creationId xmlns:p14="http://schemas.microsoft.com/office/powerpoint/2010/main" val="3145717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EB196-2884-5DEB-C413-AA787A3C8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D27D7F-3190-3C1B-5525-BF4E3954B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1E867-DB8C-CBCA-EA3A-D65843A664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19C77-1C50-7E4D-9326-49F0402C621C}" type="datetimeFigureOut">
              <a:rPr lang="en-US" smtClean="0"/>
              <a:t>8/23/23</a:t>
            </a:fld>
            <a:endParaRPr lang="en-US"/>
          </a:p>
        </p:txBody>
      </p:sp>
      <p:sp>
        <p:nvSpPr>
          <p:cNvPr id="5" name="Footer Placeholder 4">
            <a:extLst>
              <a:ext uri="{FF2B5EF4-FFF2-40B4-BE49-F238E27FC236}">
                <a16:creationId xmlns:a16="http://schemas.microsoft.com/office/drawing/2014/main" id="{BBF19531-C784-D945-43EE-C7D476751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37BE-DE8B-E995-65F9-17D5481CE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28CD3-12CE-BC49-97E3-F37AE97D4404}" type="slidenum">
              <a:rPr lang="en-US" smtClean="0"/>
              <a:t>‹#›</a:t>
            </a:fld>
            <a:endParaRPr lang="en-US"/>
          </a:p>
        </p:txBody>
      </p:sp>
    </p:spTree>
    <p:extLst>
      <p:ext uri="{BB962C8B-B14F-4D97-AF65-F5344CB8AC3E}">
        <p14:creationId xmlns:p14="http://schemas.microsoft.com/office/powerpoint/2010/main" val="201835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gi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blueletterbible.org/kjv/jhn/19/39/s_1016039" TargetMode="External"/><Relationship Id="rId5" Type="http://schemas.openxmlformats.org/officeDocument/2006/relationships/hyperlink" Target="https://www.blueletterbible.org/kjv/mar/15/23/s_972023" TargetMode="External"/><Relationship Id="rId4" Type="http://schemas.openxmlformats.org/officeDocument/2006/relationships/hyperlink" Target="https://www.blueletterbible.org/kjv/mat/2/11/s_931011" TargetMode="External"/><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6" name="Picture 5" descr="A picture containing sky, outdoor, ruins, tree&#10;&#10;Description automatically generated">
            <a:extLst>
              <a:ext uri="{FF2B5EF4-FFF2-40B4-BE49-F238E27FC236}">
                <a16:creationId xmlns:a16="http://schemas.microsoft.com/office/drawing/2014/main" id="{CC3E6B45-DAA4-9864-061D-D28616BA27D9}"/>
              </a:ext>
            </a:extLst>
          </p:cNvPr>
          <p:cNvPicPr>
            <a:picLocks noChangeAspect="1"/>
          </p:cNvPicPr>
          <p:nvPr/>
        </p:nvPicPr>
        <p:blipFill>
          <a:blip r:embed="rId2"/>
          <a:stretch>
            <a:fillRect/>
          </a:stretch>
        </p:blipFill>
        <p:spPr>
          <a:xfrm>
            <a:off x="783935" y="466502"/>
            <a:ext cx="10624130" cy="5924996"/>
          </a:xfrm>
          <a:prstGeom prst="rect">
            <a:avLst/>
          </a:prstGeom>
        </p:spPr>
      </p:pic>
      <p:sp>
        <p:nvSpPr>
          <p:cNvPr id="9" name="TextBox 8">
            <a:extLst>
              <a:ext uri="{FF2B5EF4-FFF2-40B4-BE49-F238E27FC236}">
                <a16:creationId xmlns:a16="http://schemas.microsoft.com/office/drawing/2014/main" id="{8188D233-7D53-2FCC-EF1F-F2C58AB3BEE4}"/>
              </a:ext>
            </a:extLst>
          </p:cNvPr>
          <p:cNvSpPr txBox="1"/>
          <p:nvPr/>
        </p:nvSpPr>
        <p:spPr>
          <a:xfrm>
            <a:off x="6940467" y="1715757"/>
            <a:ext cx="3697357" cy="461665"/>
          </a:xfrm>
          <a:prstGeom prst="rect">
            <a:avLst/>
          </a:prstGeom>
          <a:noFill/>
        </p:spPr>
        <p:txBody>
          <a:bodyPr wrap="square" rtlCol="0">
            <a:spAutoFit/>
          </a:bodyPr>
          <a:lstStyle/>
          <a:p>
            <a:r>
              <a:rPr lang="en-US" sz="2400" dirty="0">
                <a:solidFill>
                  <a:schemeClr val="bg1"/>
                </a:solidFill>
                <a:latin typeface="Papyrus" panose="020B0602040200020303" pitchFamily="34" charset="77"/>
              </a:rPr>
              <a:t>The Church of Smyrna</a:t>
            </a:r>
          </a:p>
        </p:txBody>
      </p:sp>
    </p:spTree>
    <p:extLst>
      <p:ext uri="{BB962C8B-B14F-4D97-AF65-F5344CB8AC3E}">
        <p14:creationId xmlns:p14="http://schemas.microsoft.com/office/powerpoint/2010/main" val="40442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2987107-C194-78A3-FF94-8BC072FE890B}"/>
              </a:ext>
            </a:extLst>
          </p:cNvPr>
          <p:cNvSpPr txBox="1"/>
          <p:nvPr/>
        </p:nvSpPr>
        <p:spPr>
          <a:xfrm>
            <a:off x="2380210" y="614596"/>
            <a:ext cx="7431580" cy="5016758"/>
          </a:xfrm>
          <a:prstGeom prst="rect">
            <a:avLst/>
          </a:prstGeom>
          <a:solidFill>
            <a:schemeClr val="bg1"/>
          </a:solidFill>
        </p:spPr>
        <p:txBody>
          <a:bodyPr wrap="square" rtlCol="0">
            <a:spAutoFit/>
          </a:bodyPr>
          <a:lstStyle/>
          <a:p>
            <a:pPr algn="ctr"/>
            <a:endParaRPr lang="en-US" sz="2400" dirty="0">
              <a:latin typeface="Papyrus" panose="020B0602040200020303" pitchFamily="34" charset="77"/>
            </a:endParaRPr>
          </a:p>
          <a:p>
            <a:pPr algn="ctr"/>
            <a:r>
              <a:rPr lang="en-US" sz="2800" dirty="0">
                <a:latin typeface="Papyrus" panose="020B0602040200020303" pitchFamily="34" charset="77"/>
              </a:rPr>
              <a:t>In Jesus’ Letter to the Church of Smyrna</a:t>
            </a:r>
          </a:p>
          <a:p>
            <a:pPr algn="ctr"/>
            <a:r>
              <a:rPr lang="en-US" sz="2800" dirty="0">
                <a:latin typeface="Papyrus" panose="020B0602040200020303" pitchFamily="34" charset="77"/>
              </a:rPr>
              <a:t>We Meet  </a:t>
            </a: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endParaRPr lang="en-US" sz="2400" dirty="0">
              <a:latin typeface="Papyrus" panose="020B0602040200020303" pitchFamily="34" charset="77"/>
            </a:endParaRPr>
          </a:p>
          <a:p>
            <a:pPr algn="ctr"/>
            <a:r>
              <a:rPr lang="en-US" sz="2400" dirty="0">
                <a:latin typeface="Papyrus" panose="020B0602040200020303" pitchFamily="34" charset="77"/>
              </a:rPr>
              <a:t>Past, Present &amp; Future </a:t>
            </a:r>
          </a:p>
        </p:txBody>
      </p:sp>
      <p:pic>
        <p:nvPicPr>
          <p:cNvPr id="7" name="Picture 6" descr="A close-up of a chain&#10;&#10;Description automatically generated">
            <a:extLst>
              <a:ext uri="{FF2B5EF4-FFF2-40B4-BE49-F238E27FC236}">
                <a16:creationId xmlns:a16="http://schemas.microsoft.com/office/drawing/2014/main" id="{F1880F66-296E-4EA5-3FF9-0C7CF95E064C}"/>
              </a:ext>
            </a:extLst>
          </p:cNvPr>
          <p:cNvPicPr>
            <a:picLocks noChangeAspect="1"/>
          </p:cNvPicPr>
          <p:nvPr/>
        </p:nvPicPr>
        <p:blipFill>
          <a:blip r:embed="rId2"/>
          <a:stretch>
            <a:fillRect/>
          </a:stretch>
        </p:blipFill>
        <p:spPr>
          <a:xfrm>
            <a:off x="2380210" y="1931194"/>
            <a:ext cx="7431580" cy="4311451"/>
          </a:xfrm>
          <a:prstGeom prst="rect">
            <a:avLst/>
          </a:prstGeom>
        </p:spPr>
      </p:pic>
      <p:sp>
        <p:nvSpPr>
          <p:cNvPr id="8" name="TextBox 7">
            <a:extLst>
              <a:ext uri="{FF2B5EF4-FFF2-40B4-BE49-F238E27FC236}">
                <a16:creationId xmlns:a16="http://schemas.microsoft.com/office/drawing/2014/main" id="{C8B7568B-EC66-2236-30FB-19484FEC6728}"/>
              </a:ext>
            </a:extLst>
          </p:cNvPr>
          <p:cNvSpPr txBox="1"/>
          <p:nvPr/>
        </p:nvSpPr>
        <p:spPr>
          <a:xfrm>
            <a:off x="5422670" y="5719425"/>
            <a:ext cx="4389120" cy="523220"/>
          </a:xfrm>
          <a:prstGeom prst="rect">
            <a:avLst/>
          </a:prstGeom>
          <a:noFill/>
        </p:spPr>
        <p:txBody>
          <a:bodyPr wrap="square" rtlCol="0">
            <a:spAutoFit/>
          </a:bodyPr>
          <a:lstStyle/>
          <a:p>
            <a:r>
              <a:rPr lang="en-US" sz="2800" dirty="0">
                <a:solidFill>
                  <a:schemeClr val="bg1"/>
                </a:solidFill>
                <a:latin typeface="Telugu MN" pitchFamily="2" charset="0"/>
                <a:cs typeface="Telugu MN" pitchFamily="2" charset="0"/>
              </a:rPr>
              <a:t>Past, Present &amp; Future</a:t>
            </a:r>
          </a:p>
        </p:txBody>
      </p:sp>
    </p:spTree>
    <p:extLst>
      <p:ext uri="{BB962C8B-B14F-4D97-AF65-F5344CB8AC3E}">
        <p14:creationId xmlns:p14="http://schemas.microsoft.com/office/powerpoint/2010/main" val="326729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3" name="Picture 2" descr="A painting of a person with a beard&#10;&#10;Description automatically generated with low confidence">
            <a:extLst>
              <a:ext uri="{FF2B5EF4-FFF2-40B4-BE49-F238E27FC236}">
                <a16:creationId xmlns:a16="http://schemas.microsoft.com/office/drawing/2014/main" id="{EA9746B2-3493-BAB5-63EB-1D4DE2AC6948}"/>
              </a:ext>
            </a:extLst>
          </p:cNvPr>
          <p:cNvPicPr>
            <a:picLocks noChangeAspect="1"/>
          </p:cNvPicPr>
          <p:nvPr/>
        </p:nvPicPr>
        <p:blipFill rotWithShape="1">
          <a:blip r:embed="rId2"/>
          <a:srcRect l="10460" t="12606"/>
          <a:stretch/>
        </p:blipFill>
        <p:spPr>
          <a:xfrm>
            <a:off x="178365" y="170668"/>
            <a:ext cx="4693876" cy="6516659"/>
          </a:xfrm>
          <a:prstGeom prst="rect">
            <a:avLst/>
          </a:prstGeom>
        </p:spPr>
      </p:pic>
      <p:sp>
        <p:nvSpPr>
          <p:cNvPr id="2" name="TextBox 1">
            <a:extLst>
              <a:ext uri="{FF2B5EF4-FFF2-40B4-BE49-F238E27FC236}">
                <a16:creationId xmlns:a16="http://schemas.microsoft.com/office/drawing/2014/main" id="{F6FA8CF2-75A3-CBBE-D388-FD132E07F62A}"/>
              </a:ext>
            </a:extLst>
          </p:cNvPr>
          <p:cNvSpPr txBox="1"/>
          <p:nvPr/>
        </p:nvSpPr>
        <p:spPr>
          <a:xfrm>
            <a:off x="5333890" y="766731"/>
            <a:ext cx="3142846" cy="6001643"/>
          </a:xfrm>
          <a:prstGeom prst="rect">
            <a:avLst/>
          </a:prstGeom>
          <a:solidFill>
            <a:schemeClr val="bg1"/>
          </a:solidFill>
        </p:spPr>
        <p:txBody>
          <a:bodyPr wrap="square" rtlCol="0">
            <a:spAutoFit/>
          </a:bodyPr>
          <a:lstStyle/>
          <a:p>
            <a:pPr algn="l"/>
            <a:endParaRPr lang="en-US" sz="2000" i="0" u="none" strike="noStrike" dirty="0">
              <a:solidFill>
                <a:srgbClr val="000000"/>
              </a:solidFill>
              <a:effectLst/>
              <a:latin typeface="Papyrus" panose="020B0602040200020303" pitchFamily="34" charset="77"/>
            </a:endParaRPr>
          </a:p>
          <a:p>
            <a:pPr algn="l"/>
            <a:r>
              <a:rPr lang="en-US" sz="2000" b="1" i="0" u="none" strike="noStrike" dirty="0">
                <a:solidFill>
                  <a:srgbClr val="000000"/>
                </a:solidFill>
                <a:effectLst/>
                <a:latin typeface="Papyrus" panose="020B0602040200020303" pitchFamily="34" charset="77"/>
              </a:rPr>
              <a:t>  </a:t>
            </a:r>
            <a:r>
              <a:rPr lang="en-US" sz="2200" b="1" i="0" u="none" strike="noStrike" dirty="0">
                <a:solidFill>
                  <a:srgbClr val="000000"/>
                </a:solidFill>
                <a:effectLst/>
                <a:latin typeface="Papyrus" panose="020B0602040200020303" pitchFamily="34" charset="77"/>
              </a:rPr>
              <a:t>The Persecuted Church</a:t>
            </a:r>
          </a:p>
          <a:p>
            <a:pPr algn="l"/>
            <a:endParaRPr lang="en-US" sz="2000" dirty="0">
              <a:solidFill>
                <a:srgbClr val="000000"/>
              </a:solidFill>
              <a:latin typeface="Papyrus" panose="020B0602040200020303" pitchFamily="34" charset="77"/>
            </a:endParaRPr>
          </a:p>
          <a:p>
            <a:pPr algn="l"/>
            <a:r>
              <a:rPr lang="en-US" sz="2000" i="0" u="none" strike="noStrike" dirty="0">
                <a:solidFill>
                  <a:srgbClr val="000000"/>
                </a:solidFill>
                <a:effectLst/>
                <a:latin typeface="Papyrus" panose="020B0602040200020303" pitchFamily="34" charset="77"/>
              </a:rPr>
              <a:t>John had a favorite young disciple named Polycarp, who later became Smyrna’s Church leader after John’s death. He  was martyred at age 85 in Smyrna  156 AD. </a:t>
            </a:r>
          </a:p>
          <a:p>
            <a:pPr algn="l"/>
            <a:endParaRPr lang="en-US" sz="2000" i="0" u="none" strike="noStrike" dirty="0">
              <a:solidFill>
                <a:srgbClr val="000000"/>
              </a:solidFill>
              <a:effectLst/>
              <a:latin typeface="Papyrus" panose="020B0602040200020303" pitchFamily="34" charset="77"/>
            </a:endParaRPr>
          </a:p>
          <a:p>
            <a:pPr algn="l"/>
            <a:r>
              <a:rPr lang="en-US" sz="2000" i="0" u="none" strike="noStrike" dirty="0">
                <a:solidFill>
                  <a:srgbClr val="000000"/>
                </a:solidFill>
                <a:effectLst/>
                <a:latin typeface="Papyrus" panose="020B0602040200020303" pitchFamily="34" charset="77"/>
              </a:rPr>
              <a:t> </a:t>
            </a:r>
            <a:r>
              <a:rPr lang="en-US" sz="2000" dirty="0">
                <a:solidFill>
                  <a:srgbClr val="000000"/>
                </a:solidFill>
                <a:latin typeface="Papyrus" panose="020B0602040200020303" pitchFamily="34" charset="77"/>
              </a:rPr>
              <a:t>T</a:t>
            </a:r>
            <a:r>
              <a:rPr lang="en-US" sz="2000" i="0" u="none" strike="noStrike" dirty="0">
                <a:solidFill>
                  <a:srgbClr val="000000"/>
                </a:solidFill>
                <a:effectLst/>
                <a:latin typeface="Papyrus" panose="020B0602040200020303" pitchFamily="34" charset="77"/>
              </a:rPr>
              <a:t>ied to a stake in the amphitheater, Polycarp was pierced through the heart by a Roman soldier, then burned in front of thousands of cheering Romans. </a:t>
            </a:r>
          </a:p>
        </p:txBody>
      </p:sp>
      <p:pic>
        <p:nvPicPr>
          <p:cNvPr id="8" name="Picture 7" descr="A person with grey hair and blue eyes&#10;&#10;Description automatically generated with low confidence">
            <a:extLst>
              <a:ext uri="{FF2B5EF4-FFF2-40B4-BE49-F238E27FC236}">
                <a16:creationId xmlns:a16="http://schemas.microsoft.com/office/drawing/2014/main" id="{C0B6B6D7-AA4B-D077-B7F0-9E93EE4AFCAB}"/>
              </a:ext>
            </a:extLst>
          </p:cNvPr>
          <p:cNvPicPr>
            <a:picLocks noChangeAspect="1"/>
          </p:cNvPicPr>
          <p:nvPr/>
        </p:nvPicPr>
        <p:blipFill rotWithShape="1">
          <a:blip r:embed="rId3"/>
          <a:srcRect l="19645" r="21189"/>
          <a:stretch/>
        </p:blipFill>
        <p:spPr>
          <a:xfrm>
            <a:off x="9048672" y="346597"/>
            <a:ext cx="2681680" cy="3408219"/>
          </a:xfrm>
          <a:prstGeom prst="rect">
            <a:avLst/>
          </a:prstGeom>
        </p:spPr>
      </p:pic>
      <p:sp>
        <p:nvSpPr>
          <p:cNvPr id="9" name="TextBox 8">
            <a:extLst>
              <a:ext uri="{FF2B5EF4-FFF2-40B4-BE49-F238E27FC236}">
                <a16:creationId xmlns:a16="http://schemas.microsoft.com/office/drawing/2014/main" id="{58080099-0517-F03C-D9E3-D370802F863A}"/>
              </a:ext>
            </a:extLst>
          </p:cNvPr>
          <p:cNvSpPr txBox="1"/>
          <p:nvPr/>
        </p:nvSpPr>
        <p:spPr>
          <a:xfrm>
            <a:off x="8650690" y="3956858"/>
            <a:ext cx="3253135" cy="2554545"/>
          </a:xfrm>
          <a:prstGeom prst="rect">
            <a:avLst/>
          </a:prstGeom>
          <a:solidFill>
            <a:schemeClr val="bg1">
              <a:lumMod val="85000"/>
            </a:schemeClr>
          </a:solidFill>
        </p:spPr>
        <p:txBody>
          <a:bodyPr wrap="square" rtlCol="0">
            <a:spAutoFit/>
          </a:bodyPr>
          <a:lstStyle/>
          <a:p>
            <a:r>
              <a:rPr lang="en-US" sz="2000" dirty="0">
                <a:latin typeface="Papyrus" panose="020B0602040200020303" pitchFamily="34" charset="77"/>
              </a:rPr>
              <a:t>Pastor Andrew Brunson</a:t>
            </a:r>
          </a:p>
          <a:p>
            <a:r>
              <a:rPr lang="en-US" sz="2000" dirty="0">
                <a:latin typeface="Papyrus" panose="020B0602040200020303" pitchFamily="34" charset="77"/>
              </a:rPr>
              <a:t>Served 23 years in Smyrna,</a:t>
            </a:r>
          </a:p>
          <a:p>
            <a:r>
              <a:rPr lang="en-US" sz="2000" dirty="0">
                <a:latin typeface="Papyrus" panose="020B0602040200020303" pitchFamily="34" charset="77"/>
              </a:rPr>
              <a:t>Was arrested in Turkey on false charges in 2016, put in prison and almost died.  He was released  in 2018 only because of great pressure from Trump and the press. </a:t>
            </a:r>
          </a:p>
        </p:txBody>
      </p:sp>
    </p:spTree>
    <p:extLst>
      <p:ext uri="{BB962C8B-B14F-4D97-AF65-F5344CB8AC3E}">
        <p14:creationId xmlns:p14="http://schemas.microsoft.com/office/powerpoint/2010/main" val="114926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4" y="0"/>
            <a:ext cx="12192000" cy="6858000"/>
          </a:xfrm>
          <a:prstGeom prst="rect">
            <a:avLst/>
          </a:prstGeom>
          <a:solidFill>
            <a:srgbClr val="00B0F0"/>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30059EB1-CD84-2C3E-3D6F-105BAA98EFA6}"/>
              </a:ext>
            </a:extLst>
          </p:cNvPr>
          <p:cNvSpPr txBox="1"/>
          <p:nvPr/>
        </p:nvSpPr>
        <p:spPr>
          <a:xfrm>
            <a:off x="698269" y="279248"/>
            <a:ext cx="11222178" cy="553538"/>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6C2B7575-0097-F74E-F857-1477723B97E6}"/>
              </a:ext>
            </a:extLst>
          </p:cNvPr>
          <p:cNvSpPr txBox="1"/>
          <p:nvPr/>
        </p:nvSpPr>
        <p:spPr>
          <a:xfrm>
            <a:off x="698269" y="414820"/>
            <a:ext cx="10989425" cy="430887"/>
          </a:xfrm>
          <a:prstGeom prst="rect">
            <a:avLst/>
          </a:prstGeom>
          <a:noFill/>
        </p:spPr>
        <p:txBody>
          <a:bodyPr wrap="square">
            <a:spAutoFit/>
          </a:bodyPr>
          <a:lstStyle/>
          <a:p>
            <a:r>
              <a:rPr lang="en-US" sz="2200" dirty="0">
                <a:solidFill>
                  <a:srgbClr val="000000"/>
                </a:solidFill>
                <a:latin typeface="Papyrus" panose="020B0602040200020303" pitchFamily="34" charset="77"/>
              </a:rPr>
              <a:t>Revelation  2:9  “I know your works, and tribulation, and poverty, (but you are rich)”</a:t>
            </a:r>
            <a:r>
              <a:rPr lang="en-US" sz="2200" b="1" i="0" u="none" strike="noStrike" baseline="30000" dirty="0">
                <a:solidFill>
                  <a:srgbClr val="000000"/>
                </a:solidFill>
                <a:effectLst/>
                <a:latin typeface="Papyrus" panose="020B0602040200020303" pitchFamily="34" charset="77"/>
              </a:rPr>
              <a:t> </a:t>
            </a:r>
            <a:endParaRPr lang="en-US" sz="2200" b="0" i="0" u="none" strike="noStrike" dirty="0">
              <a:solidFill>
                <a:srgbClr val="000000"/>
              </a:solidFill>
              <a:effectLst/>
              <a:latin typeface="Papyrus" panose="020B0602040200020303" pitchFamily="34" charset="77"/>
            </a:endParaRPr>
          </a:p>
        </p:txBody>
      </p:sp>
      <p:sp>
        <p:nvSpPr>
          <p:cNvPr id="6" name="TextBox 5">
            <a:extLst>
              <a:ext uri="{FF2B5EF4-FFF2-40B4-BE49-F238E27FC236}">
                <a16:creationId xmlns:a16="http://schemas.microsoft.com/office/drawing/2014/main" id="{5C2AC751-EE03-A521-A99A-2FF31CB8E901}"/>
              </a:ext>
            </a:extLst>
          </p:cNvPr>
          <p:cNvSpPr txBox="1"/>
          <p:nvPr/>
        </p:nvSpPr>
        <p:spPr>
          <a:xfrm>
            <a:off x="135772" y="5362756"/>
            <a:ext cx="11920447" cy="1323439"/>
          </a:xfrm>
          <a:prstGeom prst="rect">
            <a:avLst/>
          </a:prstGeom>
          <a:solidFill>
            <a:schemeClr val="bg1">
              <a:lumMod val="85000"/>
            </a:schemeClr>
          </a:solidFill>
        </p:spPr>
        <p:txBody>
          <a:bodyPr wrap="square" rtlCol="0">
            <a:spAutoFit/>
          </a:bodyPr>
          <a:lstStyle/>
          <a:p>
            <a:pPr algn="l"/>
            <a:r>
              <a:rPr lang="en-US" sz="2000" i="0" u="none" strike="noStrike" dirty="0">
                <a:solidFill>
                  <a:srgbClr val="000000"/>
                </a:solidFill>
                <a:effectLst/>
                <a:latin typeface="Papyrus" panose="020B0602040200020303" pitchFamily="34" charset="77"/>
              </a:rPr>
              <a:t>Jesus told the Smyrna Church  He knew the tribulation they were suffering. These believers were poor because they refused to offer incense for  Roman Emperor cult worship. </a:t>
            </a:r>
            <a:r>
              <a:rPr lang="en-US" sz="2000" dirty="0">
                <a:solidFill>
                  <a:srgbClr val="000000"/>
                </a:solidFill>
                <a:latin typeface="Papyrus" panose="020B0602040200020303" pitchFamily="34" charset="77"/>
              </a:rPr>
              <a:t>These </a:t>
            </a:r>
            <a:r>
              <a:rPr lang="en-US" sz="2000" i="0" u="none" strike="noStrike" dirty="0">
                <a:solidFill>
                  <a:srgbClr val="000000"/>
                </a:solidFill>
                <a:effectLst/>
                <a:latin typeface="Papyrus" panose="020B0602040200020303" pitchFamily="34" charset="77"/>
              </a:rPr>
              <a:t>Christians were  not allowed in trade guilds, so  lost  businesses and homes.</a:t>
            </a:r>
            <a:r>
              <a:rPr lang="en-US" sz="2000" dirty="0">
                <a:solidFill>
                  <a:srgbClr val="000000"/>
                </a:solidFill>
                <a:latin typeface="Papyrus" panose="020B0602040200020303" pitchFamily="34" charset="77"/>
              </a:rPr>
              <a:t>  These Christians faced  poverty, hunger, prison,  crucifixion.  They were burned alive, fed to lions,  killed by gladiators - all for their  faith in Jesus.  </a:t>
            </a:r>
            <a:endParaRPr lang="en-US" sz="2000" i="0" u="none" strike="noStrike" dirty="0">
              <a:solidFill>
                <a:srgbClr val="000000"/>
              </a:solidFill>
              <a:effectLst/>
              <a:latin typeface="Papyrus" panose="020B0602040200020303" pitchFamily="34" charset="77"/>
            </a:endParaRPr>
          </a:p>
        </p:txBody>
      </p:sp>
      <p:pic>
        <p:nvPicPr>
          <p:cNvPr id="14" name="Picture 13" descr="A book with a painting of a person&#10;&#10;Description automatically generated with low confidence">
            <a:extLst>
              <a:ext uri="{FF2B5EF4-FFF2-40B4-BE49-F238E27FC236}">
                <a16:creationId xmlns:a16="http://schemas.microsoft.com/office/drawing/2014/main" id="{5FE55A0B-2976-23B9-DD48-C96075FE92AE}"/>
              </a:ext>
            </a:extLst>
          </p:cNvPr>
          <p:cNvPicPr>
            <a:picLocks noChangeAspect="1"/>
          </p:cNvPicPr>
          <p:nvPr/>
        </p:nvPicPr>
        <p:blipFill rotWithShape="1">
          <a:blip r:embed="rId2"/>
          <a:srcRect l="17905" t="2560" r="22534" b="9648"/>
          <a:stretch/>
        </p:blipFill>
        <p:spPr>
          <a:xfrm>
            <a:off x="698269" y="1007945"/>
            <a:ext cx="2926080" cy="4281942"/>
          </a:xfrm>
          <a:prstGeom prst="rect">
            <a:avLst/>
          </a:prstGeom>
        </p:spPr>
      </p:pic>
      <p:pic>
        <p:nvPicPr>
          <p:cNvPr id="16" name="Picture 15" descr="A picture containing clothing, painting, person, person&#10;&#10;Description automatically generated">
            <a:extLst>
              <a:ext uri="{FF2B5EF4-FFF2-40B4-BE49-F238E27FC236}">
                <a16:creationId xmlns:a16="http://schemas.microsoft.com/office/drawing/2014/main" id="{94777AFA-F6F4-9B2C-2894-E7448342AE27}"/>
              </a:ext>
            </a:extLst>
          </p:cNvPr>
          <p:cNvPicPr>
            <a:picLocks noChangeAspect="1"/>
          </p:cNvPicPr>
          <p:nvPr/>
        </p:nvPicPr>
        <p:blipFill rotWithShape="1">
          <a:blip r:embed="rId3"/>
          <a:srcRect b="16487"/>
          <a:stretch/>
        </p:blipFill>
        <p:spPr>
          <a:xfrm>
            <a:off x="4738254" y="909009"/>
            <a:ext cx="6949440" cy="4380878"/>
          </a:xfrm>
          <a:prstGeom prst="rect">
            <a:avLst/>
          </a:prstGeom>
        </p:spPr>
      </p:pic>
    </p:spTree>
    <p:extLst>
      <p:ext uri="{BB962C8B-B14F-4D97-AF65-F5344CB8AC3E}">
        <p14:creationId xmlns:p14="http://schemas.microsoft.com/office/powerpoint/2010/main" val="200519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1DD51934-8623-EB6D-7CFA-C45D4217D914}"/>
              </a:ext>
            </a:extLst>
          </p:cNvPr>
          <p:cNvSpPr txBox="1"/>
          <p:nvPr/>
        </p:nvSpPr>
        <p:spPr>
          <a:xfrm>
            <a:off x="402430" y="179510"/>
            <a:ext cx="11387137" cy="1292662"/>
          </a:xfrm>
          <a:prstGeom prst="rect">
            <a:avLst/>
          </a:prstGeom>
          <a:solidFill>
            <a:schemeClr val="bg1"/>
          </a:solidFill>
        </p:spPr>
        <p:txBody>
          <a:bodyPr wrap="square" rtlCol="0">
            <a:spAutoFit/>
          </a:bodyPr>
          <a:lstStyle/>
          <a:p>
            <a:r>
              <a:rPr lang="en-US" sz="2000" b="0" i="0" u="none" strike="noStrike" dirty="0">
                <a:solidFill>
                  <a:srgbClr val="000000"/>
                </a:solidFill>
                <a:effectLst/>
                <a:latin typeface="Papyrus" panose="020B0602040200020303" pitchFamily="34" charset="77"/>
              </a:rPr>
              <a:t>                                                                             Revelation 2:10 </a:t>
            </a:r>
          </a:p>
          <a:p>
            <a:r>
              <a:rPr lang="en-US" sz="2000" b="0" i="0" u="none" strike="noStrike" dirty="0">
                <a:solidFill>
                  <a:srgbClr val="000000"/>
                </a:solidFill>
                <a:effectLst/>
                <a:latin typeface="Papyrus" panose="020B0602040200020303" pitchFamily="34" charset="77"/>
              </a:rPr>
              <a:t>“Fear none of those things which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shalt suffer:  behold, the devil shall cast some of you into prison, that you may be tried;   and you shall have tribulation </a:t>
            </a:r>
            <a:r>
              <a:rPr lang="en-US" sz="2000" dirty="0">
                <a:solidFill>
                  <a:srgbClr val="000000"/>
                </a:solidFill>
                <a:latin typeface="Papyrus" panose="020B0602040200020303" pitchFamily="34" charset="77"/>
              </a:rPr>
              <a:t>10</a:t>
            </a:r>
            <a:r>
              <a:rPr lang="en-US" sz="2000" b="0" i="0" u="none" strike="noStrike" dirty="0">
                <a:solidFill>
                  <a:srgbClr val="000000"/>
                </a:solidFill>
                <a:effectLst/>
                <a:latin typeface="Papyrus" panose="020B0602040200020303" pitchFamily="34" charset="77"/>
              </a:rPr>
              <a:t> days: be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faithful unto death,” </a:t>
            </a:r>
          </a:p>
          <a:p>
            <a:endParaRPr lang="en-US" dirty="0"/>
          </a:p>
        </p:txBody>
      </p:sp>
      <p:sp>
        <p:nvSpPr>
          <p:cNvPr id="6" name="TextBox 5">
            <a:extLst>
              <a:ext uri="{FF2B5EF4-FFF2-40B4-BE49-F238E27FC236}">
                <a16:creationId xmlns:a16="http://schemas.microsoft.com/office/drawing/2014/main" id="{4B434D59-CCDC-D023-A4D6-8DD447286D97}"/>
              </a:ext>
            </a:extLst>
          </p:cNvPr>
          <p:cNvSpPr txBox="1"/>
          <p:nvPr/>
        </p:nvSpPr>
        <p:spPr>
          <a:xfrm>
            <a:off x="1585912" y="1731200"/>
            <a:ext cx="9344026" cy="1015663"/>
          </a:xfrm>
          <a:prstGeom prst="rect">
            <a:avLst/>
          </a:prstGeom>
          <a:solidFill>
            <a:schemeClr val="bg2"/>
          </a:solidFill>
        </p:spPr>
        <p:txBody>
          <a:bodyPr wrap="square" rtlCol="0">
            <a:spAutoFit/>
          </a:bodyPr>
          <a:lstStyle/>
          <a:p>
            <a:r>
              <a:rPr lang="en-US" sz="2000" dirty="0">
                <a:latin typeface="Lucida Calligraphy" panose="03010101010101010101" pitchFamily="66" charset="77"/>
              </a:rPr>
              <a:t>What and When did Smyrna Christians Suffer for 10 Days</a:t>
            </a:r>
          </a:p>
          <a:p>
            <a:endParaRPr lang="en-US" sz="2000" dirty="0">
              <a:latin typeface="Lucida Calligraphy" panose="03010101010101010101" pitchFamily="66" charset="77"/>
            </a:endParaRPr>
          </a:p>
          <a:p>
            <a:r>
              <a:rPr lang="en-US" sz="2000" dirty="0">
                <a:latin typeface="Lucida Calligraphy" panose="03010101010101010101" pitchFamily="66" charset="77"/>
              </a:rPr>
              <a:t> </a:t>
            </a:r>
            <a:r>
              <a:rPr lang="en-US" sz="2000" dirty="0"/>
              <a:t>“Smyrna Burning – Final 10 Days of Armenian Genocide”     September 13-22, 1922</a:t>
            </a:r>
          </a:p>
        </p:txBody>
      </p:sp>
      <p:pic>
        <p:nvPicPr>
          <p:cNvPr id="8" name="Picture 7" descr="A picture containing text, screenshot, font&#10;&#10;Description automatically generated">
            <a:extLst>
              <a:ext uri="{FF2B5EF4-FFF2-40B4-BE49-F238E27FC236}">
                <a16:creationId xmlns:a16="http://schemas.microsoft.com/office/drawing/2014/main" id="{52353FB1-D7EB-F28C-92A6-5F63A2B8DB18}"/>
              </a:ext>
            </a:extLst>
          </p:cNvPr>
          <p:cNvPicPr>
            <a:picLocks noChangeAspect="1"/>
          </p:cNvPicPr>
          <p:nvPr/>
        </p:nvPicPr>
        <p:blipFill rotWithShape="1">
          <a:blip r:embed="rId2"/>
          <a:srcRect r="4557" b="11963"/>
          <a:stretch/>
        </p:blipFill>
        <p:spPr>
          <a:xfrm>
            <a:off x="4312441" y="3110542"/>
            <a:ext cx="3328987" cy="3189288"/>
          </a:xfrm>
          <a:prstGeom prst="rect">
            <a:avLst/>
          </a:prstGeom>
        </p:spPr>
      </p:pic>
      <p:pic>
        <p:nvPicPr>
          <p:cNvPr id="10" name="Picture 9" descr="A picture containing text, newspaper, newsprint, publication&#10;&#10;Description automatically generated">
            <a:extLst>
              <a:ext uri="{FF2B5EF4-FFF2-40B4-BE49-F238E27FC236}">
                <a16:creationId xmlns:a16="http://schemas.microsoft.com/office/drawing/2014/main" id="{468BCE19-48E6-1D70-6310-7689FB0B59E5}"/>
              </a:ext>
            </a:extLst>
          </p:cNvPr>
          <p:cNvPicPr>
            <a:picLocks noChangeAspect="1"/>
          </p:cNvPicPr>
          <p:nvPr/>
        </p:nvPicPr>
        <p:blipFill>
          <a:blip r:embed="rId3"/>
          <a:stretch>
            <a:fillRect/>
          </a:stretch>
        </p:blipFill>
        <p:spPr>
          <a:xfrm>
            <a:off x="247000" y="3005890"/>
            <a:ext cx="3827318" cy="3398593"/>
          </a:xfrm>
          <a:prstGeom prst="rect">
            <a:avLst/>
          </a:prstGeom>
        </p:spPr>
      </p:pic>
      <p:pic>
        <p:nvPicPr>
          <p:cNvPr id="12" name="Picture 11" descr="A picture containing newspaper, text, newsprint, news&#10;&#10;Description automatically generated">
            <a:extLst>
              <a:ext uri="{FF2B5EF4-FFF2-40B4-BE49-F238E27FC236}">
                <a16:creationId xmlns:a16="http://schemas.microsoft.com/office/drawing/2014/main" id="{1DCE7D21-AFA8-E23A-4EA8-8CE790ADE8E1}"/>
              </a:ext>
            </a:extLst>
          </p:cNvPr>
          <p:cNvPicPr>
            <a:picLocks noChangeAspect="1"/>
          </p:cNvPicPr>
          <p:nvPr/>
        </p:nvPicPr>
        <p:blipFill rotWithShape="1">
          <a:blip r:embed="rId4"/>
          <a:srcRect l="20017" t="-8987" r="24570" b="8987"/>
          <a:stretch/>
        </p:blipFill>
        <p:spPr>
          <a:xfrm>
            <a:off x="8016873" y="2546185"/>
            <a:ext cx="3799682" cy="3858299"/>
          </a:xfrm>
          <a:prstGeom prst="rect">
            <a:avLst/>
          </a:prstGeom>
        </p:spPr>
      </p:pic>
    </p:spTree>
    <p:extLst>
      <p:ext uri="{BB962C8B-B14F-4D97-AF65-F5344CB8AC3E}">
        <p14:creationId xmlns:p14="http://schemas.microsoft.com/office/powerpoint/2010/main" val="200184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12" name="Picture 11" descr="A picture containing painting, ship, drawing, art&#10;&#10;Description automatically generated">
            <a:extLst>
              <a:ext uri="{FF2B5EF4-FFF2-40B4-BE49-F238E27FC236}">
                <a16:creationId xmlns:a16="http://schemas.microsoft.com/office/drawing/2014/main" id="{EB79E702-9AE4-9B1C-0D26-1590875CA07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6220" y="538140"/>
            <a:ext cx="12155780" cy="6063463"/>
          </a:xfrm>
          <a:prstGeom prst="rect">
            <a:avLst/>
          </a:prstGeom>
        </p:spPr>
      </p:pic>
      <p:sp>
        <p:nvSpPr>
          <p:cNvPr id="6" name="TextBox 5">
            <a:extLst>
              <a:ext uri="{FF2B5EF4-FFF2-40B4-BE49-F238E27FC236}">
                <a16:creationId xmlns:a16="http://schemas.microsoft.com/office/drawing/2014/main" id="{604F3DB3-3514-D4B2-DBA9-96BB1450F934}"/>
              </a:ext>
            </a:extLst>
          </p:cNvPr>
          <p:cNvSpPr txBox="1"/>
          <p:nvPr/>
        </p:nvSpPr>
        <p:spPr>
          <a:xfrm>
            <a:off x="473925" y="338085"/>
            <a:ext cx="7755675" cy="400110"/>
          </a:xfrm>
          <a:prstGeom prst="rect">
            <a:avLst/>
          </a:prstGeom>
          <a:solidFill>
            <a:schemeClr val="bg1"/>
          </a:solidFill>
        </p:spPr>
        <p:txBody>
          <a:bodyPr wrap="square" rtlCol="0">
            <a:spAutoFit/>
          </a:bodyPr>
          <a:lstStyle/>
          <a:p>
            <a:pPr algn="l"/>
            <a:r>
              <a:rPr lang="en-US" sz="2000" b="0" i="0" u="none" strike="noStrike" dirty="0">
                <a:solidFill>
                  <a:srgbClr val="000000"/>
                </a:solidFill>
                <a:effectLst/>
                <a:latin typeface="Papyrus" panose="020B0602040200020303" pitchFamily="34" charset="77"/>
              </a:rPr>
              <a:t>and you shall have tribulation </a:t>
            </a:r>
            <a:r>
              <a:rPr lang="en-US" sz="2000" dirty="0">
                <a:solidFill>
                  <a:srgbClr val="000000"/>
                </a:solidFill>
                <a:latin typeface="Papyrus" panose="020B0602040200020303" pitchFamily="34" charset="77"/>
              </a:rPr>
              <a:t>10</a:t>
            </a:r>
            <a:r>
              <a:rPr lang="en-US" sz="2000" b="0" i="0" u="none" strike="noStrike" dirty="0">
                <a:solidFill>
                  <a:srgbClr val="000000"/>
                </a:solidFill>
                <a:effectLst/>
                <a:latin typeface="Papyrus" panose="020B0602040200020303" pitchFamily="34" charset="77"/>
              </a:rPr>
              <a:t> days: be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faithful unto death.” </a:t>
            </a:r>
          </a:p>
        </p:txBody>
      </p:sp>
      <p:sp>
        <p:nvSpPr>
          <p:cNvPr id="2" name="TextBox 1">
            <a:extLst>
              <a:ext uri="{FF2B5EF4-FFF2-40B4-BE49-F238E27FC236}">
                <a16:creationId xmlns:a16="http://schemas.microsoft.com/office/drawing/2014/main" id="{E78D5675-7C98-624F-1CC0-2A89E1505285}"/>
              </a:ext>
            </a:extLst>
          </p:cNvPr>
          <p:cNvSpPr txBox="1"/>
          <p:nvPr/>
        </p:nvSpPr>
        <p:spPr>
          <a:xfrm>
            <a:off x="7015163" y="990602"/>
            <a:ext cx="4757737" cy="400110"/>
          </a:xfrm>
          <a:prstGeom prst="rect">
            <a:avLst/>
          </a:prstGeom>
          <a:solidFill>
            <a:srgbClr val="00B0F0"/>
          </a:solidFill>
        </p:spPr>
        <p:txBody>
          <a:bodyPr wrap="square" rtlCol="0">
            <a:spAutoFit/>
          </a:bodyPr>
          <a:lstStyle/>
          <a:p>
            <a:r>
              <a:rPr lang="en-US" sz="2000" dirty="0"/>
              <a:t> </a:t>
            </a:r>
            <a:r>
              <a:rPr lang="en-US" sz="2000" dirty="0">
                <a:solidFill>
                  <a:schemeClr val="bg1"/>
                </a:solidFill>
              </a:rPr>
              <a:t>10 Days in 1922 from September 13-22</a:t>
            </a:r>
          </a:p>
        </p:txBody>
      </p:sp>
    </p:spTree>
    <p:extLst>
      <p:ext uri="{BB962C8B-B14F-4D97-AF65-F5344CB8AC3E}">
        <p14:creationId xmlns:p14="http://schemas.microsoft.com/office/powerpoint/2010/main" val="352378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3A478A-7F86-DBFC-1922-C5C21D32D291}"/>
              </a:ext>
            </a:extLst>
          </p:cNvPr>
          <p:cNvPicPr>
            <a:picLocks noChangeAspect="1"/>
          </p:cNvPicPr>
          <p:nvPr/>
        </p:nvPicPr>
        <p:blipFill rotWithShape="1">
          <a:blip r:embed="rId2"/>
          <a:srcRect t="13151" b="3109"/>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3" name="Picture 2" descr="A group of people standing in front of a red cape&#10;&#10;Description automatically generated with low confidence">
            <a:extLst>
              <a:ext uri="{FF2B5EF4-FFF2-40B4-BE49-F238E27FC236}">
                <a16:creationId xmlns:a16="http://schemas.microsoft.com/office/drawing/2014/main" id="{B94EEA31-5EC8-DD38-275C-F82F09465CE4}"/>
              </a:ext>
            </a:extLst>
          </p:cNvPr>
          <p:cNvPicPr>
            <a:picLocks noChangeAspect="1"/>
          </p:cNvPicPr>
          <p:nvPr/>
        </p:nvPicPr>
        <p:blipFill>
          <a:blip r:embed="rId3"/>
          <a:stretch>
            <a:fillRect/>
          </a:stretch>
        </p:blipFill>
        <p:spPr>
          <a:xfrm>
            <a:off x="323852" y="356636"/>
            <a:ext cx="11291886" cy="6144728"/>
          </a:xfrm>
          <a:prstGeom prst="rect">
            <a:avLst/>
          </a:prstGeom>
        </p:spPr>
      </p:pic>
      <p:sp>
        <p:nvSpPr>
          <p:cNvPr id="5" name="TextBox 4">
            <a:extLst>
              <a:ext uri="{FF2B5EF4-FFF2-40B4-BE49-F238E27FC236}">
                <a16:creationId xmlns:a16="http://schemas.microsoft.com/office/drawing/2014/main" id="{B2C74138-5F58-5550-BE1E-E9A74266B762}"/>
              </a:ext>
            </a:extLst>
          </p:cNvPr>
          <p:cNvSpPr txBox="1"/>
          <p:nvPr/>
        </p:nvSpPr>
        <p:spPr>
          <a:xfrm>
            <a:off x="7939070" y="814388"/>
            <a:ext cx="3228975" cy="1569660"/>
          </a:xfrm>
          <a:prstGeom prst="rect">
            <a:avLst/>
          </a:prstGeom>
          <a:noFill/>
        </p:spPr>
        <p:txBody>
          <a:bodyPr wrap="square" rtlCol="0">
            <a:spAutoFit/>
          </a:bodyPr>
          <a:lstStyle/>
          <a:p>
            <a:r>
              <a:rPr lang="en-US" sz="2800" dirty="0">
                <a:latin typeface="Papyrus" panose="020B0602040200020303" pitchFamily="34" charset="77"/>
              </a:rPr>
              <a:t>“The Promise”</a:t>
            </a:r>
          </a:p>
          <a:p>
            <a:r>
              <a:rPr lang="en-US" sz="2000" dirty="0">
                <a:latin typeface="Papyrus" panose="020B0602040200020303" pitchFamily="34" charset="77"/>
              </a:rPr>
              <a:t>A Movie about the Armenian Genocide</a:t>
            </a:r>
          </a:p>
          <a:p>
            <a:r>
              <a:rPr lang="en-US" sz="2800" dirty="0">
                <a:latin typeface="Papyrus" panose="020B0602040200020303" pitchFamily="34" charset="77"/>
              </a:rPr>
              <a:t> </a:t>
            </a:r>
          </a:p>
        </p:txBody>
      </p:sp>
    </p:spTree>
    <p:extLst>
      <p:ext uri="{BB962C8B-B14F-4D97-AF65-F5344CB8AC3E}">
        <p14:creationId xmlns:p14="http://schemas.microsoft.com/office/powerpoint/2010/main" val="179914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3" name="Picture 2" descr="A picture containing amphitheatre, outdoor, bouleuterion, sky&#10;&#10;Description automatically generated">
            <a:extLst>
              <a:ext uri="{FF2B5EF4-FFF2-40B4-BE49-F238E27FC236}">
                <a16:creationId xmlns:a16="http://schemas.microsoft.com/office/drawing/2014/main" id="{2DC01614-F812-9519-8E7F-B6F938A67A12}"/>
              </a:ext>
            </a:extLst>
          </p:cNvPr>
          <p:cNvPicPr>
            <a:picLocks noChangeAspect="1"/>
          </p:cNvPicPr>
          <p:nvPr/>
        </p:nvPicPr>
        <p:blipFill>
          <a:blip r:embed="rId2"/>
          <a:stretch>
            <a:fillRect/>
          </a:stretch>
        </p:blipFill>
        <p:spPr>
          <a:xfrm>
            <a:off x="112310" y="469899"/>
            <a:ext cx="11960628" cy="5942702"/>
          </a:xfrm>
          <a:prstGeom prst="rect">
            <a:avLst/>
          </a:prstGeom>
        </p:spPr>
      </p:pic>
      <p:sp>
        <p:nvSpPr>
          <p:cNvPr id="5" name="TextBox 4">
            <a:extLst>
              <a:ext uri="{FF2B5EF4-FFF2-40B4-BE49-F238E27FC236}">
                <a16:creationId xmlns:a16="http://schemas.microsoft.com/office/drawing/2014/main" id="{034EF77C-904D-7083-8EF3-9A70CB107B70}"/>
              </a:ext>
            </a:extLst>
          </p:cNvPr>
          <p:cNvSpPr txBox="1"/>
          <p:nvPr/>
        </p:nvSpPr>
        <p:spPr>
          <a:xfrm>
            <a:off x="5957888" y="642937"/>
            <a:ext cx="5841598" cy="461665"/>
          </a:xfrm>
          <a:prstGeom prst="rect">
            <a:avLst/>
          </a:prstGeom>
          <a:noFill/>
        </p:spPr>
        <p:txBody>
          <a:bodyPr wrap="square" rtlCol="0">
            <a:spAutoFit/>
          </a:bodyPr>
          <a:lstStyle/>
          <a:p>
            <a:r>
              <a:rPr lang="en-US" sz="2400" dirty="0">
                <a:solidFill>
                  <a:schemeClr val="bg1"/>
                </a:solidFill>
                <a:latin typeface="Papyrus" panose="020B0602040200020303" pitchFamily="34" charset="77"/>
              </a:rPr>
              <a:t>Smyrna was known as the Crown of Ionia</a:t>
            </a:r>
          </a:p>
        </p:txBody>
      </p:sp>
    </p:spTree>
    <p:extLst>
      <p:ext uri="{BB962C8B-B14F-4D97-AF65-F5344CB8AC3E}">
        <p14:creationId xmlns:p14="http://schemas.microsoft.com/office/powerpoint/2010/main" val="358998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BA0298-5F8B-AE3A-3B63-8200255A6FCF}"/>
              </a:ext>
            </a:extLst>
          </p:cNvPr>
          <p:cNvSpPr txBox="1">
            <a:spLocks noChangeArrowheads="1"/>
          </p:cNvSpPr>
          <p:nvPr/>
        </p:nvSpPr>
        <p:spPr bwMode="auto">
          <a:xfrm>
            <a:off x="49967" y="0"/>
            <a:ext cx="12142033" cy="6858000"/>
          </a:xfrm>
          <a:prstGeom prst="rect">
            <a:avLst/>
          </a:prstGeom>
          <a:solidFill>
            <a:srgbClr val="00B0F0"/>
          </a:solidFill>
          <a:ln w="9525">
            <a:solidFill>
              <a:srgbClr val="000000"/>
            </a:solidFill>
            <a:miter lim="800000"/>
            <a:headEnd/>
            <a:tailEnd/>
          </a:ln>
          <a:effectLst>
            <a:outerShdw blurRad="40000" dist="20000" dir="5400000" rotWithShape="0">
              <a:srgbClr val="808080">
                <a:alpha val="37999"/>
              </a:srgbClr>
            </a:outerShdw>
          </a:effectLst>
        </p:spPr>
        <p:txBody>
          <a:bodyPr wrap="square">
            <a:spAutoFit/>
          </a:bodyPr>
          <a:lstStyle/>
          <a:p>
            <a:pPr>
              <a:defRPr/>
            </a:pPr>
            <a:endParaRPr lang="en-US" dirty="0">
              <a:solidFill>
                <a:schemeClr val="dk1"/>
              </a:solidFill>
            </a:endParaRPr>
          </a:p>
        </p:txBody>
      </p:sp>
      <p:pic>
        <p:nvPicPr>
          <p:cNvPr id="6" name="Picture 5">
            <a:extLst>
              <a:ext uri="{FF2B5EF4-FFF2-40B4-BE49-F238E27FC236}">
                <a16:creationId xmlns:a16="http://schemas.microsoft.com/office/drawing/2014/main" id="{C81F8A02-D814-9B3E-BFFF-9B1034E08A0A}"/>
              </a:ext>
            </a:extLst>
          </p:cNvPr>
          <p:cNvPicPr>
            <a:picLocks noChangeAspect="1"/>
          </p:cNvPicPr>
          <p:nvPr/>
        </p:nvPicPr>
        <p:blipFill>
          <a:blip r:embed="rId2"/>
          <a:srcRect/>
          <a:stretch>
            <a:fillRect/>
          </a:stretch>
        </p:blipFill>
        <p:spPr bwMode="auto">
          <a:xfrm rot="-5400000">
            <a:off x="516160" y="85426"/>
            <a:ext cx="3010108" cy="323295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7" name="Picture 6">
            <a:extLst>
              <a:ext uri="{FF2B5EF4-FFF2-40B4-BE49-F238E27FC236}">
                <a16:creationId xmlns:a16="http://schemas.microsoft.com/office/drawing/2014/main" id="{89472E6F-F944-90B6-0A86-CFF19622CC26}"/>
              </a:ext>
            </a:extLst>
          </p:cNvPr>
          <p:cNvPicPr>
            <a:picLocks noChangeAspect="1"/>
          </p:cNvPicPr>
          <p:nvPr/>
        </p:nvPicPr>
        <p:blipFill>
          <a:blip r:embed="rId3"/>
          <a:srcRect/>
          <a:stretch>
            <a:fillRect/>
          </a:stretch>
        </p:blipFill>
        <p:spPr bwMode="auto">
          <a:xfrm rot="-5400000">
            <a:off x="955995" y="3198017"/>
            <a:ext cx="2779713" cy="38862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8" name="Picture 7">
            <a:extLst>
              <a:ext uri="{FF2B5EF4-FFF2-40B4-BE49-F238E27FC236}">
                <a16:creationId xmlns:a16="http://schemas.microsoft.com/office/drawing/2014/main" id="{D1629B15-ECAC-A42E-6C2E-25C13589BB91}"/>
              </a:ext>
            </a:extLst>
          </p:cNvPr>
          <p:cNvPicPr>
            <a:picLocks noChangeAspect="1"/>
          </p:cNvPicPr>
          <p:nvPr/>
        </p:nvPicPr>
        <p:blipFill>
          <a:blip r:embed="rId4"/>
          <a:srcRect t="6973" b="5772"/>
          <a:stretch>
            <a:fillRect/>
          </a:stretch>
        </p:blipFill>
        <p:spPr bwMode="auto">
          <a:xfrm rot="-5640063">
            <a:off x="8628893" y="3563248"/>
            <a:ext cx="2781829" cy="3066584"/>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3" name="Picture 2">
            <a:extLst>
              <a:ext uri="{FF2B5EF4-FFF2-40B4-BE49-F238E27FC236}">
                <a16:creationId xmlns:a16="http://schemas.microsoft.com/office/drawing/2014/main" id="{86255063-618C-8549-3B0B-3D407529C2CB}"/>
              </a:ext>
            </a:extLst>
          </p:cNvPr>
          <p:cNvPicPr>
            <a:picLocks noChangeAspect="1"/>
          </p:cNvPicPr>
          <p:nvPr/>
        </p:nvPicPr>
        <p:blipFill>
          <a:blip r:embed="rId5"/>
          <a:srcRect t="-1944" b="8838"/>
          <a:stretch>
            <a:fillRect/>
          </a:stretch>
        </p:blipFill>
        <p:spPr bwMode="auto">
          <a:xfrm rot="-5799501">
            <a:off x="4482217" y="2844298"/>
            <a:ext cx="3371899" cy="3031524"/>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9" name="Picture 8">
            <a:extLst>
              <a:ext uri="{FF2B5EF4-FFF2-40B4-BE49-F238E27FC236}">
                <a16:creationId xmlns:a16="http://schemas.microsoft.com/office/drawing/2014/main" id="{2BC97251-1D77-0D5F-4797-1B69EC2917D5}"/>
              </a:ext>
            </a:extLst>
          </p:cNvPr>
          <p:cNvPicPr>
            <a:picLocks noChangeAspect="1"/>
          </p:cNvPicPr>
          <p:nvPr/>
        </p:nvPicPr>
        <p:blipFill>
          <a:blip r:embed="rId6"/>
          <a:srcRect/>
          <a:stretch>
            <a:fillRect/>
          </a:stretch>
        </p:blipFill>
        <p:spPr bwMode="auto">
          <a:xfrm rot="-5400000">
            <a:off x="8380071" y="177999"/>
            <a:ext cx="3146423" cy="3473623"/>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0" name="TextBox 9">
            <a:extLst>
              <a:ext uri="{FF2B5EF4-FFF2-40B4-BE49-F238E27FC236}">
                <a16:creationId xmlns:a16="http://schemas.microsoft.com/office/drawing/2014/main" id="{3F6E18CF-5CD9-B3B2-EBC0-F1B55E1867D1}"/>
              </a:ext>
            </a:extLst>
          </p:cNvPr>
          <p:cNvSpPr txBox="1"/>
          <p:nvPr/>
        </p:nvSpPr>
        <p:spPr>
          <a:xfrm>
            <a:off x="8470557" y="2043435"/>
            <a:ext cx="2965450" cy="46629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400" dirty="0">
                <a:solidFill>
                  <a:schemeClr val="accent1">
                    <a:lumMod val="75000"/>
                  </a:schemeClr>
                </a:solidFill>
              </a:rPr>
              <a:t>Incorruptible Crown</a:t>
            </a:r>
          </a:p>
        </p:txBody>
      </p:sp>
      <p:sp>
        <p:nvSpPr>
          <p:cNvPr id="12" name="TextBox 11">
            <a:extLst>
              <a:ext uri="{FF2B5EF4-FFF2-40B4-BE49-F238E27FC236}">
                <a16:creationId xmlns:a16="http://schemas.microsoft.com/office/drawing/2014/main" id="{CF084CB7-FEBC-AAA7-14AD-2FE9576BB501}"/>
              </a:ext>
            </a:extLst>
          </p:cNvPr>
          <p:cNvSpPr txBox="1">
            <a:spLocks noChangeArrowheads="1"/>
          </p:cNvSpPr>
          <p:nvPr/>
        </p:nvSpPr>
        <p:spPr bwMode="auto">
          <a:xfrm>
            <a:off x="8470557" y="2482989"/>
            <a:ext cx="2965450" cy="70802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defRPr/>
            </a:pPr>
            <a:r>
              <a:rPr lang="en-US" altLang="en-US">
                <a:solidFill>
                  <a:srgbClr val="000000"/>
                </a:solidFill>
                <a:latin typeface="Papyrus" panose="020B0602040200020303" pitchFamily="34" charset="77"/>
              </a:rPr>
              <a:t> </a:t>
            </a:r>
            <a:r>
              <a:rPr lang="en-US" altLang="en-US" sz="2000">
                <a:solidFill>
                  <a:srgbClr val="FF0000"/>
                </a:solidFill>
                <a:latin typeface="Comic Sans MS" panose="030F0902030302020204" pitchFamily="66" charset="0"/>
              </a:rPr>
              <a:t>The Victor’s Crown</a:t>
            </a:r>
          </a:p>
          <a:p>
            <a:pPr>
              <a:defRPr/>
            </a:pPr>
            <a:r>
              <a:rPr lang="en-US" altLang="en-US" sz="2000">
                <a:solidFill>
                  <a:srgbClr val="FF0000"/>
                </a:solidFill>
                <a:latin typeface="Comic Sans MS" panose="030F0902030302020204" pitchFamily="66" charset="0"/>
              </a:rPr>
              <a:t>   1 Corinthians 9:25</a:t>
            </a:r>
            <a:endParaRPr lang="en-US" altLang="en-US" sz="2000">
              <a:solidFill>
                <a:srgbClr val="000000"/>
              </a:solidFill>
              <a:latin typeface="Comic Sans MS" panose="030F0902030302020204" pitchFamily="66" charset="0"/>
            </a:endParaRPr>
          </a:p>
        </p:txBody>
      </p:sp>
      <p:sp>
        <p:nvSpPr>
          <p:cNvPr id="2" name="TextBox 1">
            <a:extLst>
              <a:ext uri="{FF2B5EF4-FFF2-40B4-BE49-F238E27FC236}">
                <a16:creationId xmlns:a16="http://schemas.microsoft.com/office/drawing/2014/main" id="{9EC98AE7-B6EA-0225-2114-AF5660020866}"/>
              </a:ext>
            </a:extLst>
          </p:cNvPr>
          <p:cNvSpPr txBox="1">
            <a:spLocks noChangeArrowheads="1"/>
          </p:cNvSpPr>
          <p:nvPr/>
        </p:nvSpPr>
        <p:spPr bwMode="auto">
          <a:xfrm>
            <a:off x="4288952" y="647611"/>
            <a:ext cx="3232953" cy="1292662"/>
          </a:xfrm>
          <a:prstGeom prst="rect">
            <a:avLst/>
          </a:prstGeom>
          <a:solidFill>
            <a:schemeClr val="bg1"/>
          </a:solidFill>
          <a:ln w="9525">
            <a:solidFill>
              <a:srgbClr val="B6DCDF"/>
            </a:solidFill>
            <a:miter lim="800000"/>
            <a:headEnd/>
            <a:tailEnd/>
          </a:ln>
          <a:effectLst>
            <a:outerShdw blurRad="40000" dist="20000" dir="5400000" rotWithShape="0">
              <a:srgbClr val="808080">
                <a:alpha val="37999"/>
              </a:srgbClr>
            </a:outerShdw>
          </a:effectLst>
        </p:spPr>
        <p:txBody>
          <a:bodyPr wrap="square">
            <a:spAutoFit/>
          </a:bodyPr>
          <a:lstStyle/>
          <a:p>
            <a:pPr>
              <a:defRPr/>
            </a:pPr>
            <a:r>
              <a:rPr lang="en-US" sz="2600" dirty="0">
                <a:solidFill>
                  <a:schemeClr val="dk1"/>
                </a:solidFill>
                <a:latin typeface="Papyrus" panose="020B0602040200020303" pitchFamily="34" charset="77"/>
                <a:cs typeface="Comic Sans MS"/>
              </a:rPr>
              <a:t> </a:t>
            </a:r>
            <a:r>
              <a:rPr lang="en-US" sz="2400" dirty="0">
                <a:solidFill>
                  <a:schemeClr val="dk1"/>
                </a:solidFill>
                <a:latin typeface="Papyrus" panose="020B0602040200020303" pitchFamily="34" charset="77"/>
                <a:cs typeface="Comic Sans MS"/>
              </a:rPr>
              <a:t>“.. </a:t>
            </a:r>
            <a:r>
              <a:rPr lang="en-US" sz="2400" dirty="0">
                <a:solidFill>
                  <a:srgbClr val="0070C0"/>
                </a:solidFill>
                <a:latin typeface="Papyrus" panose="020B0602040200020303" pitchFamily="34" charset="77"/>
                <a:cs typeface="Comic Sans MS"/>
              </a:rPr>
              <a:t>And I will give you</a:t>
            </a:r>
          </a:p>
          <a:p>
            <a:pPr>
              <a:defRPr/>
            </a:pPr>
            <a:r>
              <a:rPr lang="en-US" sz="2400" dirty="0">
                <a:solidFill>
                  <a:srgbClr val="0070C0"/>
                </a:solidFill>
                <a:latin typeface="Papyrus" panose="020B0602040200020303" pitchFamily="34" charset="77"/>
                <a:cs typeface="Comic Sans MS"/>
              </a:rPr>
              <a:t>       a crown of life”</a:t>
            </a:r>
          </a:p>
          <a:p>
            <a:pPr>
              <a:defRPr/>
            </a:pPr>
            <a:r>
              <a:rPr lang="en-US" sz="2600" dirty="0">
                <a:solidFill>
                  <a:schemeClr val="dk1"/>
                </a:solidFill>
                <a:latin typeface="Papyrus" panose="020B0602040200020303" pitchFamily="34" charset="77"/>
                <a:cs typeface="Comic Sans MS"/>
              </a:rPr>
              <a:t>     </a:t>
            </a:r>
            <a:r>
              <a:rPr lang="en-US" sz="2000" dirty="0">
                <a:solidFill>
                  <a:schemeClr val="dk1"/>
                </a:solidFill>
                <a:latin typeface="Lucida Calligraphy" panose="03010101010101010101" pitchFamily="66" charset="77"/>
                <a:cs typeface="Comic Sans MS"/>
              </a:rPr>
              <a:t>Revelation 2:10</a:t>
            </a:r>
          </a:p>
        </p:txBody>
      </p:sp>
    </p:spTree>
    <p:extLst>
      <p:ext uri="{BB962C8B-B14F-4D97-AF65-F5344CB8AC3E}">
        <p14:creationId xmlns:p14="http://schemas.microsoft.com/office/powerpoint/2010/main" val="3696361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20718"/>
            <a:ext cx="12192000" cy="6858000"/>
          </a:xfrm>
          <a:prstGeom prst="rect">
            <a:avLst/>
          </a:prstGeom>
          <a:solidFill>
            <a:srgbClr val="00B0F0"/>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40484361-3F77-EC16-B7B0-9C263B3351F5}"/>
              </a:ext>
            </a:extLst>
          </p:cNvPr>
          <p:cNvSpPr/>
          <p:nvPr/>
        </p:nvSpPr>
        <p:spPr>
          <a:xfrm>
            <a:off x="220354" y="231725"/>
            <a:ext cx="8884852" cy="12917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ED7FD9-C9B9-4019-52DD-B5604368636F}"/>
              </a:ext>
            </a:extLst>
          </p:cNvPr>
          <p:cNvSpPr txBox="1"/>
          <p:nvPr/>
        </p:nvSpPr>
        <p:spPr>
          <a:xfrm>
            <a:off x="146980" y="228106"/>
            <a:ext cx="8884851" cy="1354217"/>
          </a:xfrm>
          <a:prstGeom prst="rect">
            <a:avLst/>
          </a:prstGeom>
          <a:noFill/>
        </p:spPr>
        <p:txBody>
          <a:bodyPr wrap="square">
            <a:spAutoFit/>
          </a:bodyPr>
          <a:lstStyle/>
          <a:p>
            <a:pPr algn="l"/>
            <a:endParaRPr lang="en-US" sz="2400" b="1" baseline="30000" dirty="0">
              <a:solidFill>
                <a:srgbClr val="000000"/>
              </a:solidFill>
              <a:latin typeface="Papyrus" panose="020B0602040200020303" pitchFamily="34" charset="77"/>
            </a:endParaRPr>
          </a:p>
          <a:p>
            <a:pPr algn="l"/>
            <a:r>
              <a:rPr lang="en-US" sz="2200" dirty="0">
                <a:solidFill>
                  <a:srgbClr val="000000"/>
                </a:solidFill>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Revelation 2:11</a:t>
            </a:r>
          </a:p>
          <a:p>
            <a:pPr algn="l"/>
            <a:r>
              <a:rPr lang="en-US" sz="2200" b="0" i="0" u="none" strike="noStrike" dirty="0">
                <a:solidFill>
                  <a:srgbClr val="000000"/>
                </a:solidFill>
                <a:effectLst/>
                <a:latin typeface="Papyrus" panose="020B0602040200020303" pitchFamily="34" charset="77"/>
              </a:rPr>
              <a:t>He that has an ear, let him hear what the Spirit says to the Churches; </a:t>
            </a:r>
          </a:p>
          <a:p>
            <a:pPr algn="l"/>
            <a:r>
              <a:rPr lang="en-US" sz="2200" b="0" i="0" u="none" strike="noStrike" dirty="0">
                <a:solidFill>
                  <a:srgbClr val="000000"/>
                </a:solidFill>
                <a:effectLst/>
                <a:latin typeface="Papyrus" panose="020B0602040200020303" pitchFamily="34" charset="77"/>
              </a:rPr>
              <a:t>                    He that overcomes shall not be hurt of the </a:t>
            </a:r>
            <a:r>
              <a:rPr lang="en-US" sz="2200" dirty="0">
                <a:solidFill>
                  <a:srgbClr val="000000"/>
                </a:solidFill>
                <a:latin typeface="Papyrus" panose="020B0602040200020303" pitchFamily="34" charset="77"/>
              </a:rPr>
              <a:t>2nd</a:t>
            </a:r>
            <a:r>
              <a:rPr lang="en-US" sz="2200" b="0" i="0" u="none" strike="noStrike" dirty="0">
                <a:solidFill>
                  <a:srgbClr val="000000"/>
                </a:solidFill>
                <a:effectLst/>
                <a:latin typeface="Papyrus" panose="020B0602040200020303" pitchFamily="34" charset="77"/>
              </a:rPr>
              <a:t> death.</a:t>
            </a:r>
          </a:p>
        </p:txBody>
      </p:sp>
      <p:pic>
        <p:nvPicPr>
          <p:cNvPr id="6" name="Picture 5" descr="images-3.jpeg">
            <a:extLst>
              <a:ext uri="{FF2B5EF4-FFF2-40B4-BE49-F238E27FC236}">
                <a16:creationId xmlns:a16="http://schemas.microsoft.com/office/drawing/2014/main" id="{20B9B285-1ED6-6C5C-D289-C8403C2FA4FE}"/>
              </a:ext>
            </a:extLst>
          </p:cNvPr>
          <p:cNvPicPr>
            <a:picLocks noChangeAspect="1"/>
          </p:cNvPicPr>
          <p:nvPr/>
        </p:nvPicPr>
        <p:blipFill rotWithShape="1">
          <a:blip r:embed="rId2"/>
          <a:srcRect r="11248"/>
          <a:stretch/>
        </p:blipFill>
        <p:spPr bwMode="auto">
          <a:xfrm>
            <a:off x="448063" y="1790183"/>
            <a:ext cx="3439182" cy="4899806"/>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3" name="TextBox 2">
            <a:extLst>
              <a:ext uri="{FF2B5EF4-FFF2-40B4-BE49-F238E27FC236}">
                <a16:creationId xmlns:a16="http://schemas.microsoft.com/office/drawing/2014/main" id="{5DF36B18-AB11-E35D-142F-50A7626BB882}"/>
              </a:ext>
            </a:extLst>
          </p:cNvPr>
          <p:cNvSpPr txBox="1"/>
          <p:nvPr/>
        </p:nvSpPr>
        <p:spPr>
          <a:xfrm>
            <a:off x="3960618" y="1747096"/>
            <a:ext cx="5217961" cy="3139321"/>
          </a:xfrm>
          <a:prstGeom prst="rect">
            <a:avLst/>
          </a:prstGeom>
          <a:solidFill>
            <a:schemeClr val="bg1">
              <a:lumMod val="85000"/>
            </a:schemeClr>
          </a:solidFill>
        </p:spPr>
        <p:txBody>
          <a:bodyPr wrap="square" rtlCol="0">
            <a:spAutoFit/>
          </a:bodyPr>
          <a:lstStyle/>
          <a:p>
            <a:br>
              <a:rPr lang="en-US" b="1" i="1" u="none" strike="noStrike" dirty="0">
                <a:solidFill>
                  <a:srgbClr val="000000"/>
                </a:solidFill>
                <a:effectLst/>
                <a:latin typeface="Arial" panose="020B0604020202020204" pitchFamily="34" charset="0"/>
              </a:rPr>
            </a:br>
            <a:r>
              <a:rPr lang="en-US" b="1" i="1" u="none" strike="noStrike" dirty="0">
                <a:solidFill>
                  <a:srgbClr val="000000"/>
                </a:solidFill>
                <a:effectLst/>
                <a:latin typeface="Arial" panose="020B0604020202020204" pitchFamily="34" charset="0"/>
              </a:rPr>
              <a:t> </a:t>
            </a:r>
            <a:r>
              <a:rPr lang="en-US" sz="2000" i="0" u="none" strike="noStrike" dirty="0">
                <a:solidFill>
                  <a:srgbClr val="000000"/>
                </a:solidFill>
                <a:effectLst/>
                <a:latin typeface="Papyrus" panose="020B0602040200020303" pitchFamily="34" charset="77"/>
              </a:rPr>
              <a:t>The 2nd death will be the great  final  </a:t>
            </a:r>
          </a:p>
          <a:p>
            <a:r>
              <a:rPr lang="en-US" sz="2000" dirty="0">
                <a:solidFill>
                  <a:srgbClr val="000000"/>
                </a:solidFill>
                <a:latin typeface="Papyrus" panose="020B0602040200020303" pitchFamily="34" charset="77"/>
              </a:rPr>
              <a:t>       D</a:t>
            </a:r>
            <a:r>
              <a:rPr lang="en-US" sz="2000" i="0" u="none" strike="noStrike" dirty="0">
                <a:solidFill>
                  <a:srgbClr val="000000"/>
                </a:solidFill>
                <a:effectLst/>
                <a:latin typeface="Papyrus" panose="020B0602040200020303" pitchFamily="34" charset="77"/>
              </a:rPr>
              <a:t>ay of the Lord      (John 5:28-29)</a:t>
            </a:r>
          </a:p>
          <a:p>
            <a:endParaRPr lang="en-US" sz="2000" i="0" u="none" strike="noStrike" dirty="0">
              <a:solidFill>
                <a:srgbClr val="000000"/>
              </a:solidFill>
              <a:effectLst/>
              <a:latin typeface="Papyrus" panose="020B0602040200020303" pitchFamily="34" charset="77"/>
            </a:endParaRPr>
          </a:p>
          <a:p>
            <a:r>
              <a:rPr lang="en-US" sz="2000" i="0" u="none" strike="noStrike" dirty="0">
                <a:solidFill>
                  <a:srgbClr val="000000"/>
                </a:solidFill>
                <a:effectLst/>
                <a:latin typeface="Papyrus" panose="020B0602040200020303" pitchFamily="34" charset="77"/>
              </a:rPr>
              <a:t> "</a:t>
            </a:r>
            <a:r>
              <a:rPr lang="en-US" sz="2000" i="1" u="none" strike="noStrike" dirty="0">
                <a:solidFill>
                  <a:srgbClr val="000000"/>
                </a:solidFill>
                <a:effectLst/>
                <a:latin typeface="Papyrus" panose="020B0602040200020303" pitchFamily="34" charset="77"/>
              </a:rPr>
              <a:t>Marvel not at this: for the hour is coming,</a:t>
            </a:r>
          </a:p>
          <a:p>
            <a:r>
              <a:rPr lang="en-US" sz="2000" i="1" u="none" strike="noStrike" dirty="0">
                <a:solidFill>
                  <a:srgbClr val="000000"/>
                </a:solidFill>
                <a:effectLst/>
                <a:latin typeface="Papyrus" panose="020B0602040200020303" pitchFamily="34" charset="77"/>
              </a:rPr>
              <a:t> in the which all that are in the graves shall hear His voice, and shall come forth; </a:t>
            </a:r>
          </a:p>
          <a:p>
            <a:r>
              <a:rPr lang="en-US" sz="2000" i="1" u="none" strike="noStrike" dirty="0">
                <a:solidFill>
                  <a:srgbClr val="000000"/>
                </a:solidFill>
                <a:effectLst/>
                <a:latin typeface="Papyrus" panose="020B0602040200020303" pitchFamily="34" charset="77"/>
              </a:rPr>
              <a:t>they that have done good, unto the Resurrection of life; and they that have done evil, unto the Resurrection of damnation.</a:t>
            </a:r>
            <a:r>
              <a:rPr lang="en-US" sz="2000" i="0" u="none" strike="noStrike" dirty="0">
                <a:solidFill>
                  <a:srgbClr val="000000"/>
                </a:solidFill>
                <a:effectLst/>
                <a:latin typeface="Papyrus" panose="020B0602040200020303" pitchFamily="34" charset="77"/>
              </a:rPr>
              <a:t>" </a:t>
            </a:r>
          </a:p>
        </p:txBody>
      </p:sp>
      <p:pic>
        <p:nvPicPr>
          <p:cNvPr id="10" name="Picture 9" descr="A poster of a person walking on a bridge&#10;&#10;Description automatically generated with medium confidence">
            <a:extLst>
              <a:ext uri="{FF2B5EF4-FFF2-40B4-BE49-F238E27FC236}">
                <a16:creationId xmlns:a16="http://schemas.microsoft.com/office/drawing/2014/main" id="{37060E3D-4828-98E6-5FA8-488000B0FF25}"/>
              </a:ext>
            </a:extLst>
          </p:cNvPr>
          <p:cNvPicPr>
            <a:picLocks noChangeAspect="1"/>
          </p:cNvPicPr>
          <p:nvPr/>
        </p:nvPicPr>
        <p:blipFill rotWithShape="1">
          <a:blip r:embed="rId3"/>
          <a:srcRect l="10880" r="10876" b="20855"/>
          <a:stretch/>
        </p:blipFill>
        <p:spPr>
          <a:xfrm>
            <a:off x="8947342" y="545382"/>
            <a:ext cx="3024304" cy="3551745"/>
          </a:xfrm>
          <a:prstGeom prst="rect">
            <a:avLst/>
          </a:prstGeom>
        </p:spPr>
      </p:pic>
      <p:sp>
        <p:nvSpPr>
          <p:cNvPr id="15" name="TextBox 14">
            <a:extLst>
              <a:ext uri="{FF2B5EF4-FFF2-40B4-BE49-F238E27FC236}">
                <a16:creationId xmlns:a16="http://schemas.microsoft.com/office/drawing/2014/main" id="{32F5B73A-5339-9175-C18C-C6B52A2B142D}"/>
              </a:ext>
            </a:extLst>
          </p:cNvPr>
          <p:cNvSpPr txBox="1"/>
          <p:nvPr/>
        </p:nvSpPr>
        <p:spPr>
          <a:xfrm>
            <a:off x="4558464" y="5110016"/>
            <a:ext cx="7171937" cy="1323439"/>
          </a:xfrm>
          <a:prstGeom prst="rect">
            <a:avLst/>
          </a:prstGeom>
          <a:solidFill>
            <a:schemeClr val="bg1"/>
          </a:solidFill>
        </p:spPr>
        <p:txBody>
          <a:bodyPr wrap="square" rtlCol="0">
            <a:spAutoFit/>
          </a:bodyPr>
          <a:lstStyle/>
          <a:p>
            <a:r>
              <a:rPr lang="en-US" sz="2000" dirty="0">
                <a:solidFill>
                  <a:srgbClr val="000000"/>
                </a:solidFill>
                <a:latin typeface="Papyrus" panose="020B0602040200020303" pitchFamily="34" charset="77"/>
              </a:rPr>
              <a:t>Revelation 20 describes the Great White Throne Judgment when the unsaved will be cast into the Lake of Fire because their names were not found in the Lamb’s Book of Life.  </a:t>
            </a:r>
          </a:p>
          <a:p>
            <a:r>
              <a:rPr lang="en-US" sz="2000" dirty="0">
                <a:solidFill>
                  <a:srgbClr val="000000"/>
                </a:solidFill>
                <a:latin typeface="Papyrus" panose="020B0602040200020303" pitchFamily="34" charset="77"/>
              </a:rPr>
              <a:t>                              This is the 2</a:t>
            </a:r>
            <a:r>
              <a:rPr lang="en-US" sz="2000" baseline="30000" dirty="0">
                <a:solidFill>
                  <a:srgbClr val="000000"/>
                </a:solidFill>
                <a:latin typeface="Papyrus" panose="020B0602040200020303" pitchFamily="34" charset="77"/>
              </a:rPr>
              <a:t>nd</a:t>
            </a:r>
            <a:r>
              <a:rPr lang="en-US" sz="2000" dirty="0">
                <a:solidFill>
                  <a:srgbClr val="000000"/>
                </a:solidFill>
                <a:latin typeface="Papyrus" panose="020B0602040200020303" pitchFamily="34" charset="77"/>
              </a:rPr>
              <a:t> Death. </a:t>
            </a:r>
            <a:endParaRPr lang="en-US" sz="2000" dirty="0">
              <a:latin typeface="Papyrus" panose="020B0602040200020303" pitchFamily="34" charset="77"/>
            </a:endParaRPr>
          </a:p>
        </p:txBody>
      </p:sp>
    </p:spTree>
    <p:extLst>
      <p:ext uri="{BB962C8B-B14F-4D97-AF65-F5344CB8AC3E}">
        <p14:creationId xmlns:p14="http://schemas.microsoft.com/office/powerpoint/2010/main" val="252273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6" name="Picture 5" descr="A picture containing sky, outdoor, ruins, tree&#10;&#10;Description automatically generated">
            <a:extLst>
              <a:ext uri="{FF2B5EF4-FFF2-40B4-BE49-F238E27FC236}">
                <a16:creationId xmlns:a16="http://schemas.microsoft.com/office/drawing/2014/main" id="{CC3E6B45-DAA4-9864-061D-D28616BA27D9}"/>
              </a:ext>
            </a:extLst>
          </p:cNvPr>
          <p:cNvPicPr>
            <a:picLocks noChangeAspect="1"/>
          </p:cNvPicPr>
          <p:nvPr/>
        </p:nvPicPr>
        <p:blipFill>
          <a:blip r:embed="rId2"/>
          <a:stretch>
            <a:fillRect/>
          </a:stretch>
        </p:blipFill>
        <p:spPr>
          <a:xfrm>
            <a:off x="783935" y="466502"/>
            <a:ext cx="10624130" cy="5924996"/>
          </a:xfrm>
          <a:prstGeom prst="rect">
            <a:avLst/>
          </a:prstGeom>
        </p:spPr>
      </p:pic>
      <p:sp>
        <p:nvSpPr>
          <p:cNvPr id="9" name="TextBox 8">
            <a:extLst>
              <a:ext uri="{FF2B5EF4-FFF2-40B4-BE49-F238E27FC236}">
                <a16:creationId xmlns:a16="http://schemas.microsoft.com/office/drawing/2014/main" id="{8188D233-7D53-2FCC-EF1F-F2C58AB3BEE4}"/>
              </a:ext>
            </a:extLst>
          </p:cNvPr>
          <p:cNvSpPr txBox="1"/>
          <p:nvPr/>
        </p:nvSpPr>
        <p:spPr>
          <a:xfrm>
            <a:off x="6940467" y="1715757"/>
            <a:ext cx="3697357" cy="461665"/>
          </a:xfrm>
          <a:prstGeom prst="rect">
            <a:avLst/>
          </a:prstGeom>
          <a:noFill/>
        </p:spPr>
        <p:txBody>
          <a:bodyPr wrap="square" rtlCol="0">
            <a:spAutoFit/>
          </a:bodyPr>
          <a:lstStyle/>
          <a:p>
            <a:r>
              <a:rPr lang="en-US" sz="2400" dirty="0">
                <a:solidFill>
                  <a:schemeClr val="bg1"/>
                </a:solidFill>
                <a:latin typeface="Papyrus" panose="020B0602040200020303" pitchFamily="34" charset="77"/>
              </a:rPr>
              <a:t>The Church of Smyrna</a:t>
            </a:r>
          </a:p>
        </p:txBody>
      </p:sp>
    </p:spTree>
    <p:extLst>
      <p:ext uri="{BB962C8B-B14F-4D97-AF65-F5344CB8AC3E}">
        <p14:creationId xmlns:p14="http://schemas.microsoft.com/office/powerpoint/2010/main" val="337730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2" name="Picture 4" descr="02">
            <a:extLst>
              <a:ext uri="{FF2B5EF4-FFF2-40B4-BE49-F238E27FC236}">
                <a16:creationId xmlns:a16="http://schemas.microsoft.com/office/drawing/2014/main" id="{65C7B62E-174C-55E2-C364-82C6F0CD1CC7}"/>
              </a:ext>
            </a:extLst>
          </p:cNvPr>
          <p:cNvPicPr>
            <a:picLocks noChangeAspect="1" noChangeArrowheads="1"/>
          </p:cNvPicPr>
          <p:nvPr/>
        </p:nvPicPr>
        <p:blipFill rotWithShape="1">
          <a:blip r:embed="rId2"/>
          <a:srcRect t="4444" b="5239"/>
          <a:stretch/>
        </p:blipFill>
        <p:spPr bwMode="auto">
          <a:xfrm>
            <a:off x="868017" y="68006"/>
            <a:ext cx="10455966" cy="67219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385746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3A478A-7F86-DBFC-1922-C5C21D32D291}"/>
              </a:ext>
            </a:extLst>
          </p:cNvPr>
          <p:cNvPicPr>
            <a:picLocks noChangeAspect="1"/>
          </p:cNvPicPr>
          <p:nvPr/>
        </p:nvPicPr>
        <p:blipFill rotWithShape="1">
          <a:blip r:embed="rId2"/>
          <a:srcRect t="13151" b="3109"/>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Tree>
    <p:extLst>
      <p:ext uri="{BB962C8B-B14F-4D97-AF65-F5344CB8AC3E}">
        <p14:creationId xmlns:p14="http://schemas.microsoft.com/office/powerpoint/2010/main" val="179191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3" name="Rectangle 2">
            <a:extLst>
              <a:ext uri="{FF2B5EF4-FFF2-40B4-BE49-F238E27FC236}">
                <a16:creationId xmlns:a16="http://schemas.microsoft.com/office/drawing/2014/main" id="{63E5FBCA-D171-67D9-3280-EE0A6B1A3CAB}"/>
              </a:ext>
            </a:extLst>
          </p:cNvPr>
          <p:cNvSpPr/>
          <p:nvPr/>
        </p:nvSpPr>
        <p:spPr>
          <a:xfrm>
            <a:off x="1046922" y="715617"/>
            <a:ext cx="8613913" cy="54068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f5d4093427fb09ee2012d438f528cc5f.jpg">
            <a:extLst>
              <a:ext uri="{FF2B5EF4-FFF2-40B4-BE49-F238E27FC236}">
                <a16:creationId xmlns:a16="http://schemas.microsoft.com/office/drawing/2014/main" id="{8F3192E0-B46C-015E-4827-7BCFAE0A063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356615" y="0"/>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6E1E2AF-0304-B38E-A454-C384367B808F}"/>
              </a:ext>
            </a:extLst>
          </p:cNvPr>
          <p:cNvSpPr txBox="1"/>
          <p:nvPr/>
        </p:nvSpPr>
        <p:spPr>
          <a:xfrm>
            <a:off x="1351802" y="1134085"/>
            <a:ext cx="8309033" cy="5016758"/>
          </a:xfrm>
          <a:prstGeom prst="rect">
            <a:avLst/>
          </a:prstGeom>
          <a:noFill/>
        </p:spPr>
        <p:txBody>
          <a:bodyPr wrap="square">
            <a:spAutoFit/>
          </a:bodyPr>
          <a:lstStyle/>
          <a:p>
            <a:pPr algn="l"/>
            <a:r>
              <a:rPr lang="en-US" b="1" i="0" u="none" strike="noStrike" baseline="30000" dirty="0">
                <a:solidFill>
                  <a:srgbClr val="000000"/>
                </a:solidFill>
                <a:effectLst/>
                <a:latin typeface="system-ui"/>
              </a:rPr>
              <a:t>8</a:t>
            </a:r>
            <a:r>
              <a:rPr lang="en-US" sz="2000" b="1" i="0" u="none" strike="noStrike" baseline="30000" dirty="0">
                <a:solidFill>
                  <a:srgbClr val="000000"/>
                </a:solidFill>
                <a:effectLst/>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unto the angel of the Church in Smyrna write; These things says the first and the last, which was dead, and is alive;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9 </a:t>
            </a:r>
            <a:r>
              <a:rPr lang="en-US" sz="2000" b="0" i="0" u="none" strike="noStrike" dirty="0">
                <a:solidFill>
                  <a:srgbClr val="000000"/>
                </a:solidFill>
                <a:effectLst/>
                <a:latin typeface="Papyrus" panose="020B0602040200020303" pitchFamily="34" charset="77"/>
              </a:rPr>
              <a:t>I know your works, and tribulation, and poverty, (but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are rich)</a:t>
            </a:r>
          </a:p>
          <a:p>
            <a:pPr algn="l"/>
            <a:r>
              <a:rPr lang="en-US" sz="2000" b="0" i="0" u="none" strike="noStrike" dirty="0">
                <a:solidFill>
                  <a:srgbClr val="000000"/>
                </a:solidFill>
                <a:effectLst/>
                <a:latin typeface="Papyrus" panose="020B0602040200020303" pitchFamily="34" charset="77"/>
              </a:rPr>
              <a:t> and I know the blasphemy of them which say they are Jews, </a:t>
            </a:r>
          </a:p>
          <a:p>
            <a:pPr algn="l"/>
            <a:r>
              <a:rPr lang="en-US" sz="2000" b="0" i="0" u="none" strike="noStrike" dirty="0">
                <a:solidFill>
                  <a:srgbClr val="000000"/>
                </a:solidFill>
                <a:effectLst/>
                <a:latin typeface="Papyrus" panose="020B0602040200020303" pitchFamily="34" charset="77"/>
              </a:rPr>
              <a:t>and are not, but are the synagogue of Satan.</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10 </a:t>
            </a:r>
            <a:r>
              <a:rPr lang="en-US" sz="2000" b="0" i="0" u="none" strike="noStrike" dirty="0">
                <a:solidFill>
                  <a:srgbClr val="000000"/>
                </a:solidFill>
                <a:effectLst/>
                <a:latin typeface="Papyrus" panose="020B0602040200020303" pitchFamily="34" charset="77"/>
              </a:rPr>
              <a:t>Fear none of those things which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shalt suffer: behold,</a:t>
            </a:r>
          </a:p>
          <a:p>
            <a:pPr algn="l"/>
            <a:r>
              <a:rPr lang="en-US" sz="2000" b="0" i="0" u="none" strike="noStrike" dirty="0">
                <a:solidFill>
                  <a:srgbClr val="000000"/>
                </a:solidFill>
                <a:effectLst/>
                <a:latin typeface="Papyrus" panose="020B0602040200020303" pitchFamily="34" charset="77"/>
              </a:rPr>
              <a:t> the devil shall cast some of you into prison, that you may be tried; </a:t>
            </a:r>
          </a:p>
          <a:p>
            <a:pPr algn="l"/>
            <a:r>
              <a:rPr lang="en-US" sz="2000" b="0" i="0" u="none" strike="noStrike" dirty="0">
                <a:solidFill>
                  <a:srgbClr val="000000"/>
                </a:solidFill>
                <a:effectLst/>
                <a:latin typeface="Papyrus" panose="020B0602040200020303" pitchFamily="34" charset="77"/>
              </a:rPr>
              <a:t>and you shall have tribulation </a:t>
            </a:r>
            <a:r>
              <a:rPr lang="en-US" sz="2000" dirty="0">
                <a:solidFill>
                  <a:srgbClr val="000000"/>
                </a:solidFill>
                <a:latin typeface="Papyrus" panose="020B0602040200020303" pitchFamily="34" charset="77"/>
              </a:rPr>
              <a:t>10</a:t>
            </a:r>
            <a:r>
              <a:rPr lang="en-US" sz="2000" b="0" i="0" u="none" strike="noStrike" dirty="0">
                <a:solidFill>
                  <a:srgbClr val="000000"/>
                </a:solidFill>
                <a:effectLst/>
                <a:latin typeface="Papyrus" panose="020B0602040200020303" pitchFamily="34" charset="77"/>
              </a:rPr>
              <a:t> days: be </a:t>
            </a:r>
            <a:r>
              <a:rPr lang="en-US" sz="2000" dirty="0">
                <a:solidFill>
                  <a:srgbClr val="000000"/>
                </a:solidFill>
                <a:latin typeface="Papyrus" panose="020B0602040200020303" pitchFamily="34" charset="77"/>
              </a:rPr>
              <a:t>y</a:t>
            </a:r>
            <a:r>
              <a:rPr lang="en-US" sz="2000" b="0" i="0" u="none" strike="noStrike" dirty="0">
                <a:solidFill>
                  <a:srgbClr val="000000"/>
                </a:solidFill>
                <a:effectLst/>
                <a:latin typeface="Papyrus" panose="020B0602040200020303" pitchFamily="34" charset="77"/>
              </a:rPr>
              <a:t>ou faithful unto death, </a:t>
            </a:r>
          </a:p>
          <a:p>
            <a:pPr algn="l"/>
            <a:r>
              <a:rPr lang="en-US" sz="2000" b="0" i="0" u="none" strike="noStrike" dirty="0">
                <a:solidFill>
                  <a:srgbClr val="000000"/>
                </a:solidFill>
                <a:effectLst/>
                <a:latin typeface="Papyrus" panose="020B0602040200020303" pitchFamily="34" charset="77"/>
              </a:rPr>
              <a:t>and I will give </a:t>
            </a:r>
            <a:r>
              <a:rPr lang="en-US" sz="2000" dirty="0">
                <a:solidFill>
                  <a:srgbClr val="000000"/>
                </a:solidFill>
                <a:latin typeface="Papyrus" panose="020B0602040200020303" pitchFamily="34" charset="77"/>
              </a:rPr>
              <a:t>you</a:t>
            </a:r>
            <a:r>
              <a:rPr lang="en-US" sz="2000" b="0" i="0" u="none" strike="noStrike" dirty="0">
                <a:solidFill>
                  <a:srgbClr val="000000"/>
                </a:solidFill>
                <a:effectLst/>
                <a:latin typeface="Papyrus" panose="020B0602040200020303" pitchFamily="34" charset="77"/>
              </a:rPr>
              <a:t> a crown of life.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11 </a:t>
            </a:r>
            <a:r>
              <a:rPr lang="en-US" sz="2000" b="0" i="0" u="none" strike="noStrike" dirty="0">
                <a:solidFill>
                  <a:srgbClr val="000000"/>
                </a:solidFill>
                <a:effectLst/>
                <a:latin typeface="Papyrus" panose="020B0602040200020303" pitchFamily="34" charset="77"/>
              </a:rPr>
              <a:t>He that has an ear, let him hear what the Spirit says to the Churches; He that overcomes shall not be hurt of the </a:t>
            </a:r>
            <a:r>
              <a:rPr lang="en-US" sz="2000" dirty="0">
                <a:solidFill>
                  <a:srgbClr val="000000"/>
                </a:solidFill>
                <a:latin typeface="Papyrus" panose="020B0602040200020303" pitchFamily="34" charset="77"/>
              </a:rPr>
              <a:t>2nd</a:t>
            </a:r>
            <a:r>
              <a:rPr lang="en-US" sz="2000" b="0" i="0" u="none" strike="noStrike" dirty="0">
                <a:solidFill>
                  <a:srgbClr val="000000"/>
                </a:solidFill>
                <a:effectLst/>
                <a:latin typeface="Papyrus" panose="020B0602040200020303" pitchFamily="34" charset="77"/>
              </a:rPr>
              <a:t> death.</a:t>
            </a:r>
          </a:p>
          <a:p>
            <a:br>
              <a:rPr lang="en-US" sz="2000" dirty="0">
                <a:latin typeface="Papyrus" panose="020B0602040200020303" pitchFamily="34" charset="77"/>
              </a:rPr>
            </a:br>
            <a:endParaRPr lang="en-US" sz="2000" dirty="0">
              <a:latin typeface="Papyrus" panose="020B0602040200020303" pitchFamily="34" charset="77"/>
            </a:endParaRPr>
          </a:p>
        </p:txBody>
      </p:sp>
    </p:spTree>
    <p:extLst>
      <p:ext uri="{BB962C8B-B14F-4D97-AF65-F5344CB8AC3E}">
        <p14:creationId xmlns:p14="http://schemas.microsoft.com/office/powerpoint/2010/main" val="222562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a:extLst>
              <a:ext uri="{FF2B5EF4-FFF2-40B4-BE49-F238E27FC236}">
                <a16:creationId xmlns:a16="http://schemas.microsoft.com/office/drawing/2014/main" id="{13A742F5-E304-543B-49A4-23DEB738D3A6}"/>
              </a:ext>
            </a:extLst>
          </p:cNvPr>
          <p:cNvSpPr>
            <a:spLocks noChangeArrowheads="1"/>
          </p:cNvSpPr>
          <p:nvPr/>
        </p:nvSpPr>
        <p:spPr bwMode="auto">
          <a:xfrm>
            <a:off x="0" y="0"/>
            <a:ext cx="12192000" cy="6858000"/>
          </a:xfrm>
          <a:prstGeom prst="rect">
            <a:avLst/>
          </a:prstGeom>
          <a:solidFill>
            <a:srgbClr val="00B0F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sp>
        <p:nvSpPr>
          <p:cNvPr id="6" name="TextBox 5">
            <a:extLst>
              <a:ext uri="{FF2B5EF4-FFF2-40B4-BE49-F238E27FC236}">
                <a16:creationId xmlns:a16="http://schemas.microsoft.com/office/drawing/2014/main" id="{2943D620-156F-CD6B-D3FE-261B1D6E4C2E}"/>
              </a:ext>
            </a:extLst>
          </p:cNvPr>
          <p:cNvSpPr txBox="1"/>
          <p:nvPr/>
        </p:nvSpPr>
        <p:spPr>
          <a:xfrm>
            <a:off x="1610308" y="379175"/>
            <a:ext cx="6507325" cy="61563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defRPr/>
            </a:pPr>
            <a:r>
              <a:rPr lang="en-US" altLang="en-US" sz="2200" b="1" dirty="0">
                <a:solidFill>
                  <a:srgbClr val="0070C0"/>
                </a:solidFill>
                <a:latin typeface="Papyrus" panose="020B0602040200020303" pitchFamily="34" charset="77"/>
              </a:rPr>
              <a:t>Report Card to Smyrna Church –  Persecuted</a:t>
            </a:r>
          </a:p>
          <a:p>
            <a:pPr>
              <a:defRPr/>
            </a:pPr>
            <a:endParaRPr lang="en-US" altLang="en-US" sz="2000" dirty="0">
              <a:solidFill>
                <a:srgbClr val="0070C0"/>
              </a:solidFill>
              <a:latin typeface="Lucida Handwriting" panose="03010101010101010101" pitchFamily="66" charset="77"/>
            </a:endParaRPr>
          </a:p>
          <a:p>
            <a:pPr>
              <a:defRPr/>
            </a:pPr>
            <a:r>
              <a:rPr lang="en-US" altLang="en-US" sz="2000" dirty="0">
                <a:solidFill>
                  <a:srgbClr val="0070C0"/>
                </a:solidFill>
                <a:latin typeface="Comic Sans MS" panose="030F0902030302020204" pitchFamily="66" charset="0"/>
              </a:rPr>
              <a:t>  From Jesus who is the First  and the Last</a:t>
            </a:r>
          </a:p>
          <a:p>
            <a:pPr>
              <a:defRPr/>
            </a:pPr>
            <a:r>
              <a:rPr lang="en-US" altLang="en-US" sz="2000" dirty="0">
                <a:solidFill>
                  <a:srgbClr val="000000"/>
                </a:solidFill>
                <a:latin typeface="Comic Sans MS" panose="030F0902030302020204" pitchFamily="66" charset="0"/>
              </a:rPr>
              <a:t>  Who was dead and Lives Again!</a:t>
            </a:r>
          </a:p>
          <a:p>
            <a:pPr>
              <a:lnSpc>
                <a:spcPct val="70000"/>
              </a:lnSpc>
              <a:defRPr/>
            </a:pPr>
            <a:endParaRPr lang="en-US" altLang="en-US" sz="2000" dirty="0">
              <a:solidFill>
                <a:srgbClr val="000000"/>
              </a:solidFill>
              <a:latin typeface="Lucida Handwriting" panose="03010101010101010101" pitchFamily="66" charset="77"/>
            </a:endParaRPr>
          </a:p>
          <a:p>
            <a:pPr>
              <a:defRPr/>
            </a:pPr>
            <a:r>
              <a:rPr lang="en-US" altLang="en-US" sz="2000" dirty="0">
                <a:solidFill>
                  <a:srgbClr val="000000"/>
                </a:solidFill>
                <a:latin typeface="Arial Black" panose="020B0604020202020204" pitchFamily="34" charset="0"/>
              </a:rPr>
              <a:t>     </a:t>
            </a:r>
            <a:r>
              <a:rPr lang="en-US" altLang="en-US" sz="2000" dirty="0">
                <a:solidFill>
                  <a:srgbClr val="000000"/>
                </a:solidFill>
                <a:latin typeface="Arial Rounded MT Bold" panose="020F0704030504030204" pitchFamily="34" charset="77"/>
              </a:rPr>
              <a:t> I Know:</a:t>
            </a:r>
          </a:p>
          <a:p>
            <a:pPr>
              <a:lnSpc>
                <a:spcPct val="70000"/>
              </a:lnSpc>
              <a:defRPr/>
            </a:pPr>
            <a:endParaRPr lang="en-US" altLang="en-US" sz="2000" dirty="0">
              <a:solidFill>
                <a:srgbClr val="000000"/>
              </a:solidFill>
              <a:latin typeface="Arial Rounded MT Bold" panose="020F0704030504030204" pitchFamily="34" charset="77"/>
            </a:endParaRPr>
          </a:p>
          <a:p>
            <a:pPr>
              <a:defRPr/>
            </a:pPr>
            <a:r>
              <a:rPr lang="en-US" altLang="en-US" sz="2000" dirty="0">
                <a:solidFill>
                  <a:srgbClr val="0000FF"/>
                </a:solidFill>
                <a:latin typeface="Arial Rounded MT Bold" panose="020F0704030504030204" pitchFamily="34" charset="77"/>
              </a:rPr>
              <a:t>   </a:t>
            </a:r>
            <a:r>
              <a:rPr lang="en-US" altLang="en-US" sz="2000" dirty="0">
                <a:solidFill>
                  <a:srgbClr val="0070C0"/>
                </a:solidFill>
                <a:latin typeface="Arial Rounded MT Bold" panose="020F0704030504030204" pitchFamily="34" charset="77"/>
              </a:rPr>
              <a:t>Your Tribulation                                         </a:t>
            </a:r>
            <a:r>
              <a:rPr lang="en-US" altLang="en-US" sz="2000" dirty="0">
                <a:solidFill>
                  <a:srgbClr val="0070C0"/>
                </a:solidFill>
                <a:latin typeface="Arial Black" panose="020B0604020202020204" pitchFamily="34" charset="0"/>
              </a:rPr>
              <a:t>A</a:t>
            </a:r>
            <a:r>
              <a:rPr lang="en-US" altLang="en-US" sz="2000" dirty="0">
                <a:solidFill>
                  <a:srgbClr val="0070C0"/>
                </a:solidFill>
                <a:latin typeface="Arial Rounded MT Bold" panose="020F0704030504030204" pitchFamily="34" charset="77"/>
              </a:rPr>
              <a:t>     </a:t>
            </a:r>
          </a:p>
          <a:p>
            <a:pPr>
              <a:defRPr/>
            </a:pPr>
            <a:r>
              <a:rPr lang="en-US" altLang="en-US" sz="2000" dirty="0">
                <a:solidFill>
                  <a:srgbClr val="0070C0"/>
                </a:solidFill>
                <a:latin typeface="Arial Rounded MT Bold" panose="020F0704030504030204" pitchFamily="34" charset="77"/>
              </a:rPr>
              <a:t>  Your Poverty from Persecution              </a:t>
            </a:r>
            <a:r>
              <a:rPr lang="en-US" altLang="en-US" sz="2000" dirty="0">
                <a:solidFill>
                  <a:srgbClr val="0070C0"/>
                </a:solidFill>
                <a:latin typeface="Arial Black" panose="020B0604020202020204" pitchFamily="34" charset="0"/>
              </a:rPr>
              <a:t>A</a:t>
            </a:r>
          </a:p>
          <a:p>
            <a:pPr>
              <a:defRPr/>
            </a:pPr>
            <a:r>
              <a:rPr lang="en-US" altLang="en-US" sz="2000" dirty="0">
                <a:solidFill>
                  <a:srgbClr val="0070C0"/>
                </a:solidFill>
                <a:latin typeface="Arial Rounded MT Bold" panose="020F0704030504030204" pitchFamily="34" charset="77"/>
              </a:rPr>
              <a:t>  Your Trouble from Blasphemers            </a:t>
            </a:r>
            <a:r>
              <a:rPr lang="en-US" altLang="en-US" sz="2000" dirty="0">
                <a:solidFill>
                  <a:srgbClr val="0070C0"/>
                </a:solidFill>
                <a:latin typeface="Arial Black" panose="020B0604020202020204" pitchFamily="34" charset="0"/>
              </a:rPr>
              <a:t>A</a:t>
            </a:r>
            <a:endParaRPr lang="en-US" altLang="en-US" sz="2000" dirty="0">
              <a:solidFill>
                <a:srgbClr val="0070C0"/>
              </a:solidFill>
              <a:latin typeface="Arial Rounded MT Bold" panose="020F0704030504030204" pitchFamily="34" charset="77"/>
            </a:endParaRPr>
          </a:p>
          <a:p>
            <a:pPr>
              <a:defRPr/>
            </a:pPr>
            <a:r>
              <a:rPr lang="en-US" altLang="en-US" sz="2000" dirty="0">
                <a:solidFill>
                  <a:srgbClr val="0070C0"/>
                </a:solidFill>
                <a:latin typeface="Arial Rounded MT Bold" panose="020F0704030504030204" pitchFamily="34" charset="77"/>
              </a:rPr>
              <a:t>       they are not Jews but </a:t>
            </a:r>
            <a:r>
              <a:rPr lang="en-US" altLang="en-US" sz="2000" dirty="0" err="1">
                <a:solidFill>
                  <a:srgbClr val="0070C0"/>
                </a:solidFill>
                <a:latin typeface="Arial Rounded MT Bold" panose="020F0704030504030204" pitchFamily="34" charset="77"/>
              </a:rPr>
              <a:t>satan’s</a:t>
            </a:r>
            <a:endParaRPr lang="en-US" altLang="en-US" sz="2000" dirty="0">
              <a:solidFill>
                <a:srgbClr val="0070C0"/>
              </a:solidFill>
              <a:latin typeface="Arial Rounded MT Bold" panose="020F0704030504030204" pitchFamily="34" charset="77"/>
            </a:endParaRPr>
          </a:p>
          <a:p>
            <a:pPr>
              <a:defRPr/>
            </a:pPr>
            <a:r>
              <a:rPr lang="en-US" altLang="en-US" sz="2000" dirty="0">
                <a:solidFill>
                  <a:srgbClr val="0000FF"/>
                </a:solidFill>
                <a:latin typeface="Arial Rounded MT Bold" panose="020F0704030504030204" pitchFamily="34" charset="77"/>
              </a:rPr>
              <a:t>                         </a:t>
            </a:r>
          </a:p>
          <a:p>
            <a:pPr>
              <a:defRPr/>
            </a:pPr>
            <a:r>
              <a:rPr lang="en-US" altLang="en-US" sz="1800" dirty="0">
                <a:solidFill>
                  <a:srgbClr val="000000"/>
                </a:solidFill>
                <a:latin typeface="Arial Rounded MT Bold" panose="020F0704030504030204" pitchFamily="34" charset="77"/>
              </a:rPr>
              <a:t>    Comments</a:t>
            </a:r>
            <a:r>
              <a:rPr lang="en-US" altLang="en-US" sz="1800" u="sng" dirty="0">
                <a:solidFill>
                  <a:srgbClr val="0000FF"/>
                </a:solidFill>
                <a:latin typeface="Arial Rounded MT Bold" panose="020F0704030504030204" pitchFamily="34" charset="77"/>
              </a:rPr>
              <a:t>:</a:t>
            </a:r>
            <a:r>
              <a:rPr lang="en-US" altLang="en-US" sz="1800" dirty="0">
                <a:solidFill>
                  <a:srgbClr val="0000FF"/>
                </a:solidFill>
                <a:latin typeface="Arial Rounded MT Bold" panose="020F0704030504030204" pitchFamily="34" charset="77"/>
              </a:rPr>
              <a:t>  </a:t>
            </a:r>
            <a:r>
              <a:rPr lang="en-US" altLang="en-US" sz="1800" dirty="0">
                <a:solidFill>
                  <a:srgbClr val="0070C0"/>
                </a:solidFill>
                <a:latin typeface="Arial Rounded MT Bold" panose="020F0704030504030204" pitchFamily="34" charset="77"/>
              </a:rPr>
              <a:t>Don’t fear suffering  </a:t>
            </a:r>
          </a:p>
          <a:p>
            <a:pPr>
              <a:defRPr/>
            </a:pPr>
            <a:r>
              <a:rPr lang="en-US" altLang="en-US" sz="1800" dirty="0">
                <a:solidFill>
                  <a:srgbClr val="0070C0"/>
                </a:solidFill>
                <a:latin typeface="Arial Rounded MT Bold" panose="020F0704030504030204" pitchFamily="34" charset="77"/>
              </a:rPr>
              <a:t>      The devil will cast you into prison.  You will be tried.</a:t>
            </a:r>
          </a:p>
          <a:p>
            <a:pPr>
              <a:defRPr/>
            </a:pPr>
            <a:r>
              <a:rPr lang="en-US" altLang="en-US" sz="1800" dirty="0">
                <a:solidFill>
                  <a:srgbClr val="0070C0"/>
                </a:solidFill>
                <a:latin typeface="Arial Rounded MT Bold" panose="020F0704030504030204" pitchFamily="34" charset="77"/>
              </a:rPr>
              <a:t>        Trouble for 10 days.  Be faithful unto death!</a:t>
            </a:r>
          </a:p>
          <a:p>
            <a:pPr>
              <a:defRPr/>
            </a:pPr>
            <a:endParaRPr lang="en-US" altLang="en-US" sz="1800" dirty="0">
              <a:solidFill>
                <a:srgbClr val="000000"/>
              </a:solidFill>
              <a:latin typeface="Arial Rounded MT Bold" panose="020F0704030504030204" pitchFamily="34" charset="77"/>
            </a:endParaRPr>
          </a:p>
          <a:p>
            <a:pPr>
              <a:defRPr/>
            </a:pPr>
            <a:r>
              <a:rPr lang="en-US" altLang="en-US" sz="1800" dirty="0">
                <a:solidFill>
                  <a:srgbClr val="000000"/>
                </a:solidFill>
                <a:latin typeface="Arial Rounded MT Bold" panose="020F0704030504030204" pitchFamily="34" charset="77"/>
              </a:rPr>
              <a:t>  Reward:  </a:t>
            </a:r>
            <a:r>
              <a:rPr lang="en-US" altLang="en-US" sz="1800" dirty="0">
                <a:solidFill>
                  <a:srgbClr val="0070C0"/>
                </a:solidFill>
                <a:latin typeface="Arial Rounded MT Bold" panose="020F0704030504030204" pitchFamily="34" charset="77"/>
              </a:rPr>
              <a:t>Overcomers, I will give you the crown of Life! </a:t>
            </a:r>
          </a:p>
          <a:p>
            <a:pPr>
              <a:defRPr/>
            </a:pPr>
            <a:r>
              <a:rPr lang="en-US" altLang="en-US" sz="1800" dirty="0">
                <a:solidFill>
                  <a:srgbClr val="0070C0"/>
                </a:solidFill>
                <a:latin typeface="Arial Rounded MT Bold" panose="020F0704030504030204" pitchFamily="34" charset="77"/>
              </a:rPr>
              <a:t>                     You will not be hurt by the 2</a:t>
            </a:r>
            <a:r>
              <a:rPr lang="en-US" altLang="en-US" sz="1800" baseline="30000" dirty="0">
                <a:solidFill>
                  <a:srgbClr val="0070C0"/>
                </a:solidFill>
                <a:latin typeface="Arial Rounded MT Bold" panose="020F0704030504030204" pitchFamily="34" charset="77"/>
              </a:rPr>
              <a:t>nd</a:t>
            </a:r>
            <a:r>
              <a:rPr lang="en-US" altLang="en-US" sz="1800" dirty="0">
                <a:solidFill>
                  <a:srgbClr val="0070C0"/>
                </a:solidFill>
                <a:latin typeface="Arial Rounded MT Bold" panose="020F0704030504030204" pitchFamily="34" charset="77"/>
              </a:rPr>
              <a:t> Death!</a:t>
            </a:r>
          </a:p>
          <a:p>
            <a:pPr>
              <a:defRPr/>
            </a:pPr>
            <a:endParaRPr lang="en-US" altLang="en-US" sz="1800" dirty="0">
              <a:solidFill>
                <a:srgbClr val="0070C0"/>
              </a:solidFill>
              <a:latin typeface="Arial Rounded MT Bold" panose="020F0704030504030204" pitchFamily="34" charset="77"/>
            </a:endParaRPr>
          </a:p>
          <a:p>
            <a:pPr>
              <a:defRPr/>
            </a:pPr>
            <a:r>
              <a:rPr lang="en-US" altLang="en-US" sz="2000" dirty="0">
                <a:solidFill>
                  <a:srgbClr val="000000"/>
                </a:solidFill>
                <a:latin typeface="Comic Sans MS" panose="030F0902030302020204" pitchFamily="66" charset="0"/>
              </a:rPr>
              <a:t>He that has an Ear, let him Hear </a:t>
            </a:r>
          </a:p>
          <a:p>
            <a:pPr>
              <a:defRPr/>
            </a:pPr>
            <a:r>
              <a:rPr lang="en-US" altLang="en-US" sz="2000" dirty="0">
                <a:solidFill>
                  <a:srgbClr val="000000"/>
                </a:solidFill>
                <a:latin typeface="Comic Sans MS" panose="030F0902030302020204" pitchFamily="66" charset="0"/>
              </a:rPr>
              <a:t>         What the Spirit says to the Churches</a:t>
            </a:r>
          </a:p>
        </p:txBody>
      </p:sp>
      <p:pic>
        <p:nvPicPr>
          <p:cNvPr id="2" name="Picture 1" descr="f5d4093427fb09ee2012d438f528cc5f.jpg">
            <a:extLst>
              <a:ext uri="{FF2B5EF4-FFF2-40B4-BE49-F238E27FC236}">
                <a16:creationId xmlns:a16="http://schemas.microsoft.com/office/drawing/2014/main" id="{CF0C81A5-6745-EA55-F708-A781FAF7C20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7368819" y="-265823"/>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3" name="Picture 2" descr="A picture containing outdoor, building, sky, ruins&#10;&#10;Description automatically generated">
            <a:extLst>
              <a:ext uri="{FF2B5EF4-FFF2-40B4-BE49-F238E27FC236}">
                <a16:creationId xmlns:a16="http://schemas.microsoft.com/office/drawing/2014/main" id="{6F487919-8038-8BAC-E959-C2FF927C4766}"/>
              </a:ext>
            </a:extLst>
          </p:cNvPr>
          <p:cNvPicPr>
            <a:picLocks noChangeAspect="1"/>
          </p:cNvPicPr>
          <p:nvPr/>
        </p:nvPicPr>
        <p:blipFill>
          <a:blip r:embed="rId2"/>
          <a:stretch>
            <a:fillRect/>
          </a:stretch>
        </p:blipFill>
        <p:spPr>
          <a:xfrm>
            <a:off x="298867" y="681844"/>
            <a:ext cx="4120733" cy="5494311"/>
          </a:xfrm>
          <a:prstGeom prst="rect">
            <a:avLst/>
          </a:prstGeom>
        </p:spPr>
      </p:pic>
      <p:pic>
        <p:nvPicPr>
          <p:cNvPr id="6" name="Picture 5" descr="A picture containing outdoor, amphitheatre, ruins, sky&#10;&#10;Description automatically generated">
            <a:extLst>
              <a:ext uri="{FF2B5EF4-FFF2-40B4-BE49-F238E27FC236}">
                <a16:creationId xmlns:a16="http://schemas.microsoft.com/office/drawing/2014/main" id="{CFB3DBA8-B2DC-27F7-E472-7A823497932F}"/>
              </a:ext>
            </a:extLst>
          </p:cNvPr>
          <p:cNvPicPr>
            <a:picLocks noChangeAspect="1"/>
          </p:cNvPicPr>
          <p:nvPr/>
        </p:nvPicPr>
        <p:blipFill>
          <a:blip r:embed="rId3"/>
          <a:stretch>
            <a:fillRect/>
          </a:stretch>
        </p:blipFill>
        <p:spPr>
          <a:xfrm>
            <a:off x="4718467" y="791771"/>
            <a:ext cx="7179179" cy="5384384"/>
          </a:xfrm>
          <a:prstGeom prst="rect">
            <a:avLst/>
          </a:prstGeom>
        </p:spPr>
      </p:pic>
    </p:spTree>
    <p:extLst>
      <p:ext uri="{BB962C8B-B14F-4D97-AF65-F5344CB8AC3E}">
        <p14:creationId xmlns:p14="http://schemas.microsoft.com/office/powerpoint/2010/main" val="233209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757A55A4-A1E4-39BE-3055-8B878FBC6618}"/>
              </a:ext>
            </a:extLst>
          </p:cNvPr>
          <p:cNvSpPr txBox="1"/>
          <p:nvPr/>
        </p:nvSpPr>
        <p:spPr>
          <a:xfrm>
            <a:off x="2270760" y="478154"/>
            <a:ext cx="6005866" cy="954107"/>
          </a:xfrm>
          <a:prstGeom prst="rect">
            <a:avLst/>
          </a:prstGeom>
          <a:solidFill>
            <a:schemeClr val="bg1"/>
          </a:solidFill>
        </p:spPr>
        <p:txBody>
          <a:bodyPr wrap="square" rtlCol="0">
            <a:spAutoFit/>
          </a:bodyPr>
          <a:lstStyle/>
          <a:p>
            <a:r>
              <a:rPr lang="en-US" sz="2800" dirty="0">
                <a:latin typeface="Papyrus" panose="020B0602040200020303" pitchFamily="34" charset="77"/>
              </a:rPr>
              <a:t>The Name Smyrna comes from Myrrh  </a:t>
            </a:r>
          </a:p>
          <a:p>
            <a:r>
              <a:rPr lang="en-US" sz="2800" dirty="0">
                <a:latin typeface="Papyrus" panose="020B0602040200020303" pitchFamily="34" charset="77"/>
              </a:rPr>
              <a:t>     Modern Day Turkish City of  </a:t>
            </a:r>
            <a:r>
              <a:rPr lang="en-US" sz="2800" dirty="0" err="1">
                <a:latin typeface="Papyrus" panose="020B0602040200020303" pitchFamily="34" charset="77"/>
              </a:rPr>
              <a:t>Ismir</a:t>
            </a:r>
            <a:r>
              <a:rPr lang="en-US" sz="2800" dirty="0">
                <a:latin typeface="Papyrus" panose="020B0602040200020303" pitchFamily="34" charset="77"/>
              </a:rPr>
              <a:t> </a:t>
            </a:r>
            <a:endParaRPr lang="en-US" sz="2800" dirty="0"/>
          </a:p>
        </p:txBody>
      </p:sp>
      <p:pic>
        <p:nvPicPr>
          <p:cNvPr id="5" name="Picture 4" descr="A picture containing map, diagram, text, plan&#10;&#10;Description automatically generated">
            <a:extLst>
              <a:ext uri="{FF2B5EF4-FFF2-40B4-BE49-F238E27FC236}">
                <a16:creationId xmlns:a16="http://schemas.microsoft.com/office/drawing/2014/main" id="{9E2570E8-F74B-611B-0CB9-B32A740681D4}"/>
              </a:ext>
            </a:extLst>
          </p:cNvPr>
          <p:cNvPicPr>
            <a:picLocks noChangeAspect="1"/>
          </p:cNvPicPr>
          <p:nvPr/>
        </p:nvPicPr>
        <p:blipFill>
          <a:blip r:embed="rId2"/>
          <a:stretch>
            <a:fillRect/>
          </a:stretch>
        </p:blipFill>
        <p:spPr>
          <a:xfrm>
            <a:off x="6286500" y="1769745"/>
            <a:ext cx="5715000" cy="4610100"/>
          </a:xfrm>
          <a:prstGeom prst="rect">
            <a:avLst/>
          </a:prstGeom>
        </p:spPr>
      </p:pic>
      <p:pic>
        <p:nvPicPr>
          <p:cNvPr id="7" name="Picture 6" descr="A picture containing cloud, outdoor, landscape, sky&#10;&#10;Description automatically generated">
            <a:extLst>
              <a:ext uri="{FF2B5EF4-FFF2-40B4-BE49-F238E27FC236}">
                <a16:creationId xmlns:a16="http://schemas.microsoft.com/office/drawing/2014/main" id="{FE08F9A2-21EC-56AC-72C9-9647B861F952}"/>
              </a:ext>
            </a:extLst>
          </p:cNvPr>
          <p:cNvPicPr>
            <a:picLocks noChangeAspect="1"/>
          </p:cNvPicPr>
          <p:nvPr/>
        </p:nvPicPr>
        <p:blipFill rotWithShape="1">
          <a:blip r:embed="rId3"/>
          <a:srcRect l="11854"/>
          <a:stretch/>
        </p:blipFill>
        <p:spPr>
          <a:xfrm>
            <a:off x="280634" y="1769746"/>
            <a:ext cx="6005866" cy="4610100"/>
          </a:xfrm>
          <a:prstGeom prst="rect">
            <a:avLst/>
          </a:prstGeom>
        </p:spPr>
      </p:pic>
    </p:spTree>
    <p:extLst>
      <p:ext uri="{BB962C8B-B14F-4D97-AF65-F5344CB8AC3E}">
        <p14:creationId xmlns:p14="http://schemas.microsoft.com/office/powerpoint/2010/main" val="24135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40484361-3F77-EC16-B7B0-9C263B3351F5}"/>
              </a:ext>
            </a:extLst>
          </p:cNvPr>
          <p:cNvSpPr/>
          <p:nvPr/>
        </p:nvSpPr>
        <p:spPr>
          <a:xfrm>
            <a:off x="945614" y="290795"/>
            <a:ext cx="10300771" cy="154377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latin typeface="Lucida Calligraphy" panose="03010101010101010101" pitchFamily="66" charset="77"/>
              </a:rPr>
              <a:t>Smyrn</a:t>
            </a:r>
            <a:endParaRPr lang="en-US" dirty="0">
              <a:latin typeface="Lucida Calligraphy" panose="03010101010101010101" pitchFamily="66" charset="77"/>
            </a:endParaRPr>
          </a:p>
        </p:txBody>
      </p:sp>
      <p:sp>
        <p:nvSpPr>
          <p:cNvPr id="3" name="TextBox 2">
            <a:extLst>
              <a:ext uri="{FF2B5EF4-FFF2-40B4-BE49-F238E27FC236}">
                <a16:creationId xmlns:a16="http://schemas.microsoft.com/office/drawing/2014/main" id="{7B085C56-B5C8-0993-40A1-7F26FA871D48}"/>
              </a:ext>
            </a:extLst>
          </p:cNvPr>
          <p:cNvSpPr txBox="1"/>
          <p:nvPr/>
        </p:nvSpPr>
        <p:spPr>
          <a:xfrm>
            <a:off x="1058536" y="477616"/>
            <a:ext cx="10074926" cy="1323439"/>
          </a:xfrm>
          <a:prstGeom prst="rect">
            <a:avLst/>
          </a:prstGeom>
          <a:noFill/>
        </p:spPr>
        <p:txBody>
          <a:bodyPr wrap="square" rtlCol="0">
            <a:spAutoFit/>
          </a:bodyPr>
          <a:lstStyle/>
          <a:p>
            <a:r>
              <a:rPr lang="en-US" sz="2000" dirty="0">
                <a:latin typeface="Papyrus" panose="020B0602040200020303" pitchFamily="34" charset="77"/>
              </a:rPr>
              <a:t>       Ancient Smyrna was the oldest city on the Aegean Coast, along with Troy- 3000 BC</a:t>
            </a:r>
          </a:p>
          <a:p>
            <a:r>
              <a:rPr lang="en-US" sz="2000" dirty="0">
                <a:latin typeface="Papyrus" panose="020B0602040200020303" pitchFamily="34" charset="77"/>
              </a:rPr>
              <a:t>     The name Myrrh comes from Hebrew root “mar” meaning “bitterness”</a:t>
            </a:r>
          </a:p>
          <a:p>
            <a:r>
              <a:rPr lang="en-US" sz="2000" dirty="0">
                <a:latin typeface="Papyrus" panose="020B0602040200020303" pitchFamily="34" charset="77"/>
              </a:rPr>
              <a:t>        Small myrrh trees/bushes grow everywhere in the Middle East </a:t>
            </a:r>
          </a:p>
          <a:p>
            <a:r>
              <a:rPr lang="en-US" sz="2000" dirty="0">
                <a:latin typeface="Papyrus" panose="020B0602040200020303" pitchFamily="34" charset="77"/>
              </a:rPr>
              <a:t>            and produce a gum made by cutting incisions into the bark </a:t>
            </a:r>
          </a:p>
        </p:txBody>
      </p:sp>
      <p:pic>
        <p:nvPicPr>
          <p:cNvPr id="6" name="Picture 5" descr="A group of brown crystals&#10;&#10;Description automatically generated with low confidence">
            <a:extLst>
              <a:ext uri="{FF2B5EF4-FFF2-40B4-BE49-F238E27FC236}">
                <a16:creationId xmlns:a16="http://schemas.microsoft.com/office/drawing/2014/main" id="{4AB00D3F-CDD9-33C0-F1AB-F96D91B128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82" b="76796" l="11871" r="92086">
                        <a14:foregroundMark x1="15827" y1="49724" x2="11871" y2="67403"/>
                        <a14:foregroundMark x1="11871" y1="67403" x2="23022" y2="74586"/>
                        <a14:foregroundMark x1="23022" y1="74586" x2="22302" y2="62431"/>
                        <a14:foregroundMark x1="85612" y1="41989" x2="92446" y2="56906"/>
                        <a14:foregroundMark x1="92446" y1="56906" x2="83453" y2="65193"/>
                        <a14:foregroundMark x1="75540" y1="7735" x2="66187" y2="7182"/>
                      </a14:backgroundRemoval>
                    </a14:imgEffect>
                  </a14:imgLayer>
                </a14:imgProps>
              </a:ext>
            </a:extLst>
          </a:blip>
          <a:srcRect l="5359" r="3658" b="14556"/>
          <a:stretch/>
        </p:blipFill>
        <p:spPr>
          <a:xfrm>
            <a:off x="4593481" y="2108832"/>
            <a:ext cx="4163793" cy="2531867"/>
          </a:xfrm>
          <a:prstGeom prst="rect">
            <a:avLst/>
          </a:prstGeom>
        </p:spPr>
      </p:pic>
      <p:pic>
        <p:nvPicPr>
          <p:cNvPr id="8" name="Picture 7" descr="A tree in a desert&#10;&#10;Description automatically generated with low confidence">
            <a:extLst>
              <a:ext uri="{FF2B5EF4-FFF2-40B4-BE49-F238E27FC236}">
                <a16:creationId xmlns:a16="http://schemas.microsoft.com/office/drawing/2014/main" id="{13D4FCBE-F60F-4620-5864-155A30B8AD75}"/>
              </a:ext>
            </a:extLst>
          </p:cNvPr>
          <p:cNvPicPr>
            <a:picLocks noChangeAspect="1"/>
          </p:cNvPicPr>
          <p:nvPr/>
        </p:nvPicPr>
        <p:blipFill>
          <a:blip r:embed="rId4"/>
          <a:stretch>
            <a:fillRect/>
          </a:stretch>
        </p:blipFill>
        <p:spPr>
          <a:xfrm>
            <a:off x="411033" y="2149641"/>
            <a:ext cx="3650072" cy="3955393"/>
          </a:xfrm>
          <a:prstGeom prst="rect">
            <a:avLst/>
          </a:prstGeom>
        </p:spPr>
      </p:pic>
      <p:sp>
        <p:nvSpPr>
          <p:cNvPr id="9" name="TextBox 8">
            <a:extLst>
              <a:ext uri="{FF2B5EF4-FFF2-40B4-BE49-F238E27FC236}">
                <a16:creationId xmlns:a16="http://schemas.microsoft.com/office/drawing/2014/main" id="{4DCF82C0-29B6-5144-9BD0-15476227195F}"/>
              </a:ext>
            </a:extLst>
          </p:cNvPr>
          <p:cNvSpPr txBox="1"/>
          <p:nvPr/>
        </p:nvSpPr>
        <p:spPr>
          <a:xfrm>
            <a:off x="4472138" y="4749168"/>
            <a:ext cx="5229569" cy="1631216"/>
          </a:xfrm>
          <a:prstGeom prst="rect">
            <a:avLst/>
          </a:prstGeom>
          <a:solidFill>
            <a:schemeClr val="bg1"/>
          </a:solidFill>
        </p:spPr>
        <p:txBody>
          <a:bodyPr wrap="square" rtlCol="0">
            <a:spAutoFit/>
          </a:bodyPr>
          <a:lstStyle/>
          <a:p>
            <a:r>
              <a:rPr lang="en-US" sz="2000" dirty="0">
                <a:latin typeface="Papyrus" panose="020B0602040200020303" pitchFamily="34" charset="77"/>
              </a:rPr>
              <a:t>   Myrrh was widely used in Bible times</a:t>
            </a:r>
          </a:p>
          <a:p>
            <a:r>
              <a:rPr lang="en-US" sz="2000" dirty="0">
                <a:latin typeface="Papyrus" panose="020B0602040200020303" pitchFamily="34" charset="77"/>
              </a:rPr>
              <a:t>     As an ingredient for Holy Anointing Oil</a:t>
            </a:r>
          </a:p>
          <a:p>
            <a:r>
              <a:rPr lang="en-US" sz="2000" dirty="0">
                <a:latin typeface="Papyrus" panose="020B0602040200020303" pitchFamily="34" charset="77"/>
              </a:rPr>
              <a:t>     As a costly perfume </a:t>
            </a:r>
          </a:p>
          <a:p>
            <a:r>
              <a:rPr lang="en-US" sz="2000" dirty="0">
                <a:latin typeface="Papyrus" panose="020B0602040200020303" pitchFamily="34" charset="77"/>
              </a:rPr>
              <a:t>    As an anesthetic ointment to relieve pain                             As an embalming agent for burial</a:t>
            </a:r>
          </a:p>
        </p:txBody>
      </p:sp>
      <p:pic>
        <p:nvPicPr>
          <p:cNvPr id="11" name="Picture 10" descr="A picture containing vase, bottle, pottery, indoor&#10;&#10;Description automatically generated">
            <a:extLst>
              <a:ext uri="{FF2B5EF4-FFF2-40B4-BE49-F238E27FC236}">
                <a16:creationId xmlns:a16="http://schemas.microsoft.com/office/drawing/2014/main" id="{9C94700A-61AE-0A60-7FAC-7E953A25DB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50" b="98667" l="49563" r="68813">
                        <a14:foregroundMark x1="54688" y1="9167" x2="57063" y2="1417"/>
                        <a14:foregroundMark x1="57063" y1="1417" x2="59688" y2="9333"/>
                        <a14:foregroundMark x1="59688" y1="9333" x2="59562" y2="10250"/>
                        <a14:foregroundMark x1="53750" y1="2333" x2="59562" y2="4000"/>
                        <a14:foregroundMark x1="63063" y1="86250" x2="64875" y2="94667"/>
                        <a14:foregroundMark x1="64875" y1="94667" x2="59188" y2="99333"/>
                        <a14:foregroundMark x1="59188" y1="99333" x2="52875" y2="98917"/>
                        <a14:foregroundMark x1="52875" y1="98917" x2="52250" y2="90667"/>
                        <a14:foregroundMark x1="52250" y1="90667" x2="52750" y2="87167"/>
                        <a14:foregroundMark x1="52875" y1="87000" x2="52875" y2="87000"/>
                        <a14:foregroundMark x1="52000" y1="93833" x2="57625" y2="99333"/>
                        <a14:foregroundMark x1="57625" y1="99333" x2="64500" y2="97500"/>
                        <a14:foregroundMark x1="64500" y1="97500" x2="64625" y2="93000"/>
                        <a14:foregroundMark x1="65750" y1="96833" x2="65750" y2="98667"/>
                        <a14:foregroundMark x1="65375" y1="62583" x2="64375" y2="89083"/>
                        <a14:foregroundMark x1="65938" y1="49167" x2="65938" y2="65750"/>
                        <a14:foregroundMark x1="65938" y1="65750" x2="65375" y2="69000"/>
                        <a14:backgroundMark x1="62500" y1="18917" x2="62500" y2="27583"/>
                        <a14:backgroundMark x1="62500" y1="27583" x2="62938" y2="28750"/>
                      </a14:backgroundRemoval>
                    </a14:imgEffect>
                  </a14:imgLayer>
                </a14:imgProps>
              </a:ext>
            </a:extLst>
          </a:blip>
          <a:srcRect l="47201" r="28726"/>
          <a:stretch/>
        </p:blipFill>
        <p:spPr>
          <a:xfrm>
            <a:off x="9585960" y="922307"/>
            <a:ext cx="2662502" cy="5706299"/>
          </a:xfrm>
          <a:prstGeom prst="rect">
            <a:avLst/>
          </a:prstGeom>
        </p:spPr>
      </p:pic>
    </p:spTree>
    <p:extLst>
      <p:ext uri="{BB962C8B-B14F-4D97-AF65-F5344CB8AC3E}">
        <p14:creationId xmlns:p14="http://schemas.microsoft.com/office/powerpoint/2010/main" val="3318864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40484361-3F77-EC16-B7B0-9C263B3351F5}"/>
              </a:ext>
            </a:extLst>
          </p:cNvPr>
          <p:cNvSpPr/>
          <p:nvPr/>
        </p:nvSpPr>
        <p:spPr>
          <a:xfrm>
            <a:off x="2494689" y="382284"/>
            <a:ext cx="5288096" cy="556292"/>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ucida Calligraphy" panose="03010101010101010101" pitchFamily="66" charset="77"/>
              </a:rPr>
              <a:t> </a:t>
            </a:r>
          </a:p>
          <a:p>
            <a:r>
              <a:rPr lang="en-US" sz="2400" dirty="0">
                <a:solidFill>
                  <a:schemeClr val="tx1"/>
                </a:solidFill>
                <a:latin typeface="Lucida Calligraphy" panose="03010101010101010101" pitchFamily="66" charset="77"/>
              </a:rPr>
              <a:t>Myrrh </a:t>
            </a:r>
            <a:r>
              <a:rPr lang="en-US" sz="2400" dirty="0">
                <a:solidFill>
                  <a:schemeClr val="tx1"/>
                </a:solidFill>
                <a:latin typeface="Papyrus" panose="020B0602040200020303" pitchFamily="34" charset="77"/>
              </a:rPr>
              <a:t>has  many  uses in the Bible </a:t>
            </a:r>
          </a:p>
          <a:p>
            <a:endParaRPr lang="en-US" sz="2000" dirty="0">
              <a:solidFill>
                <a:schemeClr val="tx1"/>
              </a:solidFill>
              <a:latin typeface="Papyrus" panose="020B0602040200020303" pitchFamily="34" charset="77"/>
            </a:endParaRPr>
          </a:p>
        </p:txBody>
      </p:sp>
      <p:sp>
        <p:nvSpPr>
          <p:cNvPr id="7" name="TextBox 6">
            <a:extLst>
              <a:ext uri="{FF2B5EF4-FFF2-40B4-BE49-F238E27FC236}">
                <a16:creationId xmlns:a16="http://schemas.microsoft.com/office/drawing/2014/main" id="{A9C1C7E5-007D-BA30-2895-759B27275BEA}"/>
              </a:ext>
            </a:extLst>
          </p:cNvPr>
          <p:cNvSpPr txBox="1"/>
          <p:nvPr/>
        </p:nvSpPr>
        <p:spPr>
          <a:xfrm>
            <a:off x="1487277" y="2532642"/>
            <a:ext cx="4032174" cy="2115238"/>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658B19D0-ED94-A31C-99E1-BA7B295942F0}"/>
              </a:ext>
            </a:extLst>
          </p:cNvPr>
          <p:cNvSpPr txBox="1"/>
          <p:nvPr/>
        </p:nvSpPr>
        <p:spPr>
          <a:xfrm>
            <a:off x="707621" y="1326168"/>
            <a:ext cx="3433029" cy="1015663"/>
          </a:xfrm>
          <a:prstGeom prst="rect">
            <a:avLst/>
          </a:prstGeom>
          <a:solidFill>
            <a:schemeClr val="bg1"/>
          </a:solidFill>
        </p:spPr>
        <p:txBody>
          <a:bodyPr wrap="square" rtlCol="0">
            <a:spAutoFit/>
          </a:bodyPr>
          <a:lstStyle/>
          <a:p>
            <a:r>
              <a:rPr lang="en-US" sz="2000" dirty="0">
                <a:latin typeface="Papyrus" panose="020B0602040200020303" pitchFamily="34" charset="77"/>
              </a:rPr>
              <a:t>#1. Exodus 30:23</a:t>
            </a:r>
          </a:p>
          <a:p>
            <a:r>
              <a:rPr lang="en-US" sz="2000" dirty="0">
                <a:latin typeface="Papyrus" panose="020B0602040200020303" pitchFamily="34" charset="77"/>
              </a:rPr>
              <a:t>   Holy Anointing Oil for Priests and Temple Furniture</a:t>
            </a:r>
          </a:p>
        </p:txBody>
      </p:sp>
      <p:sp>
        <p:nvSpPr>
          <p:cNvPr id="9" name="TextBox 8">
            <a:extLst>
              <a:ext uri="{FF2B5EF4-FFF2-40B4-BE49-F238E27FC236}">
                <a16:creationId xmlns:a16="http://schemas.microsoft.com/office/drawing/2014/main" id="{E368AD3D-CB84-9DD3-3173-75E5E0BA81CB}"/>
              </a:ext>
            </a:extLst>
          </p:cNvPr>
          <p:cNvSpPr txBox="1"/>
          <p:nvPr/>
        </p:nvSpPr>
        <p:spPr>
          <a:xfrm>
            <a:off x="4649734" y="1437633"/>
            <a:ext cx="3018621" cy="707886"/>
          </a:xfrm>
          <a:prstGeom prst="rect">
            <a:avLst/>
          </a:prstGeom>
          <a:solidFill>
            <a:schemeClr val="bg1"/>
          </a:solidFill>
        </p:spPr>
        <p:txBody>
          <a:bodyPr wrap="square" rtlCol="0">
            <a:spAutoFit/>
          </a:bodyPr>
          <a:lstStyle/>
          <a:p>
            <a:r>
              <a:rPr lang="en-US" sz="2000" dirty="0">
                <a:latin typeface="Papyrus" panose="020B0602040200020303" pitchFamily="34" charset="77"/>
              </a:rPr>
              <a:t>#2. Esther’ Chapter 2</a:t>
            </a:r>
          </a:p>
          <a:p>
            <a:r>
              <a:rPr lang="en-US" sz="2000" dirty="0">
                <a:latin typeface="Papyrus" panose="020B0602040200020303" pitchFamily="34" charset="77"/>
              </a:rPr>
              <a:t>  To Anoint her Body  </a:t>
            </a:r>
          </a:p>
        </p:txBody>
      </p:sp>
      <p:sp>
        <p:nvSpPr>
          <p:cNvPr id="10" name="TextBox 9">
            <a:extLst>
              <a:ext uri="{FF2B5EF4-FFF2-40B4-BE49-F238E27FC236}">
                <a16:creationId xmlns:a16="http://schemas.microsoft.com/office/drawing/2014/main" id="{AA008360-1317-5328-C2F1-006FDBC2F151}"/>
              </a:ext>
            </a:extLst>
          </p:cNvPr>
          <p:cNvSpPr txBox="1"/>
          <p:nvPr/>
        </p:nvSpPr>
        <p:spPr>
          <a:xfrm>
            <a:off x="8222829" y="1316924"/>
            <a:ext cx="3525398" cy="707886"/>
          </a:xfrm>
          <a:prstGeom prst="rect">
            <a:avLst/>
          </a:prstGeom>
          <a:solidFill>
            <a:schemeClr val="bg1"/>
          </a:solidFill>
        </p:spPr>
        <p:txBody>
          <a:bodyPr wrap="square" rtlCol="0">
            <a:spAutoFit/>
          </a:bodyPr>
          <a:lstStyle/>
          <a:p>
            <a:r>
              <a:rPr lang="en-US" sz="2000" dirty="0">
                <a:latin typeface="Papyrus" panose="020B0602040200020303" pitchFamily="34" charset="77"/>
              </a:rPr>
              <a:t>#3. Anointing  Kings of Israel</a:t>
            </a:r>
          </a:p>
          <a:p>
            <a:r>
              <a:rPr lang="en-US" sz="2000" dirty="0">
                <a:latin typeface="Papyrus" panose="020B0602040200020303" pitchFamily="34" charset="77"/>
              </a:rPr>
              <a:t> Psalms 45, Song of Solomon</a:t>
            </a:r>
          </a:p>
        </p:txBody>
      </p:sp>
      <p:pic>
        <p:nvPicPr>
          <p:cNvPr id="12" name="Picture 11" descr="A picture containing fashion accessory, person, human face, crown&#10;&#10;Description automatically generated">
            <a:extLst>
              <a:ext uri="{FF2B5EF4-FFF2-40B4-BE49-F238E27FC236}">
                <a16:creationId xmlns:a16="http://schemas.microsoft.com/office/drawing/2014/main" id="{62C66797-8F1B-2C5B-440E-AF78723E2317}"/>
              </a:ext>
            </a:extLst>
          </p:cNvPr>
          <p:cNvPicPr>
            <a:picLocks noChangeAspect="1"/>
          </p:cNvPicPr>
          <p:nvPr/>
        </p:nvPicPr>
        <p:blipFill>
          <a:blip r:embed="rId2"/>
          <a:stretch>
            <a:fillRect/>
          </a:stretch>
        </p:blipFill>
        <p:spPr>
          <a:xfrm>
            <a:off x="4734546" y="2451660"/>
            <a:ext cx="2848995" cy="3904178"/>
          </a:xfrm>
          <a:prstGeom prst="rect">
            <a:avLst/>
          </a:prstGeom>
        </p:spPr>
      </p:pic>
      <p:pic>
        <p:nvPicPr>
          <p:cNvPr id="16" name="Picture 15" descr="A painting of a person washing a person's head&#10;&#10;Description automatically generated with low confidence">
            <a:extLst>
              <a:ext uri="{FF2B5EF4-FFF2-40B4-BE49-F238E27FC236}">
                <a16:creationId xmlns:a16="http://schemas.microsoft.com/office/drawing/2014/main" id="{1BD28013-8834-31C8-725D-BFBF242D509D}"/>
              </a:ext>
            </a:extLst>
          </p:cNvPr>
          <p:cNvPicPr>
            <a:picLocks noChangeAspect="1"/>
          </p:cNvPicPr>
          <p:nvPr/>
        </p:nvPicPr>
        <p:blipFill rotWithShape="1">
          <a:blip r:embed="rId3"/>
          <a:srcRect l="11424"/>
          <a:stretch/>
        </p:blipFill>
        <p:spPr>
          <a:xfrm>
            <a:off x="143951" y="2547840"/>
            <a:ext cx="4277525" cy="3807998"/>
          </a:xfrm>
          <a:prstGeom prst="rect">
            <a:avLst/>
          </a:prstGeom>
        </p:spPr>
      </p:pic>
      <p:pic>
        <p:nvPicPr>
          <p:cNvPr id="18" name="Picture 17" descr="A picture containing sky, mammal, outdoor, clothing&#10;&#10;Description automatically generated">
            <a:extLst>
              <a:ext uri="{FF2B5EF4-FFF2-40B4-BE49-F238E27FC236}">
                <a16:creationId xmlns:a16="http://schemas.microsoft.com/office/drawing/2014/main" id="{F2EDA804-9440-71D8-7FD1-65C174B2ED89}"/>
              </a:ext>
            </a:extLst>
          </p:cNvPr>
          <p:cNvPicPr>
            <a:picLocks noChangeAspect="1"/>
          </p:cNvPicPr>
          <p:nvPr/>
        </p:nvPicPr>
        <p:blipFill rotWithShape="1">
          <a:blip r:embed="rId4"/>
          <a:srcRect l="5791" r="37619"/>
          <a:stretch/>
        </p:blipFill>
        <p:spPr>
          <a:xfrm>
            <a:off x="8295099" y="2337768"/>
            <a:ext cx="3525397" cy="4018070"/>
          </a:xfrm>
          <a:prstGeom prst="rect">
            <a:avLst/>
          </a:prstGeom>
        </p:spPr>
      </p:pic>
    </p:spTree>
    <p:extLst>
      <p:ext uri="{BB962C8B-B14F-4D97-AF65-F5344CB8AC3E}">
        <p14:creationId xmlns:p14="http://schemas.microsoft.com/office/powerpoint/2010/main" val="3125830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95612-B020-4ACC-77CD-054E5E65B7EF}"/>
              </a:ext>
            </a:extLst>
          </p:cNvPr>
          <p:cNvSpPr txBox="1"/>
          <p:nvPr/>
        </p:nvSpPr>
        <p:spPr>
          <a:xfrm>
            <a:off x="0" y="0"/>
            <a:ext cx="12192000" cy="6858000"/>
          </a:xfrm>
          <a:prstGeom prst="rect">
            <a:avLst/>
          </a:prstGeom>
          <a:solidFill>
            <a:srgbClr val="00B0F0"/>
          </a:solidFill>
        </p:spPr>
        <p:txBody>
          <a:bodyPr wrap="square" rtlCol="0">
            <a:spAutoFit/>
          </a:bodyPr>
          <a:lstStyle/>
          <a:p>
            <a:endParaRPr lang="en-US" dirty="0"/>
          </a:p>
        </p:txBody>
      </p:sp>
      <p:pic>
        <p:nvPicPr>
          <p:cNvPr id="2050" name="Picture 2" descr="Unchecked Copy Box">
            <a:extLst>
              <a:ext uri="{FF2B5EF4-FFF2-40B4-BE49-F238E27FC236}">
                <a16:creationId xmlns:a16="http://schemas.microsoft.com/office/drawing/2014/main" id="{89390599-CE32-C022-8056-7CAA9AFCD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2590800"/>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Unchecked Copy Box">
            <a:extLst>
              <a:ext uri="{FF2B5EF4-FFF2-40B4-BE49-F238E27FC236}">
                <a16:creationId xmlns:a16="http://schemas.microsoft.com/office/drawing/2014/main" id="{18A9F10F-0221-AF7C-A11F-EA14C6B86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822325"/>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06E7BFC5-B544-1674-32FB-97209AA0E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944563"/>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checked Copy Box">
            <a:extLst>
              <a:ext uri="{FF2B5EF4-FFF2-40B4-BE49-F238E27FC236}">
                <a16:creationId xmlns:a16="http://schemas.microsoft.com/office/drawing/2014/main" id="{52C5B35C-457C-6C84-2E39-1C6F0F453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438400"/>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Unchecked Copy Box">
            <a:extLst>
              <a:ext uri="{FF2B5EF4-FFF2-40B4-BE49-F238E27FC236}">
                <a16:creationId xmlns:a16="http://schemas.microsoft.com/office/drawing/2014/main" id="{0DF30FC4-4E57-07BB-F335-F3ED52AC5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669925"/>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checked Copy Box">
            <a:extLst>
              <a:ext uri="{FF2B5EF4-FFF2-40B4-BE49-F238E27FC236}">
                <a16:creationId xmlns:a16="http://schemas.microsoft.com/office/drawing/2014/main" id="{663539E1-6032-9C56-659C-48F050A82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1096963"/>
            <a:ext cx="114300" cy="139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id="{9A0F3718-5B7C-D23E-9959-11D8E9650BA9}"/>
              </a:ext>
            </a:extLst>
          </p:cNvPr>
          <p:cNvSpPr>
            <a:spLocks noChangeArrowheads="1"/>
          </p:cNvSpPr>
          <p:nvPr/>
        </p:nvSpPr>
        <p:spPr bwMode="auto">
          <a:xfrm>
            <a:off x="322395" y="474077"/>
            <a:ext cx="4998751" cy="5816977"/>
          </a:xfrm>
          <a:prstGeom prst="rect">
            <a:avLst/>
          </a:prstGeom>
          <a:solidFill>
            <a:schemeClr val="bg1"/>
          </a:solid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i="0" strike="noStrike" cap="none" normalizeH="0" baseline="0" dirty="0">
              <a:ln>
                <a:noFill/>
              </a:ln>
              <a:effectLst/>
              <a:latin typeface="Lucida Calligraphy" panose="03010101010101010101" pitchFamily="66" charset="77"/>
              <a:cs typeface="Arial" panose="020B0604020202020204" pitchFamily="34" charset="0"/>
              <a:hlinkClick r:id="rId4">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i="0" strike="noStrike" cap="none" normalizeH="0" baseline="0" dirty="0">
                <a:ln>
                  <a:noFill/>
                </a:ln>
                <a:effectLst/>
                <a:latin typeface="Lucida Calligraphy" panose="03010101010101010101" pitchFamily="66" charset="77"/>
                <a:cs typeface="Arial" panose="020B0604020202020204" pitchFamily="34" charset="0"/>
                <a:hlinkClick r:id="rId4">
                  <a:extLst>
                    <a:ext uri="{A12FA001-AC4F-418D-AE19-62706E023703}">
                      <ahyp:hlinkClr xmlns:ahyp="http://schemas.microsoft.com/office/drawing/2018/hyperlinkcolor" val="tx"/>
                    </a:ext>
                  </a:extLst>
                </a:hlinkClick>
              </a:rPr>
              <a:t>Myrrh</a:t>
            </a:r>
            <a:r>
              <a:rPr kumimoji="0" lang="en-US" altLang="en-US" sz="2000" i="0" strike="noStrike" cap="none" normalizeH="0" baseline="0" dirty="0">
                <a:ln>
                  <a:noFill/>
                </a:ln>
                <a:effectLst/>
                <a:latin typeface="Papyrus" panose="020B0602040200020303" pitchFamily="34" charset="77"/>
                <a:cs typeface="Arial" panose="020B0604020202020204" pitchFamily="34" charset="0"/>
                <a:hlinkClick r:id="rId4">
                  <a:extLst>
                    <a:ext uri="{A12FA001-AC4F-418D-AE19-62706E023703}">
                      <ahyp:hlinkClr xmlns:ahyp="http://schemas.microsoft.com/office/drawing/2018/hyperlinkcolor" val="tx"/>
                    </a:ext>
                  </a:extLst>
                </a:hlinkClick>
              </a:rPr>
              <a:t> in Jesus’ Life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strike="noStrike" cap="none" normalizeH="0" baseline="0" dirty="0">
              <a:ln>
                <a:noFill/>
              </a:ln>
              <a:effectLst/>
              <a:latin typeface="Papyrus" panose="020B0602040200020303" pitchFamily="34" charset="77"/>
              <a:cs typeface="Arial" panose="020B0604020202020204" pitchFamily="34" charset="0"/>
              <a:hlinkClick r:id="rId4">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strike="noStrike" cap="none" normalizeH="0" baseline="0" dirty="0">
                <a:ln>
                  <a:noFill/>
                </a:ln>
                <a:effectLst/>
                <a:latin typeface="Papyrus" panose="020B0602040200020303" pitchFamily="34" charset="77"/>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en-US" altLang="en-US" sz="2000" i="0" strike="noStrike" cap="none" normalizeH="0" baseline="0" dirty="0">
                <a:ln>
                  <a:noFill/>
                </a:ln>
                <a:effectLst/>
                <a:latin typeface="Papyrus" panose="020B0602040200020303" pitchFamily="34" charset="77"/>
                <a:cs typeface="Arial" panose="020B0604020202020204" pitchFamily="34" charset="0"/>
                <a:hlinkClick r:id="rId4">
                  <a:extLst>
                    <a:ext uri="{A12FA001-AC4F-418D-AE19-62706E023703}">
                      <ahyp:hlinkClr xmlns:ahyp="http://schemas.microsoft.com/office/drawing/2018/hyperlinkcolor" val="tx"/>
                    </a:ext>
                  </a:extLst>
                </a:hlinkClick>
              </a:rPr>
              <a:t>#1   </a:t>
            </a:r>
            <a:r>
              <a:rPr kumimoji="0" lang="en-US" altLang="en-US" sz="2000" i="0" strike="noStrike" cap="none" normalizeH="0" baseline="0" dirty="0">
                <a:ln>
                  <a:noFill/>
                </a:ln>
                <a:solidFill>
                  <a:srgbClr val="0563C1"/>
                </a:solidFill>
                <a:effectLst/>
                <a:latin typeface="Papyrus" panose="020B0602040200020303" pitchFamily="34" charset="77"/>
                <a:cs typeface="Arial" panose="020B0604020202020204" pitchFamily="34" charset="0"/>
                <a:hlinkClick r:id="rId4">
                  <a:extLst>
                    <a:ext uri="{A12FA001-AC4F-418D-AE19-62706E023703}">
                      <ahyp:hlinkClr xmlns:ahyp="http://schemas.microsoft.com/office/drawing/2018/hyperlinkcolor" val="tx"/>
                    </a:ext>
                  </a:extLst>
                </a:hlinkClick>
              </a:rPr>
              <a:t>Matthew 2:11</a:t>
            </a:r>
            <a:r>
              <a:rPr lang="en-US" altLang="en-US" sz="2000" dirty="0">
                <a:latin typeface="Papyrus" panose="020B0602040200020303" pitchFamily="34" charset="77"/>
              </a:rPr>
              <a:t>  </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And when they were come into the house, they saw the young child with Mary his mother,  and fell down, and worshipped him: and when they had opened their treasures, they presented to him gifts;  gold, frankincense, and </a:t>
            </a:r>
            <a:r>
              <a:rPr kumimoji="0" lang="en-US" altLang="en-US" sz="2000" b="1" i="0" u="none" strike="noStrike" cap="none" normalizeH="0" baseline="0" dirty="0">
                <a:ln>
                  <a:noFill/>
                </a:ln>
                <a:solidFill>
                  <a:srgbClr val="9E0B0F"/>
                </a:solidFill>
                <a:effectLst/>
                <a:latin typeface="Papyrus" panose="020B0602040200020303" pitchFamily="34" charset="77"/>
                <a:cs typeface="Arial" panose="020B0604020202020204" pitchFamily="34" charset="0"/>
              </a:rPr>
              <a:t>myrrh</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Papyrus" panose="020B0602040200020303" pitchFamily="34" charset="77"/>
              <a:cs typeface="Arial" panose="020B0604020202020204"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2000" i="0" u="none" strike="noStrike" cap="none" normalizeH="0" baseline="0" dirty="0">
                <a:ln>
                  <a:noFill/>
                </a:ln>
                <a:solidFill>
                  <a:schemeClr val="tx1"/>
                </a:solidFill>
                <a:effectLst/>
                <a:latin typeface="Papyrus" panose="020B0602040200020303" pitchFamily="34" charset="77"/>
                <a:cs typeface="Arial" panose="020B0604020202020204" pitchFamily="34" charset="0"/>
              </a:rPr>
              <a:t>#2  </a:t>
            </a:r>
            <a:r>
              <a:rPr kumimoji="0" lang="en-US" altLang="en-US" sz="2000" i="0" u="none" strike="noStrike" cap="none" normalizeH="0" baseline="0" dirty="0">
                <a:ln>
                  <a:noFill/>
                </a:ln>
                <a:solidFill>
                  <a:srgbClr val="39547F"/>
                </a:solidFill>
                <a:effectLst/>
                <a:latin typeface="Papyrus" panose="020B0602040200020303" pitchFamily="34" charset="77"/>
                <a:cs typeface="Arial" panose="020B0604020202020204" pitchFamily="34" charset="0"/>
                <a:hlinkClick r:id="rId5"/>
              </a:rPr>
              <a:t>Mark 15:23</a:t>
            </a:r>
            <a:r>
              <a:rPr kumimoji="0" lang="en-US" altLang="en-US" sz="2000" b="1" i="0" u="none" strike="noStrike" cap="none" normalizeH="0" baseline="0" dirty="0">
                <a:ln>
                  <a:noFill/>
                </a:ln>
                <a:solidFill>
                  <a:srgbClr val="39547F"/>
                </a:solidFill>
                <a:effectLst/>
                <a:latin typeface="Papyrus" panose="020B0602040200020303" pitchFamily="34" charset="77"/>
                <a:cs typeface="Arial" panose="020B0604020202020204" pitchFamily="34" charset="0"/>
              </a:rPr>
              <a:t>. </a:t>
            </a:r>
            <a:r>
              <a:rPr lang="en-US" altLang="en-US" sz="2000" dirty="0">
                <a:latin typeface="Papyrus" panose="020B0602040200020303" pitchFamily="34" charset="77"/>
                <a:cs typeface="Arial" panose="020B0604020202020204" pitchFamily="34" charset="0"/>
              </a:rPr>
              <a:t> </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And they gave Him to drink  wine mingled with </a:t>
            </a:r>
            <a:r>
              <a:rPr kumimoji="0" lang="en-US" altLang="en-US" sz="2000" b="1" i="0" u="none" strike="noStrike" cap="none" normalizeH="0" baseline="0" dirty="0">
                <a:ln>
                  <a:noFill/>
                </a:ln>
                <a:solidFill>
                  <a:srgbClr val="9E0B0F"/>
                </a:solidFill>
                <a:effectLst/>
                <a:latin typeface="Papyrus" panose="020B0602040200020303" pitchFamily="34" charset="77"/>
                <a:cs typeface="Arial" panose="020B0604020202020204" pitchFamily="34" charset="0"/>
              </a:rPr>
              <a:t>myrrh</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 </a:t>
            </a: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but He received </a:t>
            </a:r>
            <a:r>
              <a:rPr kumimoji="0" lang="en-US" altLang="en-US" sz="2000" b="0" i="1" u="none" strike="noStrike" cap="none" normalizeH="0" baseline="0" dirty="0">
                <a:ln>
                  <a:noFill/>
                </a:ln>
                <a:solidFill>
                  <a:srgbClr val="01103A"/>
                </a:solidFill>
                <a:effectLst/>
                <a:latin typeface="Papyrus" panose="020B0602040200020303" pitchFamily="34" charset="77"/>
                <a:cs typeface="Arial" panose="020B0604020202020204" pitchFamily="34" charset="0"/>
              </a:rPr>
              <a:t>it</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 not.</a:t>
            </a: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Papyrus" panose="020B0602040200020303" pitchFamily="34" charset="77"/>
              <a:cs typeface="Arial" panose="020B0604020202020204"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Papyrus" panose="020B0602040200020303" pitchFamily="34" charset="77"/>
                <a:cs typeface="Arial" panose="020B0604020202020204" pitchFamily="34" charset="0"/>
              </a:rPr>
              <a:t>#3   </a:t>
            </a:r>
            <a:r>
              <a:rPr kumimoji="0" lang="en-US" altLang="en-US" sz="2000" b="1" i="0" u="none" strike="noStrike" cap="none" normalizeH="0" baseline="0" dirty="0">
                <a:ln>
                  <a:noFill/>
                </a:ln>
                <a:solidFill>
                  <a:srgbClr val="39547F"/>
                </a:solidFill>
                <a:effectLst/>
                <a:latin typeface="Papyrus" panose="020B0602040200020303" pitchFamily="34" charset="77"/>
                <a:cs typeface="Arial" panose="020B0604020202020204" pitchFamily="34" charset="0"/>
                <a:hlinkClick r:id="rId6"/>
              </a:rPr>
              <a:t>John 19:39</a:t>
            </a:r>
            <a:r>
              <a:rPr lang="en-US" altLang="en-US" sz="2000" b="1" dirty="0">
                <a:latin typeface="Papyrus" panose="020B0602040200020303" pitchFamily="34" charset="77"/>
                <a:cs typeface="Arial" panose="020B0604020202020204" pitchFamily="34" charset="0"/>
              </a:rPr>
              <a:t>   </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And there came also  Nicodemus, which at the first came to  Jesus by night, and brought a mixture of </a:t>
            </a:r>
            <a:r>
              <a:rPr kumimoji="0" lang="en-US" altLang="en-US" sz="2000" b="1" i="0" u="none" strike="noStrike" cap="none" normalizeH="0" baseline="0" dirty="0">
                <a:ln>
                  <a:noFill/>
                </a:ln>
                <a:solidFill>
                  <a:srgbClr val="9E0B0F"/>
                </a:solidFill>
                <a:effectLst/>
                <a:latin typeface="Papyrus" panose="020B0602040200020303" pitchFamily="34" charset="77"/>
                <a:cs typeface="Arial" panose="020B0604020202020204" pitchFamily="34" charset="0"/>
              </a:rPr>
              <a:t>myrrh </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and aloes, about 100 lb. </a:t>
            </a:r>
            <a:r>
              <a:rPr kumimoji="0" lang="en-US" altLang="en-US" sz="2000" b="0" u="none" strike="noStrike" cap="none" normalizeH="0" baseline="0" dirty="0">
                <a:ln>
                  <a:noFill/>
                </a:ln>
                <a:solidFill>
                  <a:srgbClr val="01103A"/>
                </a:solidFill>
                <a:effectLst/>
                <a:latin typeface="Papyrus" panose="020B0602040200020303" pitchFamily="34" charset="77"/>
                <a:cs typeface="Arial" panose="020B0604020202020204" pitchFamily="34" charset="0"/>
              </a:rPr>
              <a:t>weight</a:t>
            </a:r>
            <a:r>
              <a:rPr kumimoji="0" lang="en-US" altLang="en-US" sz="2000" b="0" i="0" u="none" strike="noStrike" cap="none" normalizeH="0" baseline="0" dirty="0">
                <a:ln>
                  <a:noFill/>
                </a:ln>
                <a:solidFill>
                  <a:srgbClr val="01103A"/>
                </a:solidFill>
                <a:effectLst/>
                <a:latin typeface="Papyrus" panose="020B0602040200020303" pitchFamily="34" charset="77"/>
                <a:cs typeface="Arial" panose="020B0604020202020204" pitchFamily="34" charset="0"/>
              </a:rPr>
              <a:t>.</a:t>
            </a:r>
          </a:p>
          <a:p>
            <a:pPr marL="0" marR="0" lvl="0" indent="0" algn="ctr" defTabSz="914400" rtl="0" eaLnBrk="0" fontAlgn="t"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Papyrus" panose="020B0602040200020303" pitchFamily="34" charset="77"/>
            </a:endParaRPr>
          </a:p>
        </p:txBody>
      </p:sp>
      <p:pic>
        <p:nvPicPr>
          <p:cNvPr id="2058" name="Picture 10" descr="Unchecked Copy Box">
            <a:extLst>
              <a:ext uri="{FF2B5EF4-FFF2-40B4-BE49-F238E27FC236}">
                <a16:creationId xmlns:a16="http://schemas.microsoft.com/office/drawing/2014/main" id="{5121DE9A-22FB-2865-6B1E-E9CEFB434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2286000"/>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Unchecked Copy Box">
            <a:extLst>
              <a:ext uri="{FF2B5EF4-FFF2-40B4-BE49-F238E27FC236}">
                <a16:creationId xmlns:a16="http://schemas.microsoft.com/office/drawing/2014/main" id="{B54E4371-A39E-861E-243C-D9717271C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517525"/>
            <a:ext cx="114300" cy="139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human face, clothing, person, indoor&#10;&#10;Description automatically generated">
            <a:extLst>
              <a:ext uri="{FF2B5EF4-FFF2-40B4-BE49-F238E27FC236}">
                <a16:creationId xmlns:a16="http://schemas.microsoft.com/office/drawing/2014/main" id="{9925C697-7C4D-A2C2-41A1-2B9246E02D1A}"/>
              </a:ext>
            </a:extLst>
          </p:cNvPr>
          <p:cNvPicPr>
            <a:picLocks noChangeAspect="1"/>
          </p:cNvPicPr>
          <p:nvPr/>
        </p:nvPicPr>
        <p:blipFill>
          <a:blip r:embed="rId7"/>
          <a:stretch>
            <a:fillRect/>
          </a:stretch>
        </p:blipFill>
        <p:spPr>
          <a:xfrm>
            <a:off x="5643541" y="270066"/>
            <a:ext cx="3121431" cy="2473134"/>
          </a:xfrm>
          <a:prstGeom prst="rect">
            <a:avLst/>
          </a:prstGeom>
        </p:spPr>
      </p:pic>
      <p:pic>
        <p:nvPicPr>
          <p:cNvPr id="10" name="Picture 9" descr="A picture containing painting, art, mammal, outdoor&#10;&#10;Description automatically generated">
            <a:extLst>
              <a:ext uri="{FF2B5EF4-FFF2-40B4-BE49-F238E27FC236}">
                <a16:creationId xmlns:a16="http://schemas.microsoft.com/office/drawing/2014/main" id="{E2570706-637B-5490-9EB9-4C0A61C81EFD}"/>
              </a:ext>
            </a:extLst>
          </p:cNvPr>
          <p:cNvPicPr>
            <a:picLocks noChangeAspect="1"/>
          </p:cNvPicPr>
          <p:nvPr/>
        </p:nvPicPr>
        <p:blipFill>
          <a:blip r:embed="rId8"/>
          <a:stretch>
            <a:fillRect/>
          </a:stretch>
        </p:blipFill>
        <p:spPr>
          <a:xfrm>
            <a:off x="8910409" y="673100"/>
            <a:ext cx="2959196" cy="5511800"/>
          </a:xfrm>
          <a:prstGeom prst="rect">
            <a:avLst/>
          </a:prstGeom>
        </p:spPr>
      </p:pic>
      <p:pic>
        <p:nvPicPr>
          <p:cNvPr id="14" name="Picture 13" descr="A picture containing cloud, sky, outdoor, person&#10;&#10;Description automatically generated">
            <a:extLst>
              <a:ext uri="{FF2B5EF4-FFF2-40B4-BE49-F238E27FC236}">
                <a16:creationId xmlns:a16="http://schemas.microsoft.com/office/drawing/2014/main" id="{D90A2B43-06B4-B66D-07A5-C0599DD7699E}"/>
              </a:ext>
            </a:extLst>
          </p:cNvPr>
          <p:cNvPicPr>
            <a:picLocks noChangeAspect="1"/>
          </p:cNvPicPr>
          <p:nvPr/>
        </p:nvPicPr>
        <p:blipFill>
          <a:blip r:embed="rId9"/>
          <a:stretch>
            <a:fillRect/>
          </a:stretch>
        </p:blipFill>
        <p:spPr>
          <a:xfrm>
            <a:off x="5628818" y="2888036"/>
            <a:ext cx="2959196" cy="3699898"/>
          </a:xfrm>
          <a:prstGeom prst="rect">
            <a:avLst/>
          </a:prstGeom>
        </p:spPr>
      </p:pic>
    </p:spTree>
    <p:extLst>
      <p:ext uri="{BB962C8B-B14F-4D97-AF65-F5344CB8AC3E}">
        <p14:creationId xmlns:p14="http://schemas.microsoft.com/office/powerpoint/2010/main" val="2539589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2512</TotalTime>
  <Words>1072</Words>
  <Application>Microsoft Macintosh PowerPoint</Application>
  <PresentationFormat>Widescreen</PresentationFormat>
  <Paragraphs>119</Paragraphs>
  <Slides>20</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vt:lpstr>
      <vt:lpstr>Arial Black</vt:lpstr>
      <vt:lpstr>Arial Rounded MT Bold</vt:lpstr>
      <vt:lpstr>Calibri</vt:lpstr>
      <vt:lpstr>Calibri Light</vt:lpstr>
      <vt:lpstr>Comic Sans MS</vt:lpstr>
      <vt:lpstr>Lucida Calligraphy</vt:lpstr>
      <vt:lpstr>Lucida Handwriting</vt:lpstr>
      <vt:lpstr>Papyrus</vt:lpstr>
      <vt:lpstr>Papyrus Condensed</vt:lpstr>
      <vt:lpstr>system-ui</vt:lpstr>
      <vt:lpstr>Telugu MN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27</cp:revision>
  <dcterms:created xsi:type="dcterms:W3CDTF">2023-05-30T12:30:56Z</dcterms:created>
  <dcterms:modified xsi:type="dcterms:W3CDTF">2023-08-24T02:32:30Z</dcterms:modified>
</cp:coreProperties>
</file>