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418" r:id="rId2"/>
    <p:sldId id="416" r:id="rId3"/>
    <p:sldId id="489" r:id="rId4"/>
    <p:sldId id="386" r:id="rId5"/>
    <p:sldId id="472" r:id="rId6"/>
    <p:sldId id="474" r:id="rId7"/>
    <p:sldId id="475" r:id="rId8"/>
    <p:sldId id="488" r:id="rId9"/>
    <p:sldId id="415" r:id="rId10"/>
    <p:sldId id="476" r:id="rId11"/>
    <p:sldId id="414" r:id="rId12"/>
    <p:sldId id="286" r:id="rId13"/>
    <p:sldId id="417" r:id="rId14"/>
    <p:sldId id="478" r:id="rId15"/>
    <p:sldId id="482" r:id="rId16"/>
    <p:sldId id="481" r:id="rId17"/>
    <p:sldId id="479" r:id="rId18"/>
    <p:sldId id="483" r:id="rId19"/>
    <p:sldId id="471" r:id="rId20"/>
    <p:sldId id="484" r:id="rId21"/>
    <p:sldId id="490" r:id="rId22"/>
    <p:sldId id="477" r:id="rId23"/>
    <p:sldId id="480" r:id="rId24"/>
    <p:sldId id="469" r:id="rId25"/>
    <p:sldId id="413" r:id="rId26"/>
    <p:sldId id="473" r:id="rId27"/>
    <p:sldId id="491" r:id="rId28"/>
    <p:sldId id="4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3"/>
    <p:restoredTop sz="95794"/>
  </p:normalViewPr>
  <p:slideViewPr>
    <p:cSldViewPr snapToGrid="0">
      <p:cViewPr varScale="1">
        <p:scale>
          <a:sx n="124" d="100"/>
          <a:sy n="124" d="100"/>
        </p:scale>
        <p:origin x="272"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D8E05-259B-BD47-AF30-66FD27BDFDB5}" type="datetimeFigureOut">
              <a:rPr lang="en-US" smtClean="0"/>
              <a:t>8/23/23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C1808-CE5A-F34F-B4DE-EC43AB6F4DBB}" type="slidenum">
              <a:rPr lang="en-US" smtClean="0"/>
              <a:t>‹#›</a:t>
            </a:fld>
            <a:endParaRPr lang="en-US"/>
          </a:p>
        </p:txBody>
      </p:sp>
    </p:spTree>
    <p:extLst>
      <p:ext uri="{BB962C8B-B14F-4D97-AF65-F5344CB8AC3E}">
        <p14:creationId xmlns:p14="http://schemas.microsoft.com/office/powerpoint/2010/main" val="221632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1200">
                <a:solidFill>
                  <a:schemeClr val="tx1"/>
                </a:solidFill>
                <a:latin typeface="Papyrus Condensed" charset="0"/>
                <a:ea typeface="ヒラギノ角ゴ Pro W3" charset="0"/>
                <a:cs typeface="ヒラギノ角ゴ Pro W3" charset="0"/>
              </a:defRPr>
            </a:lvl1pPr>
            <a:lvl2pPr marL="742950" indent="-285750">
              <a:defRPr sz="1200">
                <a:solidFill>
                  <a:schemeClr val="tx1"/>
                </a:solidFill>
                <a:latin typeface="Papyrus Condensed" charset="0"/>
                <a:ea typeface="ヒラギノ角ゴ Pro W3" charset="0"/>
                <a:cs typeface="ヒラギノ角ゴ Pro W3" charset="0"/>
              </a:defRPr>
            </a:lvl2pPr>
            <a:lvl3pPr marL="1143000" indent="-228600">
              <a:defRPr sz="1200">
                <a:solidFill>
                  <a:schemeClr val="tx1"/>
                </a:solidFill>
                <a:latin typeface="Papyrus Condensed" charset="0"/>
                <a:ea typeface="ヒラギノ角ゴ Pro W3" charset="0"/>
                <a:cs typeface="ヒラギノ角ゴ Pro W3" charset="0"/>
              </a:defRPr>
            </a:lvl3pPr>
            <a:lvl4pPr marL="1600200" indent="-228600">
              <a:defRPr sz="1200">
                <a:solidFill>
                  <a:schemeClr val="tx1"/>
                </a:solidFill>
                <a:latin typeface="Papyrus Condensed" charset="0"/>
                <a:ea typeface="ヒラギノ角ゴ Pro W3" charset="0"/>
                <a:cs typeface="ヒラギノ角ゴ Pro W3" charset="0"/>
              </a:defRPr>
            </a:lvl4pPr>
            <a:lvl5pPr marL="2057400" indent="-228600">
              <a:defRPr sz="1200">
                <a:solidFill>
                  <a:schemeClr val="tx1"/>
                </a:solidFill>
                <a:latin typeface="Papyrus Condensed" charset="0"/>
                <a:ea typeface="ヒラギノ角ゴ Pro W3" charset="0"/>
                <a:cs typeface="ヒラギノ角ゴ Pro W3" charset="0"/>
              </a:defRPr>
            </a:lvl5pPr>
            <a:lvl6pPr marL="25146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6pPr>
            <a:lvl7pPr marL="29718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7pPr>
            <a:lvl8pPr marL="34290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8pPr>
            <a:lvl9pPr marL="38862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9pPr>
          </a:lstStyle>
          <a:p>
            <a:fld id="{E6E1EF3A-B334-654A-983D-70A6A4446F47}" type="slidenum">
              <a:rPr lang="es-ES_tradnl">
                <a:latin typeface="Arial" charset="0"/>
              </a:rPr>
              <a:pPr/>
              <a:t>12</a:t>
            </a:fld>
            <a:endParaRPr lang="es-ES_tradnl">
              <a:latin typeface="Arial" charset="0"/>
            </a:endParaRPr>
          </a:p>
        </p:txBody>
      </p:sp>
      <p:sp>
        <p:nvSpPr>
          <p:cNvPr id="96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CFFC8-DAF1-0EB9-0169-DB3ACE1B69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6E8EFA-10E3-2CD4-EF98-6728F76BB8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9C1010-E24F-8074-016E-65A3E6D35488}"/>
              </a:ext>
            </a:extLst>
          </p:cNvPr>
          <p:cNvSpPr>
            <a:spLocks noGrp="1"/>
          </p:cNvSpPr>
          <p:nvPr>
            <p:ph type="dt" sz="half" idx="10"/>
          </p:nvPr>
        </p:nvSpPr>
        <p:spPr/>
        <p:txBody>
          <a:bodyPr/>
          <a:lstStyle/>
          <a:p>
            <a:fld id="{5688AD4E-4D53-0642-A33B-F1B71A11881F}" type="datetimeFigureOut">
              <a:rPr lang="en-US" smtClean="0"/>
              <a:t>8/23/23</a:t>
            </a:fld>
            <a:endParaRPr lang="en-US"/>
          </a:p>
        </p:txBody>
      </p:sp>
      <p:sp>
        <p:nvSpPr>
          <p:cNvPr id="5" name="Footer Placeholder 4">
            <a:extLst>
              <a:ext uri="{FF2B5EF4-FFF2-40B4-BE49-F238E27FC236}">
                <a16:creationId xmlns:a16="http://schemas.microsoft.com/office/drawing/2014/main" id="{7DD18912-83FD-5C93-16C8-04AFCEF7D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40085-3F66-2A7A-EC73-B4D13785753E}"/>
              </a:ext>
            </a:extLst>
          </p:cNvPr>
          <p:cNvSpPr>
            <a:spLocks noGrp="1"/>
          </p:cNvSpPr>
          <p:nvPr>
            <p:ph type="sldNum" sz="quarter" idx="12"/>
          </p:nvPr>
        </p:nvSpPr>
        <p:spPr/>
        <p:txBody>
          <a:bodyPr/>
          <a:lstStyle/>
          <a:p>
            <a:fld id="{CFFE936A-AC90-3E4E-95D5-294095FA60C7}" type="slidenum">
              <a:rPr lang="en-US" smtClean="0"/>
              <a:t>‹#›</a:t>
            </a:fld>
            <a:endParaRPr lang="en-US"/>
          </a:p>
        </p:txBody>
      </p:sp>
    </p:spTree>
    <p:extLst>
      <p:ext uri="{BB962C8B-B14F-4D97-AF65-F5344CB8AC3E}">
        <p14:creationId xmlns:p14="http://schemas.microsoft.com/office/powerpoint/2010/main" val="37989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BF79-7495-4F60-0CD7-60085302B6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1EFE9A-ACE7-78E1-19EC-A6368D28B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8D030-7018-0775-3CD3-EFA25AE15BB3}"/>
              </a:ext>
            </a:extLst>
          </p:cNvPr>
          <p:cNvSpPr>
            <a:spLocks noGrp="1"/>
          </p:cNvSpPr>
          <p:nvPr>
            <p:ph type="dt" sz="half" idx="10"/>
          </p:nvPr>
        </p:nvSpPr>
        <p:spPr/>
        <p:txBody>
          <a:bodyPr/>
          <a:lstStyle/>
          <a:p>
            <a:fld id="{5688AD4E-4D53-0642-A33B-F1B71A11881F}" type="datetimeFigureOut">
              <a:rPr lang="en-US" smtClean="0"/>
              <a:t>8/23/23</a:t>
            </a:fld>
            <a:endParaRPr lang="en-US"/>
          </a:p>
        </p:txBody>
      </p:sp>
      <p:sp>
        <p:nvSpPr>
          <p:cNvPr id="5" name="Footer Placeholder 4">
            <a:extLst>
              <a:ext uri="{FF2B5EF4-FFF2-40B4-BE49-F238E27FC236}">
                <a16:creationId xmlns:a16="http://schemas.microsoft.com/office/drawing/2014/main" id="{A83E6D55-08D0-C638-D7B5-92AEDF784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157DC-28A9-5EA4-0519-79E2417656F0}"/>
              </a:ext>
            </a:extLst>
          </p:cNvPr>
          <p:cNvSpPr>
            <a:spLocks noGrp="1"/>
          </p:cNvSpPr>
          <p:nvPr>
            <p:ph type="sldNum" sz="quarter" idx="12"/>
          </p:nvPr>
        </p:nvSpPr>
        <p:spPr/>
        <p:txBody>
          <a:bodyPr/>
          <a:lstStyle/>
          <a:p>
            <a:fld id="{CFFE936A-AC90-3E4E-95D5-294095FA60C7}" type="slidenum">
              <a:rPr lang="en-US" smtClean="0"/>
              <a:t>‹#›</a:t>
            </a:fld>
            <a:endParaRPr lang="en-US"/>
          </a:p>
        </p:txBody>
      </p:sp>
    </p:spTree>
    <p:extLst>
      <p:ext uri="{BB962C8B-B14F-4D97-AF65-F5344CB8AC3E}">
        <p14:creationId xmlns:p14="http://schemas.microsoft.com/office/powerpoint/2010/main" val="117008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BC2F56-5341-8144-7839-6818BE482D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91BE17-7AF3-8463-DC49-F332817776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9ACC4-8613-ADFC-919F-BAAB50CD9FB1}"/>
              </a:ext>
            </a:extLst>
          </p:cNvPr>
          <p:cNvSpPr>
            <a:spLocks noGrp="1"/>
          </p:cNvSpPr>
          <p:nvPr>
            <p:ph type="dt" sz="half" idx="10"/>
          </p:nvPr>
        </p:nvSpPr>
        <p:spPr/>
        <p:txBody>
          <a:bodyPr/>
          <a:lstStyle/>
          <a:p>
            <a:fld id="{5688AD4E-4D53-0642-A33B-F1B71A11881F}" type="datetimeFigureOut">
              <a:rPr lang="en-US" smtClean="0"/>
              <a:t>8/23/23</a:t>
            </a:fld>
            <a:endParaRPr lang="en-US"/>
          </a:p>
        </p:txBody>
      </p:sp>
      <p:sp>
        <p:nvSpPr>
          <p:cNvPr id="5" name="Footer Placeholder 4">
            <a:extLst>
              <a:ext uri="{FF2B5EF4-FFF2-40B4-BE49-F238E27FC236}">
                <a16:creationId xmlns:a16="http://schemas.microsoft.com/office/drawing/2014/main" id="{F23602AF-FEF9-1808-3155-FD21891EA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C3F82-BE1E-8972-9484-4ADF8C8181D0}"/>
              </a:ext>
            </a:extLst>
          </p:cNvPr>
          <p:cNvSpPr>
            <a:spLocks noGrp="1"/>
          </p:cNvSpPr>
          <p:nvPr>
            <p:ph type="sldNum" sz="quarter" idx="12"/>
          </p:nvPr>
        </p:nvSpPr>
        <p:spPr/>
        <p:txBody>
          <a:bodyPr/>
          <a:lstStyle/>
          <a:p>
            <a:fld id="{CFFE936A-AC90-3E4E-95D5-294095FA60C7}" type="slidenum">
              <a:rPr lang="en-US" smtClean="0"/>
              <a:t>‹#›</a:t>
            </a:fld>
            <a:endParaRPr lang="en-US"/>
          </a:p>
        </p:txBody>
      </p:sp>
    </p:spTree>
    <p:extLst>
      <p:ext uri="{BB962C8B-B14F-4D97-AF65-F5344CB8AC3E}">
        <p14:creationId xmlns:p14="http://schemas.microsoft.com/office/powerpoint/2010/main" val="391879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FE7A-9CE2-C4F1-3630-4DBDB338D8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162AA9-CDF5-B015-DE4F-C468AAEF4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FFF79-80E5-D314-E7DC-54D7EBB65C2B}"/>
              </a:ext>
            </a:extLst>
          </p:cNvPr>
          <p:cNvSpPr>
            <a:spLocks noGrp="1"/>
          </p:cNvSpPr>
          <p:nvPr>
            <p:ph type="dt" sz="half" idx="10"/>
          </p:nvPr>
        </p:nvSpPr>
        <p:spPr/>
        <p:txBody>
          <a:bodyPr/>
          <a:lstStyle/>
          <a:p>
            <a:fld id="{5688AD4E-4D53-0642-A33B-F1B71A11881F}" type="datetimeFigureOut">
              <a:rPr lang="en-US" smtClean="0"/>
              <a:t>8/23/23</a:t>
            </a:fld>
            <a:endParaRPr lang="en-US"/>
          </a:p>
        </p:txBody>
      </p:sp>
      <p:sp>
        <p:nvSpPr>
          <p:cNvPr id="5" name="Footer Placeholder 4">
            <a:extLst>
              <a:ext uri="{FF2B5EF4-FFF2-40B4-BE49-F238E27FC236}">
                <a16:creationId xmlns:a16="http://schemas.microsoft.com/office/drawing/2014/main" id="{23AD9B5D-BD02-2814-3840-8A7FA314D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FFF4C-46F8-BA78-B524-3F2C7222DB1B}"/>
              </a:ext>
            </a:extLst>
          </p:cNvPr>
          <p:cNvSpPr>
            <a:spLocks noGrp="1"/>
          </p:cNvSpPr>
          <p:nvPr>
            <p:ph type="sldNum" sz="quarter" idx="12"/>
          </p:nvPr>
        </p:nvSpPr>
        <p:spPr/>
        <p:txBody>
          <a:bodyPr/>
          <a:lstStyle/>
          <a:p>
            <a:fld id="{CFFE936A-AC90-3E4E-95D5-294095FA60C7}" type="slidenum">
              <a:rPr lang="en-US" smtClean="0"/>
              <a:t>‹#›</a:t>
            </a:fld>
            <a:endParaRPr lang="en-US"/>
          </a:p>
        </p:txBody>
      </p:sp>
    </p:spTree>
    <p:extLst>
      <p:ext uri="{BB962C8B-B14F-4D97-AF65-F5344CB8AC3E}">
        <p14:creationId xmlns:p14="http://schemas.microsoft.com/office/powerpoint/2010/main" val="388873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3B56-08F6-B84D-21C7-8A08AB518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140C57-C50E-19A0-50E4-34FC78DA69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636414-0887-111D-980C-1C3CC1398342}"/>
              </a:ext>
            </a:extLst>
          </p:cNvPr>
          <p:cNvSpPr>
            <a:spLocks noGrp="1"/>
          </p:cNvSpPr>
          <p:nvPr>
            <p:ph type="dt" sz="half" idx="10"/>
          </p:nvPr>
        </p:nvSpPr>
        <p:spPr/>
        <p:txBody>
          <a:bodyPr/>
          <a:lstStyle/>
          <a:p>
            <a:fld id="{5688AD4E-4D53-0642-A33B-F1B71A11881F}" type="datetimeFigureOut">
              <a:rPr lang="en-US" smtClean="0"/>
              <a:t>8/23/23</a:t>
            </a:fld>
            <a:endParaRPr lang="en-US"/>
          </a:p>
        </p:txBody>
      </p:sp>
      <p:sp>
        <p:nvSpPr>
          <p:cNvPr id="5" name="Footer Placeholder 4">
            <a:extLst>
              <a:ext uri="{FF2B5EF4-FFF2-40B4-BE49-F238E27FC236}">
                <a16:creationId xmlns:a16="http://schemas.microsoft.com/office/drawing/2014/main" id="{047AE583-25D5-FB98-A048-67428761A1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F1794-C47A-56A5-5607-70B03D5570E4}"/>
              </a:ext>
            </a:extLst>
          </p:cNvPr>
          <p:cNvSpPr>
            <a:spLocks noGrp="1"/>
          </p:cNvSpPr>
          <p:nvPr>
            <p:ph type="sldNum" sz="quarter" idx="12"/>
          </p:nvPr>
        </p:nvSpPr>
        <p:spPr/>
        <p:txBody>
          <a:bodyPr/>
          <a:lstStyle/>
          <a:p>
            <a:fld id="{CFFE936A-AC90-3E4E-95D5-294095FA60C7}" type="slidenum">
              <a:rPr lang="en-US" smtClean="0"/>
              <a:t>‹#›</a:t>
            </a:fld>
            <a:endParaRPr lang="en-US"/>
          </a:p>
        </p:txBody>
      </p:sp>
    </p:spTree>
    <p:extLst>
      <p:ext uri="{BB962C8B-B14F-4D97-AF65-F5344CB8AC3E}">
        <p14:creationId xmlns:p14="http://schemas.microsoft.com/office/powerpoint/2010/main" val="268818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BD5B-8306-49C2-5F3A-823EE2540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EFFB9C-6172-D234-C8D9-BDBDF18DE7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3B5B1D-FC55-F75C-54CB-B1A87C6912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453CCF-6C23-3047-885C-24B045D6DF9F}"/>
              </a:ext>
            </a:extLst>
          </p:cNvPr>
          <p:cNvSpPr>
            <a:spLocks noGrp="1"/>
          </p:cNvSpPr>
          <p:nvPr>
            <p:ph type="dt" sz="half" idx="10"/>
          </p:nvPr>
        </p:nvSpPr>
        <p:spPr/>
        <p:txBody>
          <a:bodyPr/>
          <a:lstStyle/>
          <a:p>
            <a:fld id="{5688AD4E-4D53-0642-A33B-F1B71A11881F}" type="datetimeFigureOut">
              <a:rPr lang="en-US" smtClean="0"/>
              <a:t>8/23/23</a:t>
            </a:fld>
            <a:endParaRPr lang="en-US"/>
          </a:p>
        </p:txBody>
      </p:sp>
      <p:sp>
        <p:nvSpPr>
          <p:cNvPr id="6" name="Footer Placeholder 5">
            <a:extLst>
              <a:ext uri="{FF2B5EF4-FFF2-40B4-BE49-F238E27FC236}">
                <a16:creationId xmlns:a16="http://schemas.microsoft.com/office/drawing/2014/main" id="{C1374203-3E55-4A50-C56B-CB5DC2053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B4E77-F0B4-6AEA-1B35-8EBF9575F9FA}"/>
              </a:ext>
            </a:extLst>
          </p:cNvPr>
          <p:cNvSpPr>
            <a:spLocks noGrp="1"/>
          </p:cNvSpPr>
          <p:nvPr>
            <p:ph type="sldNum" sz="quarter" idx="12"/>
          </p:nvPr>
        </p:nvSpPr>
        <p:spPr/>
        <p:txBody>
          <a:bodyPr/>
          <a:lstStyle/>
          <a:p>
            <a:fld id="{CFFE936A-AC90-3E4E-95D5-294095FA60C7}" type="slidenum">
              <a:rPr lang="en-US" smtClean="0"/>
              <a:t>‹#›</a:t>
            </a:fld>
            <a:endParaRPr lang="en-US"/>
          </a:p>
        </p:txBody>
      </p:sp>
    </p:spTree>
    <p:extLst>
      <p:ext uri="{BB962C8B-B14F-4D97-AF65-F5344CB8AC3E}">
        <p14:creationId xmlns:p14="http://schemas.microsoft.com/office/powerpoint/2010/main" val="31909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F748-EBBD-BB69-572E-CE580896B7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7EF2B5-7A40-D429-13DA-85C6041685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B05811-D55A-BA01-5C41-83E07529F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FF2635-C88E-C6CA-C98E-3AB4DEF0B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0E3048-135E-17B9-B6ED-1EB79C2E95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57E26E-AFFA-14B7-F386-94E1F16ECB95}"/>
              </a:ext>
            </a:extLst>
          </p:cNvPr>
          <p:cNvSpPr>
            <a:spLocks noGrp="1"/>
          </p:cNvSpPr>
          <p:nvPr>
            <p:ph type="dt" sz="half" idx="10"/>
          </p:nvPr>
        </p:nvSpPr>
        <p:spPr/>
        <p:txBody>
          <a:bodyPr/>
          <a:lstStyle/>
          <a:p>
            <a:fld id="{5688AD4E-4D53-0642-A33B-F1B71A11881F}" type="datetimeFigureOut">
              <a:rPr lang="en-US" smtClean="0"/>
              <a:t>8/23/23</a:t>
            </a:fld>
            <a:endParaRPr lang="en-US"/>
          </a:p>
        </p:txBody>
      </p:sp>
      <p:sp>
        <p:nvSpPr>
          <p:cNvPr id="8" name="Footer Placeholder 7">
            <a:extLst>
              <a:ext uri="{FF2B5EF4-FFF2-40B4-BE49-F238E27FC236}">
                <a16:creationId xmlns:a16="http://schemas.microsoft.com/office/drawing/2014/main" id="{7797B0B8-1D03-E5B2-426F-E9A828B1D0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32AED3-E556-9778-CDB5-5AA872E85B80}"/>
              </a:ext>
            </a:extLst>
          </p:cNvPr>
          <p:cNvSpPr>
            <a:spLocks noGrp="1"/>
          </p:cNvSpPr>
          <p:nvPr>
            <p:ph type="sldNum" sz="quarter" idx="12"/>
          </p:nvPr>
        </p:nvSpPr>
        <p:spPr/>
        <p:txBody>
          <a:bodyPr/>
          <a:lstStyle/>
          <a:p>
            <a:fld id="{CFFE936A-AC90-3E4E-95D5-294095FA60C7}" type="slidenum">
              <a:rPr lang="en-US" smtClean="0"/>
              <a:t>‹#›</a:t>
            </a:fld>
            <a:endParaRPr lang="en-US"/>
          </a:p>
        </p:txBody>
      </p:sp>
    </p:spTree>
    <p:extLst>
      <p:ext uri="{BB962C8B-B14F-4D97-AF65-F5344CB8AC3E}">
        <p14:creationId xmlns:p14="http://schemas.microsoft.com/office/powerpoint/2010/main" val="136761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281B-1569-8EFA-1981-690589592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85BD8A-6FA5-2FA5-04A2-4830D87600D8}"/>
              </a:ext>
            </a:extLst>
          </p:cNvPr>
          <p:cNvSpPr>
            <a:spLocks noGrp="1"/>
          </p:cNvSpPr>
          <p:nvPr>
            <p:ph type="dt" sz="half" idx="10"/>
          </p:nvPr>
        </p:nvSpPr>
        <p:spPr/>
        <p:txBody>
          <a:bodyPr/>
          <a:lstStyle/>
          <a:p>
            <a:fld id="{5688AD4E-4D53-0642-A33B-F1B71A11881F}" type="datetimeFigureOut">
              <a:rPr lang="en-US" smtClean="0"/>
              <a:t>8/23/23</a:t>
            </a:fld>
            <a:endParaRPr lang="en-US"/>
          </a:p>
        </p:txBody>
      </p:sp>
      <p:sp>
        <p:nvSpPr>
          <p:cNvPr id="4" name="Footer Placeholder 3">
            <a:extLst>
              <a:ext uri="{FF2B5EF4-FFF2-40B4-BE49-F238E27FC236}">
                <a16:creationId xmlns:a16="http://schemas.microsoft.com/office/drawing/2014/main" id="{A12C60C8-54FF-CC92-B168-17F023F796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499187-3882-D98B-D2A6-901AC84A848B}"/>
              </a:ext>
            </a:extLst>
          </p:cNvPr>
          <p:cNvSpPr>
            <a:spLocks noGrp="1"/>
          </p:cNvSpPr>
          <p:nvPr>
            <p:ph type="sldNum" sz="quarter" idx="12"/>
          </p:nvPr>
        </p:nvSpPr>
        <p:spPr/>
        <p:txBody>
          <a:bodyPr/>
          <a:lstStyle/>
          <a:p>
            <a:fld id="{CFFE936A-AC90-3E4E-95D5-294095FA60C7}" type="slidenum">
              <a:rPr lang="en-US" smtClean="0"/>
              <a:t>‹#›</a:t>
            </a:fld>
            <a:endParaRPr lang="en-US"/>
          </a:p>
        </p:txBody>
      </p:sp>
    </p:spTree>
    <p:extLst>
      <p:ext uri="{BB962C8B-B14F-4D97-AF65-F5344CB8AC3E}">
        <p14:creationId xmlns:p14="http://schemas.microsoft.com/office/powerpoint/2010/main" val="13400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C0BFE-7E9B-7736-42EF-B084E35CBE98}"/>
              </a:ext>
            </a:extLst>
          </p:cNvPr>
          <p:cNvSpPr>
            <a:spLocks noGrp="1"/>
          </p:cNvSpPr>
          <p:nvPr>
            <p:ph type="dt" sz="half" idx="10"/>
          </p:nvPr>
        </p:nvSpPr>
        <p:spPr/>
        <p:txBody>
          <a:bodyPr/>
          <a:lstStyle/>
          <a:p>
            <a:fld id="{5688AD4E-4D53-0642-A33B-F1B71A11881F}" type="datetimeFigureOut">
              <a:rPr lang="en-US" smtClean="0"/>
              <a:t>8/23/23</a:t>
            </a:fld>
            <a:endParaRPr lang="en-US"/>
          </a:p>
        </p:txBody>
      </p:sp>
      <p:sp>
        <p:nvSpPr>
          <p:cNvPr id="3" name="Footer Placeholder 2">
            <a:extLst>
              <a:ext uri="{FF2B5EF4-FFF2-40B4-BE49-F238E27FC236}">
                <a16:creationId xmlns:a16="http://schemas.microsoft.com/office/drawing/2014/main" id="{45AF4586-FE8A-B31A-56D0-BB64484449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BFD2BC-98E3-5464-EE57-37C881F81696}"/>
              </a:ext>
            </a:extLst>
          </p:cNvPr>
          <p:cNvSpPr>
            <a:spLocks noGrp="1"/>
          </p:cNvSpPr>
          <p:nvPr>
            <p:ph type="sldNum" sz="quarter" idx="12"/>
          </p:nvPr>
        </p:nvSpPr>
        <p:spPr/>
        <p:txBody>
          <a:bodyPr/>
          <a:lstStyle/>
          <a:p>
            <a:fld id="{CFFE936A-AC90-3E4E-95D5-294095FA60C7}" type="slidenum">
              <a:rPr lang="en-US" smtClean="0"/>
              <a:t>‹#›</a:t>
            </a:fld>
            <a:endParaRPr lang="en-US"/>
          </a:p>
        </p:txBody>
      </p:sp>
    </p:spTree>
    <p:extLst>
      <p:ext uri="{BB962C8B-B14F-4D97-AF65-F5344CB8AC3E}">
        <p14:creationId xmlns:p14="http://schemas.microsoft.com/office/powerpoint/2010/main" val="100802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B0655-3AA0-61A2-5D30-B341BD819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0C29F4-99D8-FC27-9608-CD8195DB6D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E7FA13-CF80-2B2B-C774-9034ECEDA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67F45-F5C1-8C95-B462-6E6C39673997}"/>
              </a:ext>
            </a:extLst>
          </p:cNvPr>
          <p:cNvSpPr>
            <a:spLocks noGrp="1"/>
          </p:cNvSpPr>
          <p:nvPr>
            <p:ph type="dt" sz="half" idx="10"/>
          </p:nvPr>
        </p:nvSpPr>
        <p:spPr/>
        <p:txBody>
          <a:bodyPr/>
          <a:lstStyle/>
          <a:p>
            <a:fld id="{5688AD4E-4D53-0642-A33B-F1B71A11881F}" type="datetimeFigureOut">
              <a:rPr lang="en-US" smtClean="0"/>
              <a:t>8/23/23</a:t>
            </a:fld>
            <a:endParaRPr lang="en-US"/>
          </a:p>
        </p:txBody>
      </p:sp>
      <p:sp>
        <p:nvSpPr>
          <p:cNvPr id="6" name="Footer Placeholder 5">
            <a:extLst>
              <a:ext uri="{FF2B5EF4-FFF2-40B4-BE49-F238E27FC236}">
                <a16:creationId xmlns:a16="http://schemas.microsoft.com/office/drawing/2014/main" id="{6C78CAD7-6C1F-C694-EF74-46C68B745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BB9E2-5928-7D2E-B36F-DBD375CA4D1A}"/>
              </a:ext>
            </a:extLst>
          </p:cNvPr>
          <p:cNvSpPr>
            <a:spLocks noGrp="1"/>
          </p:cNvSpPr>
          <p:nvPr>
            <p:ph type="sldNum" sz="quarter" idx="12"/>
          </p:nvPr>
        </p:nvSpPr>
        <p:spPr/>
        <p:txBody>
          <a:bodyPr/>
          <a:lstStyle/>
          <a:p>
            <a:fld id="{CFFE936A-AC90-3E4E-95D5-294095FA60C7}" type="slidenum">
              <a:rPr lang="en-US" smtClean="0"/>
              <a:t>‹#›</a:t>
            </a:fld>
            <a:endParaRPr lang="en-US"/>
          </a:p>
        </p:txBody>
      </p:sp>
    </p:spTree>
    <p:extLst>
      <p:ext uri="{BB962C8B-B14F-4D97-AF65-F5344CB8AC3E}">
        <p14:creationId xmlns:p14="http://schemas.microsoft.com/office/powerpoint/2010/main" val="287110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B180-7D40-16E5-40A8-364CA0596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505306-A79D-9910-AD14-561C8FEC0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D6FFEC-7FDA-E0BE-206B-F18256CD1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D8B93-2387-5362-A272-B0FB3C888665}"/>
              </a:ext>
            </a:extLst>
          </p:cNvPr>
          <p:cNvSpPr>
            <a:spLocks noGrp="1"/>
          </p:cNvSpPr>
          <p:nvPr>
            <p:ph type="dt" sz="half" idx="10"/>
          </p:nvPr>
        </p:nvSpPr>
        <p:spPr/>
        <p:txBody>
          <a:bodyPr/>
          <a:lstStyle/>
          <a:p>
            <a:fld id="{5688AD4E-4D53-0642-A33B-F1B71A11881F}" type="datetimeFigureOut">
              <a:rPr lang="en-US" smtClean="0"/>
              <a:t>8/23/23</a:t>
            </a:fld>
            <a:endParaRPr lang="en-US"/>
          </a:p>
        </p:txBody>
      </p:sp>
      <p:sp>
        <p:nvSpPr>
          <p:cNvPr id="6" name="Footer Placeholder 5">
            <a:extLst>
              <a:ext uri="{FF2B5EF4-FFF2-40B4-BE49-F238E27FC236}">
                <a16:creationId xmlns:a16="http://schemas.microsoft.com/office/drawing/2014/main" id="{B6D97EB9-BCA9-D1E4-46BA-98FC6110F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B2250-ABD5-C69C-A8A1-A1A136E7C931}"/>
              </a:ext>
            </a:extLst>
          </p:cNvPr>
          <p:cNvSpPr>
            <a:spLocks noGrp="1"/>
          </p:cNvSpPr>
          <p:nvPr>
            <p:ph type="sldNum" sz="quarter" idx="12"/>
          </p:nvPr>
        </p:nvSpPr>
        <p:spPr/>
        <p:txBody>
          <a:bodyPr/>
          <a:lstStyle/>
          <a:p>
            <a:fld id="{CFFE936A-AC90-3E4E-95D5-294095FA60C7}" type="slidenum">
              <a:rPr lang="en-US" smtClean="0"/>
              <a:t>‹#›</a:t>
            </a:fld>
            <a:endParaRPr lang="en-US"/>
          </a:p>
        </p:txBody>
      </p:sp>
    </p:spTree>
    <p:extLst>
      <p:ext uri="{BB962C8B-B14F-4D97-AF65-F5344CB8AC3E}">
        <p14:creationId xmlns:p14="http://schemas.microsoft.com/office/powerpoint/2010/main" val="32828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DE53E-3C13-39CF-8A2E-90A312C821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52E25B-0EDF-4679-9864-EF647EFEB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0ADB9-D4AB-AADD-394F-AAA4A3307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8AD4E-4D53-0642-A33B-F1B71A11881F}" type="datetimeFigureOut">
              <a:rPr lang="en-US" smtClean="0"/>
              <a:t>8/23/23</a:t>
            </a:fld>
            <a:endParaRPr lang="en-US"/>
          </a:p>
        </p:txBody>
      </p:sp>
      <p:sp>
        <p:nvSpPr>
          <p:cNvPr id="5" name="Footer Placeholder 4">
            <a:extLst>
              <a:ext uri="{FF2B5EF4-FFF2-40B4-BE49-F238E27FC236}">
                <a16:creationId xmlns:a16="http://schemas.microsoft.com/office/drawing/2014/main" id="{466714A6-9267-7648-610F-6C3409A2F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157586-402A-ECD5-E04B-C012ADEAD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E936A-AC90-3E4E-95D5-294095FA60C7}" type="slidenum">
              <a:rPr lang="en-US" smtClean="0"/>
              <a:t>‹#›</a:t>
            </a:fld>
            <a:endParaRPr lang="en-US"/>
          </a:p>
        </p:txBody>
      </p:sp>
    </p:spTree>
    <p:extLst>
      <p:ext uri="{BB962C8B-B14F-4D97-AF65-F5344CB8AC3E}">
        <p14:creationId xmlns:p14="http://schemas.microsoft.com/office/powerpoint/2010/main" val="134719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7112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pic>
        <p:nvPicPr>
          <p:cNvPr id="3" name="Picture 2" descr="A picture containing text, tree, outdoor, building&#10;&#10;Description automatically generated">
            <a:extLst>
              <a:ext uri="{FF2B5EF4-FFF2-40B4-BE49-F238E27FC236}">
                <a16:creationId xmlns:a16="http://schemas.microsoft.com/office/drawing/2014/main" id="{1DEE4A8A-1500-4D6C-0695-D95C94DD7E00}"/>
              </a:ext>
            </a:extLst>
          </p:cNvPr>
          <p:cNvPicPr>
            <a:picLocks noChangeAspect="1"/>
          </p:cNvPicPr>
          <p:nvPr/>
        </p:nvPicPr>
        <p:blipFill>
          <a:blip r:embed="rId2"/>
          <a:stretch>
            <a:fillRect/>
          </a:stretch>
        </p:blipFill>
        <p:spPr>
          <a:xfrm>
            <a:off x="1117600" y="0"/>
            <a:ext cx="9550400" cy="6858000"/>
          </a:xfrm>
          <a:prstGeom prst="rect">
            <a:avLst/>
          </a:prstGeom>
        </p:spPr>
      </p:pic>
    </p:spTree>
    <p:extLst>
      <p:ext uri="{BB962C8B-B14F-4D97-AF65-F5344CB8AC3E}">
        <p14:creationId xmlns:p14="http://schemas.microsoft.com/office/powerpoint/2010/main" val="1857664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0" y="1507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
        <p:nvSpPr>
          <p:cNvPr id="2" name="TextBox 1">
            <a:extLst>
              <a:ext uri="{FF2B5EF4-FFF2-40B4-BE49-F238E27FC236}">
                <a16:creationId xmlns:a16="http://schemas.microsoft.com/office/drawing/2014/main" id="{DC76E6F4-882B-7837-CE7E-DA20D5A592AD}"/>
              </a:ext>
            </a:extLst>
          </p:cNvPr>
          <p:cNvSpPr txBox="1"/>
          <p:nvPr/>
        </p:nvSpPr>
        <p:spPr>
          <a:xfrm>
            <a:off x="698500" y="919817"/>
            <a:ext cx="9359900" cy="5632311"/>
          </a:xfrm>
          <a:prstGeom prst="rect">
            <a:avLst/>
          </a:prstGeom>
          <a:solidFill>
            <a:schemeClr val="bg1"/>
          </a:solidFill>
        </p:spPr>
        <p:txBody>
          <a:bodyPr wrap="square" rtlCol="0">
            <a:spAutoFit/>
          </a:bodyPr>
          <a:lstStyle/>
          <a:p>
            <a:r>
              <a:rPr lang="en-US" sz="2000" dirty="0">
                <a:solidFill>
                  <a:srgbClr val="FF0000"/>
                </a:solidFill>
                <a:latin typeface="Papyrus" panose="020B0602040200020303" pitchFamily="34" charset="77"/>
              </a:rPr>
              <a:t>1 Corinthians 16:9 ( Paul said ) </a:t>
            </a:r>
          </a:p>
          <a:p>
            <a:r>
              <a:rPr lang="en-US" sz="2000" dirty="0">
                <a:solidFill>
                  <a:srgbClr val="FF0000"/>
                </a:solidFill>
                <a:latin typeface="Papyrus" panose="020B0602040200020303" pitchFamily="34" charset="77"/>
              </a:rPr>
              <a:t> </a:t>
            </a:r>
            <a:r>
              <a:rPr lang="en-US" sz="2000" dirty="0">
                <a:latin typeface="Papyrus" panose="020B0602040200020303" pitchFamily="34" charset="77"/>
              </a:rPr>
              <a:t>“For </a:t>
            </a:r>
            <a:r>
              <a:rPr lang="en-US" sz="2000" i="1" dirty="0">
                <a:latin typeface="Papyrus" panose="020B0602040200020303" pitchFamily="34" charset="77"/>
              </a:rPr>
              <a:t>a wide door for effective service has opened to me</a:t>
            </a:r>
            <a:r>
              <a:rPr lang="en-US" sz="2000" dirty="0">
                <a:latin typeface="Papyrus" panose="020B0602040200020303" pitchFamily="34" charset="77"/>
              </a:rPr>
              <a:t>, </a:t>
            </a:r>
          </a:p>
          <a:p>
            <a:r>
              <a:rPr lang="en-US" sz="2000" dirty="0">
                <a:latin typeface="Papyrus" panose="020B0602040200020303" pitchFamily="34" charset="77"/>
              </a:rPr>
              <a:t>and there are many adversaries.”</a:t>
            </a:r>
          </a:p>
          <a:p>
            <a:endParaRPr lang="en-US" sz="2000" dirty="0">
              <a:latin typeface="Papyrus" panose="020B0602040200020303" pitchFamily="34" charset="77"/>
            </a:endParaRPr>
          </a:p>
          <a:p>
            <a:r>
              <a:rPr lang="en-US" sz="2000" dirty="0">
                <a:solidFill>
                  <a:srgbClr val="FF0000"/>
                </a:solidFill>
                <a:latin typeface="Papyrus" panose="020B0602040200020303" pitchFamily="34" charset="77"/>
              </a:rPr>
              <a:t>2 Corinthians 2:12 (again Paul)</a:t>
            </a:r>
          </a:p>
          <a:p>
            <a:r>
              <a:rPr lang="en-US" sz="2000" dirty="0">
                <a:solidFill>
                  <a:srgbClr val="FF0000"/>
                </a:solidFill>
                <a:latin typeface="Papyrus" panose="020B0602040200020303" pitchFamily="34" charset="77"/>
              </a:rPr>
              <a:t> </a:t>
            </a:r>
            <a:r>
              <a:rPr lang="en-US" sz="2000" dirty="0">
                <a:latin typeface="Papyrus" panose="020B0602040200020303" pitchFamily="34" charset="77"/>
              </a:rPr>
              <a:t>“Now when I came to Troas for the gospel of Christ </a:t>
            </a:r>
          </a:p>
          <a:p>
            <a:r>
              <a:rPr lang="en-US" sz="2000" dirty="0">
                <a:latin typeface="Papyrus" panose="020B0602040200020303" pitchFamily="34" charset="77"/>
              </a:rPr>
              <a:t> and </a:t>
            </a:r>
            <a:r>
              <a:rPr lang="en-US" sz="2000" i="1" dirty="0">
                <a:latin typeface="Papyrus" panose="020B0602040200020303" pitchFamily="34" charset="77"/>
              </a:rPr>
              <a:t>when a door was opened</a:t>
            </a:r>
            <a:r>
              <a:rPr lang="en-US" sz="2000" dirty="0">
                <a:latin typeface="Papyrus" panose="020B0602040200020303" pitchFamily="34" charset="77"/>
              </a:rPr>
              <a:t> for me in the Lord,</a:t>
            </a:r>
          </a:p>
          <a:p>
            <a:endParaRPr lang="en-US" sz="2000" dirty="0">
              <a:latin typeface="Papyrus" panose="020B0602040200020303" pitchFamily="34" charset="77"/>
            </a:endParaRPr>
          </a:p>
          <a:p>
            <a:r>
              <a:rPr lang="en-US" sz="2000" dirty="0">
                <a:solidFill>
                  <a:srgbClr val="FF0000"/>
                </a:solidFill>
                <a:latin typeface="Papyrus" panose="020B0602040200020303" pitchFamily="34" charset="77"/>
              </a:rPr>
              <a:t>Colossians 4:3 (Paul) </a:t>
            </a:r>
            <a:r>
              <a:rPr lang="en-US" sz="2000" dirty="0">
                <a:latin typeface="Papyrus" panose="020B0602040200020303" pitchFamily="34" charset="77"/>
              </a:rPr>
              <a:t>“Withal praying also for us,</a:t>
            </a:r>
          </a:p>
          <a:p>
            <a:r>
              <a:rPr lang="en-US" sz="2000" dirty="0">
                <a:latin typeface="Papyrus" panose="020B0602040200020303" pitchFamily="34" charset="77"/>
              </a:rPr>
              <a:t> that God would open  unto us a door of utterance, </a:t>
            </a:r>
          </a:p>
          <a:p>
            <a:r>
              <a:rPr lang="en-US" sz="2000" dirty="0">
                <a:latin typeface="Papyrus" panose="020B0602040200020303" pitchFamily="34" charset="77"/>
              </a:rPr>
              <a:t>to speak the mystery of Christ…” </a:t>
            </a:r>
          </a:p>
          <a:p>
            <a:endParaRPr lang="en-US" sz="2000" dirty="0">
              <a:latin typeface="Papyrus" panose="020B0602040200020303" pitchFamily="34" charset="77"/>
            </a:endParaRPr>
          </a:p>
          <a:p>
            <a:r>
              <a:rPr lang="en-US" sz="2000" dirty="0">
                <a:solidFill>
                  <a:srgbClr val="FF0000"/>
                </a:solidFill>
                <a:latin typeface="Papyrus" panose="020B0602040200020303" pitchFamily="34" charset="77"/>
              </a:rPr>
              <a:t>Isaiah 45:1 </a:t>
            </a:r>
          </a:p>
          <a:p>
            <a:r>
              <a:rPr lang="en-US" sz="2000" dirty="0">
                <a:solidFill>
                  <a:srgbClr val="FF0000"/>
                </a:solidFill>
                <a:latin typeface="Papyrus" panose="020B0602040200020303" pitchFamily="34" charset="77"/>
              </a:rPr>
              <a:t> “</a:t>
            </a:r>
            <a:r>
              <a:rPr lang="en-US" sz="2000" dirty="0">
                <a:latin typeface="Papyrus" panose="020B0602040200020303" pitchFamily="34" charset="77"/>
              </a:rPr>
              <a:t>Thus says the Lord to Cyrus His anointed</a:t>
            </a:r>
          </a:p>
          <a:p>
            <a:r>
              <a:rPr lang="en-US" sz="2000" dirty="0">
                <a:latin typeface="Papyrus" panose="020B0602040200020303" pitchFamily="34" charset="77"/>
              </a:rPr>
              <a:t>  Whom I have taken by the right hand</a:t>
            </a:r>
          </a:p>
          <a:p>
            <a:r>
              <a:rPr lang="en-US" sz="2000" dirty="0">
                <a:latin typeface="Papyrus" panose="020B0602040200020303" pitchFamily="34" charset="77"/>
              </a:rPr>
              <a:t> To subdue nations before him</a:t>
            </a:r>
          </a:p>
          <a:p>
            <a:r>
              <a:rPr lang="en-US" sz="2000" dirty="0">
                <a:latin typeface="Papyrus" panose="020B0602040200020303" pitchFamily="34" charset="77"/>
              </a:rPr>
              <a:t>  And to loose the loins of kings</a:t>
            </a:r>
          </a:p>
          <a:p>
            <a:r>
              <a:rPr lang="en-US" sz="2000" i="1" dirty="0">
                <a:latin typeface="Papyrus" panose="020B0602040200020303" pitchFamily="34" charset="77"/>
              </a:rPr>
              <a:t>T o open doors before him so that gates will not be shut</a:t>
            </a:r>
            <a:r>
              <a:rPr lang="en-US" sz="2000" dirty="0">
                <a:latin typeface="Papyrus" panose="020B0602040200020303" pitchFamily="34" charset="77"/>
              </a:rPr>
              <a:t>:”</a:t>
            </a:r>
          </a:p>
        </p:txBody>
      </p:sp>
      <p:sp>
        <p:nvSpPr>
          <p:cNvPr id="3" name="TextBox 2">
            <a:extLst>
              <a:ext uri="{FF2B5EF4-FFF2-40B4-BE49-F238E27FC236}">
                <a16:creationId xmlns:a16="http://schemas.microsoft.com/office/drawing/2014/main" id="{C7C3F33D-C4C3-2328-4556-E07FDC86B86B}"/>
              </a:ext>
            </a:extLst>
          </p:cNvPr>
          <p:cNvSpPr txBox="1"/>
          <p:nvPr/>
        </p:nvSpPr>
        <p:spPr>
          <a:xfrm>
            <a:off x="1736834" y="236611"/>
            <a:ext cx="7251700" cy="461665"/>
          </a:xfrm>
          <a:prstGeom prst="rect">
            <a:avLst/>
          </a:prstGeom>
          <a:solidFill>
            <a:schemeClr val="bg1"/>
          </a:solidFill>
        </p:spPr>
        <p:txBody>
          <a:bodyPr wrap="square" rtlCol="0">
            <a:spAutoFit/>
          </a:bodyPr>
          <a:lstStyle/>
          <a:p>
            <a:r>
              <a:rPr lang="en-US" sz="2400" dirty="0">
                <a:latin typeface="Papyrus" panose="020B0602040200020303" pitchFamily="34" charset="77"/>
              </a:rPr>
              <a:t>God Opens Doors for Ministry and for His Leaders</a:t>
            </a:r>
          </a:p>
        </p:txBody>
      </p:sp>
      <p:pic>
        <p:nvPicPr>
          <p:cNvPr id="5" name="Picture 4" descr="A picture containing text, outdoor&#10;&#10;Description automatically generated">
            <a:extLst>
              <a:ext uri="{FF2B5EF4-FFF2-40B4-BE49-F238E27FC236}">
                <a16:creationId xmlns:a16="http://schemas.microsoft.com/office/drawing/2014/main" id="{B29A458A-84E5-E5D0-2E18-3123BA9D0A45}"/>
              </a:ext>
            </a:extLst>
          </p:cNvPr>
          <p:cNvPicPr>
            <a:picLocks noChangeAspect="1"/>
          </p:cNvPicPr>
          <p:nvPr/>
        </p:nvPicPr>
        <p:blipFill rotWithShape="1">
          <a:blip r:embed="rId2"/>
          <a:srcRect l="5068" t="4398" b="15437"/>
          <a:stretch/>
        </p:blipFill>
        <p:spPr>
          <a:xfrm>
            <a:off x="7340600" y="1675541"/>
            <a:ext cx="4152900" cy="3506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886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a:extLst>
              <a:ext uri="{FF2B5EF4-FFF2-40B4-BE49-F238E27FC236}">
                <a16:creationId xmlns:a16="http://schemas.microsoft.com/office/drawing/2014/main" id="{708D7A67-8C44-A0EE-8821-83EC56C9381D}"/>
              </a:ext>
            </a:extLst>
          </p:cNvPr>
          <p:cNvSpPr>
            <a:spLocks noChangeArrowheads="1"/>
          </p:cNvSpPr>
          <p:nvPr/>
        </p:nvSpPr>
        <p:spPr bwMode="auto">
          <a:xfrm>
            <a:off x="-43180" y="0"/>
            <a:ext cx="1219200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pic>
        <p:nvPicPr>
          <p:cNvPr id="55298" name="Picture 16" descr="tribmap-1.jpg">
            <a:extLst>
              <a:ext uri="{FF2B5EF4-FFF2-40B4-BE49-F238E27FC236}">
                <a16:creationId xmlns:a16="http://schemas.microsoft.com/office/drawing/2014/main" id="{93F5DDD5-5819-E27F-DC70-D05B98B588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943" y="1767679"/>
            <a:ext cx="11834948" cy="493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18">
            <a:extLst>
              <a:ext uri="{FF2B5EF4-FFF2-40B4-BE49-F238E27FC236}">
                <a16:creationId xmlns:a16="http://schemas.microsoft.com/office/drawing/2014/main" id="{2FAFE971-E2D6-5C18-DD18-B25C704C6879}"/>
              </a:ext>
            </a:extLst>
          </p:cNvPr>
          <p:cNvSpPr txBox="1">
            <a:spLocks noChangeArrowheads="1"/>
          </p:cNvSpPr>
          <p:nvPr/>
        </p:nvSpPr>
        <p:spPr bwMode="auto">
          <a:xfrm>
            <a:off x="363220" y="200566"/>
            <a:ext cx="11433914" cy="1323439"/>
          </a:xfrm>
          <a:prstGeom prst="rect">
            <a:avLst/>
          </a:prstGeom>
          <a:solidFill>
            <a:srgbClr val="92D050"/>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2000" dirty="0">
                <a:latin typeface="Comic Sans MS" panose="030F0902030302020204" pitchFamily="66" charset="0"/>
              </a:rPr>
              <a:t>	</a:t>
            </a:r>
            <a:r>
              <a:rPr lang="en-US" altLang="en-US" sz="2000" dirty="0">
                <a:solidFill>
                  <a:srgbClr val="FF0000"/>
                </a:solidFill>
                <a:latin typeface="Papyrus" panose="020B0602040200020303" pitchFamily="34" charset="77"/>
              </a:rPr>
              <a:t>The Church of Philadelphia    “</a:t>
            </a:r>
            <a:r>
              <a:rPr lang="en-US" altLang="ja-JP" sz="2000" dirty="0">
                <a:solidFill>
                  <a:srgbClr val="FF0000"/>
                </a:solidFill>
                <a:latin typeface="Papyrus" panose="020B0602040200020303" pitchFamily="34" charset="77"/>
              </a:rPr>
              <a:t>The Lover of the Brethren</a:t>
            </a:r>
            <a:r>
              <a:rPr lang="en-US" altLang="en-US" sz="2000" dirty="0">
                <a:solidFill>
                  <a:srgbClr val="FF0000"/>
                </a:solidFill>
                <a:latin typeface="Papyrus" panose="020B0602040200020303" pitchFamily="34" charset="77"/>
              </a:rPr>
              <a:t>”</a:t>
            </a:r>
          </a:p>
          <a:p>
            <a:pPr>
              <a:spcBef>
                <a:spcPct val="0"/>
              </a:spcBef>
              <a:buFontTx/>
              <a:buNone/>
            </a:pPr>
            <a:r>
              <a:rPr lang="en-US" altLang="en-US" sz="2000" dirty="0">
                <a:latin typeface="Comic Sans MS" panose="030F0902030302020204" pitchFamily="66" charset="0"/>
              </a:rPr>
              <a:t>“</a:t>
            </a:r>
            <a:r>
              <a:rPr lang="en-US" altLang="en-US" sz="2000" dirty="0">
                <a:latin typeface="Avenir Book" panose="02000503020000020003" pitchFamily="2" charset="0"/>
              </a:rPr>
              <a:t>Because you have kept the word of My patience, I also will keep you from (</a:t>
            </a:r>
            <a:r>
              <a:rPr lang="en-US" altLang="en-US" sz="2000" dirty="0">
                <a:solidFill>
                  <a:schemeClr val="accent1"/>
                </a:solidFill>
                <a:latin typeface="Avenir Book" panose="02000503020000020003" pitchFamily="2" charset="0"/>
              </a:rPr>
              <a:t>ek- out of</a:t>
            </a:r>
            <a:r>
              <a:rPr lang="en-US" altLang="en-US" sz="2000" dirty="0">
                <a:latin typeface="Avenir Book" panose="02000503020000020003" pitchFamily="2" charset="0"/>
              </a:rPr>
              <a:t>)  the hour (</a:t>
            </a:r>
            <a:r>
              <a:rPr lang="en-US" altLang="en-US" sz="2000" dirty="0">
                <a:solidFill>
                  <a:schemeClr val="accent1"/>
                </a:solidFill>
                <a:latin typeface="Avenir Book" panose="02000503020000020003" pitchFamily="2" charset="0"/>
              </a:rPr>
              <a:t>the entire age</a:t>
            </a:r>
            <a:r>
              <a:rPr lang="en-US" altLang="en-US" sz="2000" dirty="0">
                <a:latin typeface="Avenir Book" panose="02000503020000020003" pitchFamily="2" charset="0"/>
              </a:rPr>
              <a:t>) of temptation (</a:t>
            </a:r>
            <a:r>
              <a:rPr lang="en-US" altLang="en-US" sz="2000" dirty="0">
                <a:solidFill>
                  <a:schemeClr val="accent1"/>
                </a:solidFill>
                <a:latin typeface="Avenir Book" panose="02000503020000020003" pitchFamily="2" charset="0"/>
              </a:rPr>
              <a:t>Tribulation</a:t>
            </a:r>
            <a:r>
              <a:rPr lang="en-US" altLang="en-US" sz="2000" dirty="0">
                <a:latin typeface="Avenir Book" panose="02000503020000020003" pitchFamily="2" charset="0"/>
              </a:rPr>
              <a:t>), which shall come upon all the world, to try them </a:t>
            </a:r>
            <a:r>
              <a:rPr lang="en-US" altLang="en-US" sz="2000" i="1" dirty="0">
                <a:latin typeface="Avenir Book" panose="02000503020000020003" pitchFamily="2" charset="0"/>
              </a:rPr>
              <a:t>that dwell upon the earth.</a:t>
            </a:r>
            <a:r>
              <a:rPr lang="en-US" altLang="en-US" sz="2000" dirty="0">
                <a:latin typeface="Avenir Book" panose="02000503020000020003" pitchFamily="2" charset="0"/>
              </a:rPr>
              <a:t>”      </a:t>
            </a:r>
            <a:r>
              <a:rPr lang="en-US" altLang="en-US" sz="2000" dirty="0">
                <a:solidFill>
                  <a:srgbClr val="FF0000"/>
                </a:solidFill>
                <a:latin typeface="Papyrus" panose="020B0602040200020303" pitchFamily="34" charset="77"/>
              </a:rPr>
              <a:t>Revelation 3:10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ChangeArrowheads="1"/>
          </p:cNvSpPr>
          <p:nvPr/>
        </p:nvSpPr>
        <p:spPr bwMode="auto">
          <a:xfrm>
            <a:off x="0" y="0"/>
            <a:ext cx="12192000" cy="68580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2" name="TextBox 1"/>
          <p:cNvSpPr txBox="1"/>
          <p:nvPr/>
        </p:nvSpPr>
        <p:spPr>
          <a:xfrm>
            <a:off x="5291394" y="4089510"/>
            <a:ext cx="3315305" cy="369332"/>
          </a:xfrm>
          <a:prstGeom prst="rect">
            <a:avLst/>
          </a:prstGeom>
          <a:noFill/>
        </p:spPr>
        <p:txBody>
          <a:bodyPr wrap="square" rtlCol="0">
            <a:spAutoFit/>
          </a:bodyPr>
          <a:lstStyle/>
          <a:p>
            <a:endParaRPr lang="en-US" dirty="0"/>
          </a:p>
        </p:txBody>
      </p:sp>
      <p:pic>
        <p:nvPicPr>
          <p:cNvPr id="5" name="Picture 4" descr="the-rapture-comes-before-the-tribulation-now-the-end-begins.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6116" y="231094"/>
            <a:ext cx="10756231" cy="6395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675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7112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pic>
        <p:nvPicPr>
          <p:cNvPr id="3" name="Picture 4" descr="Rapture">
            <a:extLst>
              <a:ext uri="{FF2B5EF4-FFF2-40B4-BE49-F238E27FC236}">
                <a16:creationId xmlns:a16="http://schemas.microsoft.com/office/drawing/2014/main" id="{6EBB8120-7206-7EF2-BD0C-49574E956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38" y="0"/>
            <a:ext cx="10527323" cy="688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05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7112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
        <p:nvSpPr>
          <p:cNvPr id="2" name="TextBox 1">
            <a:extLst>
              <a:ext uri="{FF2B5EF4-FFF2-40B4-BE49-F238E27FC236}">
                <a16:creationId xmlns:a16="http://schemas.microsoft.com/office/drawing/2014/main" id="{2BA640AC-2DCD-6FD3-4F6C-4609DFDCDC63}"/>
              </a:ext>
            </a:extLst>
          </p:cNvPr>
          <p:cNvSpPr txBox="1"/>
          <p:nvPr/>
        </p:nvSpPr>
        <p:spPr>
          <a:xfrm>
            <a:off x="250521" y="250521"/>
            <a:ext cx="11941479" cy="1384995"/>
          </a:xfrm>
          <a:prstGeom prst="rect">
            <a:avLst/>
          </a:prstGeom>
          <a:noFill/>
        </p:spPr>
        <p:txBody>
          <a:bodyPr wrap="square" rtlCol="0">
            <a:spAutoFit/>
          </a:bodyPr>
          <a:lstStyle/>
          <a:p>
            <a:r>
              <a:rPr lang="en-US" sz="1800" dirty="0">
                <a:solidFill>
                  <a:schemeClr val="bg1"/>
                </a:solidFill>
                <a:latin typeface="Papyrus"/>
                <a:cs typeface="Papyrus"/>
              </a:rPr>
              <a:t>“</a:t>
            </a:r>
            <a:r>
              <a:rPr lang="en-US" sz="2200" dirty="0">
                <a:solidFill>
                  <a:schemeClr val="bg1"/>
                </a:solidFill>
                <a:latin typeface="Papyrus"/>
                <a:cs typeface="Papyrus"/>
              </a:rPr>
              <a:t>Behold</a:t>
            </a:r>
            <a:r>
              <a:rPr lang="en-US" sz="2200" dirty="0">
                <a:solidFill>
                  <a:schemeClr val="bg1">
                    <a:lumMod val="95000"/>
                  </a:schemeClr>
                </a:solidFill>
                <a:latin typeface="Papyrus"/>
                <a:cs typeface="Papyrus"/>
              </a:rPr>
              <a:t>, I show you a mystery: we shall not all sleep, but we shall all be changed.  In a moment, in the twinkling of an eye,, at the last trump:  For the trumpet shall sound, and the dead in Christ shall be raised incorruptible, and we shall be changed.”   </a:t>
            </a:r>
            <a:r>
              <a:rPr lang="en-US" sz="2200" dirty="0">
                <a:latin typeface="Papyrus"/>
                <a:cs typeface="Papyrus"/>
              </a:rPr>
              <a:t>     </a:t>
            </a:r>
            <a:r>
              <a:rPr lang="en-US" sz="2200" dirty="0">
                <a:solidFill>
                  <a:srgbClr val="FF0000"/>
                </a:solidFill>
                <a:latin typeface="Papyrus"/>
                <a:cs typeface="Papyrus"/>
              </a:rPr>
              <a:t> 1 Corinthians 15:51-52</a:t>
            </a:r>
          </a:p>
          <a:p>
            <a:endParaRPr lang="en-US" dirty="0"/>
          </a:p>
        </p:txBody>
      </p:sp>
      <p:pic>
        <p:nvPicPr>
          <p:cNvPr id="4" name="Picture 3" descr="398238_10150928111907355_799722627_n.jpg">
            <a:extLst>
              <a:ext uri="{FF2B5EF4-FFF2-40B4-BE49-F238E27FC236}">
                <a16:creationId xmlns:a16="http://schemas.microsoft.com/office/drawing/2014/main" id="{94EF45B9-7AAA-93E1-9A03-48775C55F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939" y="1373445"/>
            <a:ext cx="9724387" cy="5484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779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14224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
        <p:nvSpPr>
          <p:cNvPr id="2" name="TextBox 1">
            <a:extLst>
              <a:ext uri="{FF2B5EF4-FFF2-40B4-BE49-F238E27FC236}">
                <a16:creationId xmlns:a16="http://schemas.microsoft.com/office/drawing/2014/main" id="{9B9165C8-D01D-674C-DB8C-8C779390434A}"/>
              </a:ext>
            </a:extLst>
          </p:cNvPr>
          <p:cNvSpPr txBox="1"/>
          <p:nvPr/>
        </p:nvSpPr>
        <p:spPr>
          <a:xfrm>
            <a:off x="1019503" y="305068"/>
            <a:ext cx="9627475" cy="6247864"/>
          </a:xfrm>
          <a:prstGeom prst="rect">
            <a:avLst/>
          </a:prstGeom>
          <a:solidFill>
            <a:schemeClr val="tx1"/>
          </a:solidFill>
        </p:spPr>
        <p:txBody>
          <a:bodyPr wrap="square" rtlCol="0">
            <a:spAutoFit/>
          </a:bodyPr>
          <a:lstStyle/>
          <a:p>
            <a:r>
              <a:rPr lang="en-US" sz="2000" dirty="0">
                <a:solidFill>
                  <a:schemeClr val="bg1"/>
                </a:solidFill>
                <a:latin typeface="Papyrus"/>
                <a:cs typeface="Papyrus"/>
              </a:rPr>
              <a:t>                         </a:t>
            </a:r>
            <a:r>
              <a:rPr lang="en-US" sz="2000" dirty="0">
                <a:solidFill>
                  <a:srgbClr val="FF0000"/>
                </a:solidFill>
                <a:latin typeface="Papyrus"/>
                <a:cs typeface="Papyrus"/>
              </a:rPr>
              <a:t>1 Thessalonians 4:14-18 </a:t>
            </a:r>
            <a:r>
              <a:rPr lang="en-US" sz="2000" dirty="0">
                <a:solidFill>
                  <a:srgbClr val="FF0000"/>
                </a:solidFill>
                <a:latin typeface="Lucida Handwriting"/>
                <a:cs typeface="Lucida Handwriting"/>
              </a:rPr>
              <a:t>   </a:t>
            </a:r>
            <a:r>
              <a:rPr lang="en-US" sz="2000" dirty="0">
                <a:solidFill>
                  <a:schemeClr val="bg1"/>
                </a:solidFill>
                <a:latin typeface="Lucida Handwriting"/>
                <a:cs typeface="Lucida Handwriting"/>
              </a:rPr>
              <a:t>         </a:t>
            </a:r>
            <a:r>
              <a:rPr lang="en-US" sz="2000" dirty="0">
                <a:solidFill>
                  <a:srgbClr val="FF0000"/>
                </a:solidFill>
                <a:latin typeface="Lucida Handwriting"/>
                <a:cs typeface="Lucida Handwriting"/>
              </a:rPr>
              <a:t>Rapture Verses</a:t>
            </a:r>
          </a:p>
          <a:p>
            <a:endParaRPr lang="en-US" sz="2000" dirty="0">
              <a:solidFill>
                <a:srgbClr val="0000FF"/>
              </a:solidFill>
              <a:latin typeface="Papyrus"/>
              <a:cs typeface="Papyrus"/>
            </a:endParaRPr>
          </a:p>
          <a:p>
            <a:r>
              <a:rPr lang="en-US" sz="2000" dirty="0"/>
              <a:t>“     </a:t>
            </a:r>
            <a:r>
              <a:rPr lang="en-US" sz="2000" dirty="0">
                <a:solidFill>
                  <a:schemeClr val="bg1"/>
                </a:solidFill>
                <a:latin typeface="Papyrus"/>
                <a:cs typeface="Papyrus"/>
              </a:rPr>
              <a:t>For if we believe that Jesus died and rose again, </a:t>
            </a:r>
          </a:p>
          <a:p>
            <a:r>
              <a:rPr lang="en-US" sz="2000" dirty="0">
                <a:solidFill>
                  <a:schemeClr val="bg1"/>
                </a:solidFill>
                <a:latin typeface="Papyrus"/>
                <a:cs typeface="Papyrus"/>
              </a:rPr>
              <a:t>        even so them also which sleep in Jesus will God bring with him. </a:t>
            </a:r>
          </a:p>
          <a:p>
            <a:endParaRPr lang="en-US" sz="2000" dirty="0">
              <a:solidFill>
                <a:schemeClr val="bg1"/>
              </a:solidFill>
              <a:latin typeface="Papyrus"/>
              <a:cs typeface="Papyrus"/>
            </a:endParaRPr>
          </a:p>
          <a:p>
            <a:r>
              <a:rPr lang="en-US" sz="2000" dirty="0">
                <a:solidFill>
                  <a:schemeClr val="bg1"/>
                </a:solidFill>
                <a:latin typeface="Papyrus"/>
                <a:cs typeface="Papyrus"/>
              </a:rPr>
              <a:t>      For this we say unto you by the word of the Lord, </a:t>
            </a:r>
          </a:p>
          <a:p>
            <a:r>
              <a:rPr lang="en-US" sz="2000" dirty="0">
                <a:solidFill>
                  <a:schemeClr val="bg1"/>
                </a:solidFill>
                <a:latin typeface="Papyrus"/>
                <a:cs typeface="Papyrus"/>
              </a:rPr>
              <a:t>      that we which are alive and remain unto the coming of the Lord</a:t>
            </a:r>
          </a:p>
          <a:p>
            <a:r>
              <a:rPr lang="en-US" sz="2000" dirty="0">
                <a:solidFill>
                  <a:schemeClr val="bg1"/>
                </a:solidFill>
                <a:latin typeface="Papyrus"/>
                <a:cs typeface="Papyrus"/>
              </a:rPr>
              <a:t>      shall not prevent them which are asleep.</a:t>
            </a:r>
          </a:p>
          <a:p>
            <a:endParaRPr lang="en-US" sz="2000" dirty="0">
              <a:solidFill>
                <a:schemeClr val="bg1"/>
              </a:solidFill>
              <a:latin typeface="Papyrus"/>
              <a:cs typeface="Papyrus"/>
            </a:endParaRPr>
          </a:p>
          <a:p>
            <a:r>
              <a:rPr lang="en-US" sz="2000" dirty="0">
                <a:solidFill>
                  <a:schemeClr val="bg1"/>
                </a:solidFill>
                <a:latin typeface="Papyrus"/>
                <a:cs typeface="Papyrus"/>
              </a:rPr>
              <a:t>     For the Lord himself shall descend from heaven with a shout,</a:t>
            </a:r>
          </a:p>
          <a:p>
            <a:r>
              <a:rPr lang="en-US" sz="2000" dirty="0">
                <a:solidFill>
                  <a:schemeClr val="bg1"/>
                </a:solidFill>
                <a:latin typeface="Papyrus"/>
                <a:cs typeface="Papyrus"/>
              </a:rPr>
              <a:t>     with the voice of the archangel,</a:t>
            </a:r>
          </a:p>
          <a:p>
            <a:r>
              <a:rPr lang="en-US" sz="2000" dirty="0">
                <a:solidFill>
                  <a:schemeClr val="bg1"/>
                </a:solidFill>
                <a:latin typeface="Papyrus"/>
                <a:cs typeface="Papyrus"/>
              </a:rPr>
              <a:t>      and with the trump of God:</a:t>
            </a:r>
          </a:p>
          <a:p>
            <a:r>
              <a:rPr lang="en-US" sz="2000" dirty="0">
                <a:solidFill>
                  <a:schemeClr val="bg1"/>
                </a:solidFill>
                <a:latin typeface="Papyrus"/>
                <a:cs typeface="Papyrus"/>
              </a:rPr>
              <a:t>     and the dead in Christ shall rise first: </a:t>
            </a:r>
          </a:p>
          <a:p>
            <a:endParaRPr lang="en-US" sz="2000" dirty="0">
              <a:solidFill>
                <a:schemeClr val="bg1"/>
              </a:solidFill>
              <a:latin typeface="Papyrus"/>
              <a:cs typeface="Papyrus"/>
            </a:endParaRPr>
          </a:p>
          <a:p>
            <a:r>
              <a:rPr lang="en-US" sz="2000" dirty="0">
                <a:solidFill>
                  <a:schemeClr val="bg1"/>
                </a:solidFill>
                <a:latin typeface="Papyrus"/>
                <a:cs typeface="Papyrus"/>
              </a:rPr>
              <a:t>     Then we which are alive &amp; remain shall be caught up</a:t>
            </a:r>
          </a:p>
          <a:p>
            <a:r>
              <a:rPr lang="en-US" sz="2000" dirty="0">
                <a:solidFill>
                  <a:schemeClr val="bg1"/>
                </a:solidFill>
                <a:latin typeface="Papyrus"/>
                <a:cs typeface="Papyrus"/>
              </a:rPr>
              <a:t>      together with them in the clouds,</a:t>
            </a:r>
          </a:p>
          <a:p>
            <a:r>
              <a:rPr lang="en-US" sz="2000" dirty="0">
                <a:solidFill>
                  <a:schemeClr val="bg1"/>
                </a:solidFill>
                <a:latin typeface="Papyrus"/>
                <a:cs typeface="Papyrus"/>
              </a:rPr>
              <a:t>     to meet the Lord in the air:</a:t>
            </a:r>
          </a:p>
          <a:p>
            <a:r>
              <a:rPr lang="en-US" sz="2000" dirty="0">
                <a:solidFill>
                  <a:schemeClr val="bg1"/>
                </a:solidFill>
                <a:latin typeface="Papyrus"/>
                <a:cs typeface="Papyrus"/>
              </a:rPr>
              <a:t>     and so shall we ever be with the Lord. </a:t>
            </a:r>
          </a:p>
          <a:p>
            <a:endParaRPr lang="en-US" sz="2000" dirty="0">
              <a:solidFill>
                <a:schemeClr val="bg1"/>
              </a:solidFill>
              <a:latin typeface="Papyrus"/>
              <a:cs typeface="Papyrus"/>
            </a:endParaRPr>
          </a:p>
          <a:p>
            <a:r>
              <a:rPr lang="en-US" sz="2000" dirty="0">
                <a:solidFill>
                  <a:schemeClr val="bg1"/>
                </a:solidFill>
                <a:latin typeface="Papyrus"/>
                <a:cs typeface="Papyrus"/>
              </a:rPr>
              <a:t>     Wherefore comfort one another with these words.” – </a:t>
            </a:r>
            <a:endParaRPr lang="en-US" sz="2000" dirty="0"/>
          </a:p>
        </p:txBody>
      </p:sp>
      <p:pic>
        <p:nvPicPr>
          <p:cNvPr id="5" name="Picture 4" descr="images-5.jpeg">
            <a:extLst>
              <a:ext uri="{FF2B5EF4-FFF2-40B4-BE49-F238E27FC236}">
                <a16:creationId xmlns:a16="http://schemas.microsoft.com/office/drawing/2014/main" id="{781B7C0B-C501-6112-73A4-CAEC454A4AF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8454" l="0" r="100000">
                        <a14:foregroundMark x1="89231" y1="71649" x2="89231" y2="83505"/>
                      </a14:backgroundRemoval>
                    </a14:imgEffect>
                  </a14:imgLayer>
                </a14:imgProps>
              </a:ext>
              <a:ext uri="{28A0092B-C50C-407E-A947-70E740481C1C}">
                <a14:useLocalDpi xmlns:a14="http://schemas.microsoft.com/office/drawing/2010/main"/>
              </a:ext>
            </a:extLst>
          </a:blip>
          <a:stretch>
            <a:fillRect/>
          </a:stretch>
        </p:blipFill>
        <p:spPr>
          <a:xfrm>
            <a:off x="6358760" y="2328957"/>
            <a:ext cx="4614041" cy="4529043"/>
          </a:xfrm>
          <a:prstGeom prst="rect">
            <a:avLst/>
          </a:prstGeom>
        </p:spPr>
      </p:pic>
    </p:spTree>
    <p:extLst>
      <p:ext uri="{BB962C8B-B14F-4D97-AF65-F5344CB8AC3E}">
        <p14:creationId xmlns:p14="http://schemas.microsoft.com/office/powerpoint/2010/main" val="305020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7112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
        <p:nvSpPr>
          <p:cNvPr id="2" name="TextBox 1">
            <a:extLst>
              <a:ext uri="{FF2B5EF4-FFF2-40B4-BE49-F238E27FC236}">
                <a16:creationId xmlns:a16="http://schemas.microsoft.com/office/drawing/2014/main" id="{9C321D98-FB62-57A8-FC05-64B0F650E512}"/>
              </a:ext>
            </a:extLst>
          </p:cNvPr>
          <p:cNvSpPr txBox="1"/>
          <p:nvPr/>
        </p:nvSpPr>
        <p:spPr>
          <a:xfrm>
            <a:off x="3578772" y="1324303"/>
            <a:ext cx="5034455" cy="3693319"/>
          </a:xfrm>
          <a:prstGeom prst="rect">
            <a:avLst/>
          </a:prstGeom>
          <a:solidFill>
            <a:schemeClr val="tx1"/>
          </a:solidFill>
        </p:spPr>
        <p:txBody>
          <a:bodyPr wrap="square" rtlCol="0">
            <a:spAutoFit/>
          </a:bodyPr>
          <a:lstStyle/>
          <a:p>
            <a:endParaRPr lang="en-US" sz="3600" dirty="0">
              <a:solidFill>
                <a:schemeClr val="bg1"/>
              </a:solidFill>
              <a:latin typeface="Papyrus"/>
              <a:cs typeface="Papyrus"/>
            </a:endParaRPr>
          </a:p>
          <a:p>
            <a:r>
              <a:rPr lang="en-US" sz="3600" dirty="0">
                <a:solidFill>
                  <a:schemeClr val="bg1"/>
                </a:solidFill>
                <a:latin typeface="Papyrus"/>
                <a:cs typeface="Papyrus"/>
              </a:rPr>
              <a:t>   The Word Rapture</a:t>
            </a:r>
          </a:p>
          <a:p>
            <a:r>
              <a:rPr lang="en-US" sz="3600" dirty="0">
                <a:solidFill>
                  <a:schemeClr val="bg1"/>
                </a:solidFill>
                <a:latin typeface="Papyrus"/>
                <a:cs typeface="Papyrus"/>
              </a:rPr>
              <a:t>                  is</a:t>
            </a:r>
          </a:p>
          <a:p>
            <a:r>
              <a:rPr lang="en-US" sz="3600" dirty="0">
                <a:solidFill>
                  <a:schemeClr val="bg1"/>
                </a:solidFill>
                <a:latin typeface="Papyrus"/>
                <a:cs typeface="Papyrus"/>
              </a:rPr>
              <a:t>        </a:t>
            </a:r>
            <a:r>
              <a:rPr lang="en-US" sz="3600" dirty="0" err="1">
                <a:solidFill>
                  <a:schemeClr val="bg1"/>
                </a:solidFill>
                <a:latin typeface="Papyrus"/>
                <a:cs typeface="Papyrus"/>
              </a:rPr>
              <a:t>Harpazo</a:t>
            </a:r>
            <a:r>
              <a:rPr lang="en-US" sz="3600" dirty="0">
                <a:solidFill>
                  <a:schemeClr val="bg1"/>
                </a:solidFill>
                <a:latin typeface="Papyrus"/>
                <a:cs typeface="Papyrus"/>
              </a:rPr>
              <a:t> (Greek)</a:t>
            </a:r>
          </a:p>
          <a:p>
            <a:endParaRPr lang="en-US" sz="3600" dirty="0">
              <a:solidFill>
                <a:schemeClr val="bg1"/>
              </a:solidFill>
              <a:latin typeface="Papyrus"/>
              <a:cs typeface="Papyrus"/>
            </a:endParaRPr>
          </a:p>
          <a:p>
            <a:r>
              <a:rPr lang="en-US" sz="3600" dirty="0">
                <a:solidFill>
                  <a:schemeClr val="bg1"/>
                </a:solidFill>
                <a:latin typeface="Papyrus"/>
                <a:cs typeface="Papyrus"/>
              </a:rPr>
              <a:t>“The Catching Away”</a:t>
            </a:r>
          </a:p>
          <a:p>
            <a:endParaRPr lang="en-US" dirty="0">
              <a:solidFill>
                <a:schemeClr val="bg1"/>
              </a:solidFill>
            </a:endParaRPr>
          </a:p>
        </p:txBody>
      </p:sp>
    </p:spTree>
    <p:extLst>
      <p:ext uri="{BB962C8B-B14F-4D97-AF65-F5344CB8AC3E}">
        <p14:creationId xmlns:p14="http://schemas.microsoft.com/office/powerpoint/2010/main" val="157416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pic>
        <p:nvPicPr>
          <p:cNvPr id="3" name="Picture 2" descr="A person with a beard&#10;&#10;Description automatically generated with medium confidence">
            <a:extLst>
              <a:ext uri="{FF2B5EF4-FFF2-40B4-BE49-F238E27FC236}">
                <a16:creationId xmlns:a16="http://schemas.microsoft.com/office/drawing/2014/main" id="{55386806-3F5F-961C-5450-5987E51C1989}"/>
              </a:ext>
            </a:extLst>
          </p:cNvPr>
          <p:cNvPicPr>
            <a:picLocks noChangeAspect="1"/>
          </p:cNvPicPr>
          <p:nvPr/>
        </p:nvPicPr>
        <p:blipFill rotWithShape="1">
          <a:blip r:embed="rId2"/>
          <a:srcRect l="7199" r="13084"/>
          <a:stretch/>
        </p:blipFill>
        <p:spPr>
          <a:xfrm>
            <a:off x="301932" y="1272302"/>
            <a:ext cx="4996836" cy="3718797"/>
          </a:xfrm>
          <a:prstGeom prst="rect">
            <a:avLst/>
          </a:prstGeom>
        </p:spPr>
      </p:pic>
      <p:sp>
        <p:nvSpPr>
          <p:cNvPr id="4" name="TextBox 3">
            <a:extLst>
              <a:ext uri="{FF2B5EF4-FFF2-40B4-BE49-F238E27FC236}">
                <a16:creationId xmlns:a16="http://schemas.microsoft.com/office/drawing/2014/main" id="{A77D2BD1-47CF-9B0A-321D-354C94943E0C}"/>
              </a:ext>
            </a:extLst>
          </p:cNvPr>
          <p:cNvSpPr txBox="1"/>
          <p:nvPr/>
        </p:nvSpPr>
        <p:spPr>
          <a:xfrm>
            <a:off x="5600700" y="3403600"/>
            <a:ext cx="5448300" cy="2862322"/>
          </a:xfrm>
          <a:prstGeom prst="rect">
            <a:avLst/>
          </a:prstGeom>
          <a:solidFill>
            <a:schemeClr val="bg1"/>
          </a:solidFill>
        </p:spPr>
        <p:txBody>
          <a:bodyPr wrap="square" rtlCol="0">
            <a:spAutoFit/>
          </a:bodyPr>
          <a:lstStyle/>
          <a:p>
            <a:r>
              <a:rPr lang="en-US" dirty="0">
                <a:solidFill>
                  <a:srgbClr val="FF0000"/>
                </a:solidFill>
                <a:latin typeface="Papyrus" panose="020B0602040200020303" pitchFamily="34" charset="77"/>
              </a:rPr>
              <a:t>		</a:t>
            </a:r>
            <a:r>
              <a:rPr lang="en-US" sz="2000" dirty="0">
                <a:solidFill>
                  <a:srgbClr val="FF0000"/>
                </a:solidFill>
                <a:latin typeface="Papyrus" panose="020B0602040200020303" pitchFamily="34" charset="77"/>
              </a:rPr>
              <a:t>John 14:1-3</a:t>
            </a:r>
          </a:p>
          <a:p>
            <a:pPr algn="ctr"/>
            <a:r>
              <a:rPr lang="en-US" sz="2000" dirty="0">
                <a:latin typeface="Papyrus" panose="020B0602040200020303" pitchFamily="34" charset="77"/>
              </a:rPr>
              <a:t>“Let not your heart be troubled: </a:t>
            </a:r>
          </a:p>
          <a:p>
            <a:pPr algn="ctr"/>
            <a:r>
              <a:rPr lang="en-US" sz="2000" dirty="0">
                <a:latin typeface="Papyrus" panose="020B0602040200020303" pitchFamily="34" charset="77"/>
              </a:rPr>
              <a:t>you believe in God, believe also in Me.</a:t>
            </a:r>
          </a:p>
          <a:p>
            <a:pPr algn="ctr"/>
            <a:r>
              <a:rPr lang="en-US" sz="2000" dirty="0">
                <a:latin typeface="Papyrus" panose="020B0602040200020303" pitchFamily="34" charset="77"/>
              </a:rPr>
              <a:t>In My Father’s house are many mansions: </a:t>
            </a:r>
            <a:br>
              <a:rPr lang="en-US" sz="2000" dirty="0">
                <a:latin typeface="Papyrus" panose="020B0602040200020303" pitchFamily="34" charset="77"/>
              </a:rPr>
            </a:br>
            <a:r>
              <a:rPr lang="en-US" sz="2000" dirty="0">
                <a:latin typeface="Papyrus" panose="020B0602040200020303" pitchFamily="34" charset="77"/>
              </a:rPr>
              <a:t>If it were not so, I would have told you.</a:t>
            </a:r>
          </a:p>
          <a:p>
            <a:pPr algn="ctr"/>
            <a:r>
              <a:rPr lang="en-US" sz="2000" dirty="0">
                <a:latin typeface="Papyrus" panose="020B0602040200020303" pitchFamily="34" charset="77"/>
              </a:rPr>
              <a:t>I go there to prepare a place for you.</a:t>
            </a:r>
          </a:p>
          <a:p>
            <a:pPr algn="ctr"/>
            <a:r>
              <a:rPr lang="en-US" sz="2000" dirty="0">
                <a:latin typeface="Papyrus" panose="020B0602040200020303" pitchFamily="34" charset="77"/>
              </a:rPr>
              <a:t>And if I go to prepare a place for you,</a:t>
            </a:r>
          </a:p>
          <a:p>
            <a:pPr algn="ctr"/>
            <a:r>
              <a:rPr lang="en-US" sz="2000" dirty="0">
                <a:latin typeface="Papyrus" panose="020B0602040200020303" pitchFamily="34" charset="77"/>
              </a:rPr>
              <a:t> I will come again and receive you unto Myself</a:t>
            </a:r>
          </a:p>
          <a:p>
            <a:pPr algn="ctr"/>
            <a:r>
              <a:rPr lang="en-US" sz="2000" dirty="0">
                <a:latin typeface="Papyrus" panose="020B0602040200020303" pitchFamily="34" charset="77"/>
              </a:rPr>
              <a:t> that where I am, there you may be also.”</a:t>
            </a:r>
          </a:p>
        </p:txBody>
      </p:sp>
      <p:sp>
        <p:nvSpPr>
          <p:cNvPr id="2" name="TextBox 1">
            <a:extLst>
              <a:ext uri="{FF2B5EF4-FFF2-40B4-BE49-F238E27FC236}">
                <a16:creationId xmlns:a16="http://schemas.microsoft.com/office/drawing/2014/main" id="{25D980E0-C49A-8867-8A46-AB7155E3B253}"/>
              </a:ext>
            </a:extLst>
          </p:cNvPr>
          <p:cNvSpPr txBox="1"/>
          <p:nvPr/>
        </p:nvSpPr>
        <p:spPr>
          <a:xfrm>
            <a:off x="4929908" y="745834"/>
            <a:ext cx="7262092" cy="1938992"/>
          </a:xfrm>
          <a:prstGeom prst="rect">
            <a:avLst/>
          </a:prstGeom>
          <a:solidFill>
            <a:srgbClr val="92D050"/>
          </a:solidFill>
        </p:spPr>
        <p:txBody>
          <a:bodyPr wrap="square" rtlCol="0">
            <a:spAutoFit/>
          </a:bodyPr>
          <a:lstStyle/>
          <a:p>
            <a:r>
              <a:rPr lang="en-US" sz="2000" dirty="0">
                <a:latin typeface="Papyrus" panose="020B0602040200020303" pitchFamily="34" charset="77"/>
              </a:rPr>
              <a:t>Where does Jesus first refer to the Rapture in the Scriptures? </a:t>
            </a:r>
          </a:p>
          <a:p>
            <a:endParaRPr lang="en-US" sz="2000" dirty="0">
              <a:latin typeface="Papyrus" panose="020B0602040200020303" pitchFamily="34" charset="77"/>
            </a:endParaRPr>
          </a:p>
          <a:p>
            <a:r>
              <a:rPr lang="en-US" sz="2000" dirty="0">
                <a:latin typeface="Papyrus" panose="020B0602040200020303" pitchFamily="34" charset="77"/>
              </a:rPr>
              <a:t>During the Last Supper, the Passover, Jesus teaches His own about His soon departure and the Rapture to come! </a:t>
            </a:r>
          </a:p>
          <a:p>
            <a:endParaRPr lang="en-US" sz="2000" dirty="0">
              <a:latin typeface="Papyrus" panose="020B0602040200020303" pitchFamily="34" charset="77"/>
            </a:endParaRPr>
          </a:p>
          <a:p>
            <a:r>
              <a:rPr lang="en-US" sz="2000" dirty="0">
                <a:latin typeface="Papyrus" panose="020B0602040200020303" pitchFamily="34" charset="77"/>
              </a:rPr>
              <a:t>He only reveals this </a:t>
            </a:r>
            <a:r>
              <a:rPr lang="en-US" sz="2000" i="1" dirty="0">
                <a:latin typeface="Papyrus" panose="020B0602040200020303" pitchFamily="34" charset="77"/>
              </a:rPr>
              <a:t>after Judas has departed  </a:t>
            </a:r>
            <a:r>
              <a:rPr lang="en-US" sz="2000" dirty="0">
                <a:latin typeface="Papyrus" panose="020B0602040200020303" pitchFamily="34" charset="77"/>
              </a:rPr>
              <a:t>to betray Him.</a:t>
            </a:r>
          </a:p>
        </p:txBody>
      </p:sp>
    </p:spTree>
    <p:extLst>
      <p:ext uri="{BB962C8B-B14F-4D97-AF65-F5344CB8AC3E}">
        <p14:creationId xmlns:p14="http://schemas.microsoft.com/office/powerpoint/2010/main" val="96812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7112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
        <p:nvSpPr>
          <p:cNvPr id="2" name="TextBox 1">
            <a:extLst>
              <a:ext uri="{FF2B5EF4-FFF2-40B4-BE49-F238E27FC236}">
                <a16:creationId xmlns:a16="http://schemas.microsoft.com/office/drawing/2014/main" id="{6F4B3451-ABBB-9E81-6995-9EF2B65AF480}"/>
              </a:ext>
            </a:extLst>
          </p:cNvPr>
          <p:cNvSpPr txBox="1"/>
          <p:nvPr/>
        </p:nvSpPr>
        <p:spPr>
          <a:xfrm>
            <a:off x="1587062" y="735955"/>
            <a:ext cx="9490122" cy="5386090"/>
          </a:xfrm>
          <a:prstGeom prst="rect">
            <a:avLst/>
          </a:prstGeom>
          <a:solidFill>
            <a:schemeClr val="tx1"/>
          </a:solidFill>
        </p:spPr>
        <p:txBody>
          <a:bodyPr wrap="square" rtlCol="0">
            <a:spAutoFit/>
          </a:bodyPr>
          <a:lstStyle/>
          <a:p>
            <a:endParaRPr lang="en-US" sz="1800" dirty="0">
              <a:solidFill>
                <a:srgbClr val="FFFFFF"/>
              </a:solidFill>
              <a:latin typeface="Papyrus"/>
              <a:cs typeface="Papyrus"/>
            </a:endParaRPr>
          </a:p>
          <a:p>
            <a:r>
              <a:rPr lang="en-US" sz="1800" dirty="0">
                <a:solidFill>
                  <a:srgbClr val="FFFFFF"/>
                </a:solidFill>
                <a:latin typeface="Papyrus"/>
                <a:cs typeface="Papyrus"/>
              </a:rPr>
              <a:t>                                           </a:t>
            </a:r>
            <a:r>
              <a:rPr lang="en-US" sz="2800" dirty="0">
                <a:solidFill>
                  <a:srgbClr val="FFFFFF"/>
                </a:solidFill>
                <a:latin typeface="Papyrus"/>
                <a:cs typeface="Papyrus"/>
              </a:rPr>
              <a:t>The</a:t>
            </a:r>
            <a:r>
              <a:rPr lang="en-US" sz="2800" dirty="0">
                <a:solidFill>
                  <a:srgbClr val="000000"/>
                </a:solidFill>
                <a:latin typeface="Papyrus"/>
                <a:cs typeface="Papyrus"/>
              </a:rPr>
              <a:t>  </a:t>
            </a:r>
            <a:r>
              <a:rPr lang="en-US" sz="2800" dirty="0">
                <a:solidFill>
                  <a:srgbClr val="FFFFFF"/>
                </a:solidFill>
                <a:latin typeface="Papyrus"/>
                <a:cs typeface="Papyrus"/>
              </a:rPr>
              <a:t>Rapture is</a:t>
            </a:r>
          </a:p>
          <a:p>
            <a:r>
              <a:rPr lang="en-US" sz="2800" dirty="0">
                <a:solidFill>
                  <a:schemeClr val="bg1"/>
                </a:solidFill>
                <a:latin typeface="Papyrus"/>
                <a:cs typeface="Papyrus"/>
              </a:rPr>
              <a:t>                          The Father’s Reward   </a:t>
            </a:r>
          </a:p>
          <a:p>
            <a:endParaRPr lang="en-US" sz="2800" dirty="0">
              <a:solidFill>
                <a:schemeClr val="bg1"/>
              </a:solidFill>
              <a:latin typeface="Papyrus"/>
              <a:cs typeface="Papyrus"/>
            </a:endParaRPr>
          </a:p>
          <a:p>
            <a:r>
              <a:rPr lang="en-US" sz="2800" dirty="0">
                <a:solidFill>
                  <a:schemeClr val="bg1"/>
                </a:solidFill>
                <a:latin typeface="Papyrus"/>
                <a:cs typeface="Papyrus"/>
              </a:rPr>
              <a:t>                                        for Faithfulness</a:t>
            </a:r>
          </a:p>
          <a:p>
            <a:r>
              <a:rPr lang="en-US" sz="2800" dirty="0">
                <a:solidFill>
                  <a:schemeClr val="bg1"/>
                </a:solidFill>
                <a:latin typeface="Papyrus"/>
                <a:cs typeface="Papyrus"/>
              </a:rPr>
              <a:t>                                         for Readiness</a:t>
            </a:r>
          </a:p>
          <a:p>
            <a:r>
              <a:rPr lang="en-US" sz="2800" dirty="0">
                <a:solidFill>
                  <a:schemeClr val="bg1"/>
                </a:solidFill>
                <a:latin typeface="Papyrus"/>
                <a:cs typeface="Papyrus"/>
              </a:rPr>
              <a:t>                                        for Righteousness</a:t>
            </a:r>
          </a:p>
          <a:p>
            <a:endParaRPr lang="en-US" sz="2800" dirty="0">
              <a:solidFill>
                <a:schemeClr val="bg1"/>
              </a:solidFill>
              <a:latin typeface="Papyrus"/>
              <a:cs typeface="Papyrus"/>
            </a:endParaRPr>
          </a:p>
          <a:p>
            <a:r>
              <a:rPr lang="en-US" sz="2800" dirty="0">
                <a:solidFill>
                  <a:schemeClr val="bg1"/>
                </a:solidFill>
                <a:latin typeface="Papyrus"/>
                <a:cs typeface="Papyrus"/>
              </a:rPr>
              <a:t>                                                                  Trusting the </a:t>
            </a:r>
          </a:p>
          <a:p>
            <a:r>
              <a:rPr lang="en-US" sz="2800" dirty="0">
                <a:solidFill>
                  <a:schemeClr val="bg1"/>
                </a:solidFill>
                <a:latin typeface="Papyrus"/>
                <a:cs typeface="Papyrus"/>
              </a:rPr>
              <a:t>                                                             Precious Holy Spirit</a:t>
            </a:r>
          </a:p>
          <a:p>
            <a:r>
              <a:rPr lang="en-US" sz="2800" dirty="0">
                <a:solidFill>
                  <a:schemeClr val="bg1"/>
                </a:solidFill>
                <a:latin typeface="Papyrus"/>
                <a:cs typeface="Papyrus"/>
              </a:rPr>
              <a:t>                                                                     to lead you!</a:t>
            </a:r>
          </a:p>
          <a:p>
            <a:r>
              <a:rPr lang="en-US" sz="2800" dirty="0">
                <a:solidFill>
                  <a:schemeClr val="bg1"/>
                </a:solidFill>
                <a:latin typeface="Papyrus"/>
                <a:cs typeface="Papyrus"/>
              </a:rPr>
              <a:t>    </a:t>
            </a:r>
            <a:endParaRPr lang="en-US" sz="2800" dirty="0">
              <a:solidFill>
                <a:srgbClr val="000000"/>
              </a:solidFill>
              <a:latin typeface="Papyrus"/>
              <a:cs typeface="Papyrus"/>
            </a:endParaRPr>
          </a:p>
          <a:p>
            <a:endParaRPr lang="en-US" dirty="0"/>
          </a:p>
        </p:txBody>
      </p:sp>
      <p:pic>
        <p:nvPicPr>
          <p:cNvPr id="4" name="Picture 3" descr="3keys3001.jpg">
            <a:extLst>
              <a:ext uri="{FF2B5EF4-FFF2-40B4-BE49-F238E27FC236}">
                <a16:creationId xmlns:a16="http://schemas.microsoft.com/office/drawing/2014/main" id="{BCC8E051-9969-377A-BEE9-AA0F36B19D0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111" l="0" r="99667"/>
                    </a14:imgEffect>
                  </a14:imgLayer>
                </a14:imgProps>
              </a:ext>
              <a:ext uri="{28A0092B-C50C-407E-A947-70E740481C1C}">
                <a14:useLocalDpi xmlns:a14="http://schemas.microsoft.com/office/drawing/2010/main" val="0"/>
              </a:ext>
            </a:extLst>
          </a:blip>
          <a:stretch>
            <a:fillRect/>
          </a:stretch>
        </p:blipFill>
        <p:spPr>
          <a:xfrm>
            <a:off x="2225889" y="2924421"/>
            <a:ext cx="3559474" cy="2669606"/>
          </a:xfrm>
          <a:prstGeom prst="rect">
            <a:avLst/>
          </a:prstGeom>
        </p:spPr>
      </p:pic>
    </p:spTree>
    <p:extLst>
      <p:ext uri="{BB962C8B-B14F-4D97-AF65-F5344CB8AC3E}">
        <p14:creationId xmlns:p14="http://schemas.microsoft.com/office/powerpoint/2010/main" val="259509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2F748A-D97F-1641-FB24-5C398E1B9A43}"/>
              </a:ext>
            </a:extLst>
          </p:cNvPr>
          <p:cNvSpPr txBox="1">
            <a:spLocks noChangeArrowheads="1"/>
          </p:cNvSpPr>
          <p:nvPr/>
        </p:nvSpPr>
        <p:spPr bwMode="auto">
          <a:xfrm>
            <a:off x="10511" y="5700"/>
            <a:ext cx="12191999" cy="6930736"/>
          </a:xfrm>
          <a:prstGeom prst="rect">
            <a:avLst/>
          </a:prstGeom>
          <a:solidFill>
            <a:srgbClr val="3D6EFF"/>
          </a:solidFill>
          <a:ln w="9525">
            <a:solidFill>
              <a:srgbClr val="000000"/>
            </a:solidFill>
            <a:miter lim="800000"/>
            <a:headEnd/>
            <a:tailEnd/>
          </a:ln>
          <a:effectLst>
            <a:outerShdw blurRad="40000" dist="20000" dir="5400000" rotWithShape="0">
              <a:srgbClr val="808080">
                <a:alpha val="37999"/>
              </a:srgbClr>
            </a:outerShdw>
          </a:effectLst>
        </p:spPr>
        <p:txBody>
          <a:bodyPr wrap="square">
            <a:spAutoFit/>
          </a:bodyPr>
          <a:lstStyle/>
          <a:p>
            <a:pPr>
              <a:defRPr/>
            </a:pPr>
            <a:endParaRPr lang="en-US" dirty="0">
              <a:solidFill>
                <a:schemeClr val="dk1"/>
              </a:solidFill>
            </a:endParaRPr>
          </a:p>
        </p:txBody>
      </p:sp>
      <p:pic>
        <p:nvPicPr>
          <p:cNvPr id="3" name="Picture 2" descr="timeline.gif">
            <a:extLst>
              <a:ext uri="{FF2B5EF4-FFF2-40B4-BE49-F238E27FC236}">
                <a16:creationId xmlns:a16="http://schemas.microsoft.com/office/drawing/2014/main" id="{CE3F8237-2D94-4D19-AD14-F7E204064041}"/>
              </a:ext>
            </a:extLst>
          </p:cNvPr>
          <p:cNvPicPr>
            <a:picLocks noChangeAspect="1"/>
          </p:cNvPicPr>
          <p:nvPr/>
        </p:nvPicPr>
        <p:blipFill>
          <a:blip r:embed="rId2"/>
          <a:srcRect l="2634" t="11147" r="867"/>
          <a:stretch>
            <a:fillRect/>
          </a:stretch>
        </p:blipFill>
        <p:spPr bwMode="auto">
          <a:xfrm>
            <a:off x="578427" y="327010"/>
            <a:ext cx="11035145" cy="6296761"/>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
        <p:nvSpPr>
          <p:cNvPr id="2" name="TextBox 1">
            <a:extLst>
              <a:ext uri="{FF2B5EF4-FFF2-40B4-BE49-F238E27FC236}">
                <a16:creationId xmlns:a16="http://schemas.microsoft.com/office/drawing/2014/main" id="{5A714EC8-EF32-8656-3514-035748BB492B}"/>
              </a:ext>
            </a:extLst>
          </p:cNvPr>
          <p:cNvSpPr txBox="1">
            <a:spLocks noChangeArrowheads="1"/>
          </p:cNvSpPr>
          <p:nvPr/>
        </p:nvSpPr>
        <p:spPr bwMode="auto">
          <a:xfrm>
            <a:off x="3982027" y="96029"/>
            <a:ext cx="4798291" cy="461962"/>
          </a:xfrm>
          <a:prstGeom prst="rect">
            <a:avLst/>
          </a:prstGeom>
          <a:solidFill>
            <a:schemeClr val="accent1">
              <a:lumMod val="60000"/>
              <a:lumOff val="40000"/>
            </a:schemeClr>
          </a:solidFill>
          <a:ln w="9525">
            <a:solidFill>
              <a:srgbClr val="B6DCDF"/>
            </a:solidFill>
            <a:miter lim="800000"/>
            <a:headEnd/>
            <a:tailEnd/>
          </a:ln>
          <a:effectLst>
            <a:outerShdw blurRad="40000" dist="20000" dir="5400000" rotWithShape="0">
              <a:srgbClr val="808080">
                <a:alpha val="37999"/>
              </a:srgbClr>
            </a:outerShdw>
          </a:effectLst>
        </p:spPr>
        <p:txBody>
          <a:bodyPr wrap="square">
            <a:spAutoFit/>
          </a:bodyPr>
          <a:lstStyle/>
          <a:p>
            <a:pPr>
              <a:defRPr/>
            </a:pPr>
            <a:r>
              <a:rPr lang="en-US" sz="2400" dirty="0">
                <a:solidFill>
                  <a:schemeClr val="dk1"/>
                </a:solidFill>
                <a:latin typeface="Lucida Handwriting"/>
                <a:cs typeface="Lucida Handwriting"/>
              </a:rPr>
              <a:t> </a:t>
            </a:r>
            <a:r>
              <a:rPr lang="en-US" sz="2000" dirty="0">
                <a:solidFill>
                  <a:schemeClr val="bg1"/>
                </a:solidFill>
                <a:latin typeface="Lucida Handwriting"/>
                <a:cs typeface="Lucida Handwriting"/>
              </a:rPr>
              <a:t>The Timing of the 2 Judgments</a:t>
            </a:r>
          </a:p>
        </p:txBody>
      </p:sp>
    </p:spTree>
    <p:extLst>
      <p:ext uri="{BB962C8B-B14F-4D97-AF65-F5344CB8AC3E}">
        <p14:creationId xmlns:p14="http://schemas.microsoft.com/office/powerpoint/2010/main" val="414134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7112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pic>
        <p:nvPicPr>
          <p:cNvPr id="3" name="Picture 2" descr="Map&#10;&#10;Description automatically generated">
            <a:extLst>
              <a:ext uri="{FF2B5EF4-FFF2-40B4-BE49-F238E27FC236}">
                <a16:creationId xmlns:a16="http://schemas.microsoft.com/office/drawing/2014/main" id="{BEA2DE27-7F6C-EA0F-78D5-2E1EDD5E0DD4}"/>
              </a:ext>
            </a:extLst>
          </p:cNvPr>
          <p:cNvPicPr>
            <a:picLocks noChangeAspect="1"/>
          </p:cNvPicPr>
          <p:nvPr/>
        </p:nvPicPr>
        <p:blipFill rotWithShape="1">
          <a:blip r:embed="rId2"/>
          <a:srcRect t="4772" b="5158"/>
          <a:stretch/>
        </p:blipFill>
        <p:spPr>
          <a:xfrm>
            <a:off x="591433" y="1"/>
            <a:ext cx="11009133" cy="6857999"/>
          </a:xfrm>
          <a:prstGeom prst="rect">
            <a:avLst/>
          </a:prstGeom>
        </p:spPr>
      </p:pic>
    </p:spTree>
    <p:extLst>
      <p:ext uri="{BB962C8B-B14F-4D97-AF65-F5344CB8AC3E}">
        <p14:creationId xmlns:p14="http://schemas.microsoft.com/office/powerpoint/2010/main" val="24800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dirty="0">
              <a:solidFill>
                <a:srgbClr val="000000"/>
              </a:solidFill>
              <a:latin typeface="Papyrus Condensed" panose="020B0602040200020303" pitchFamily="34" charset="77"/>
            </a:endParaRPr>
          </a:p>
        </p:txBody>
      </p:sp>
      <p:pic>
        <p:nvPicPr>
          <p:cNvPr id="3" name="Picture 2" descr="rapture and second coming contrasted.jpg">
            <a:extLst>
              <a:ext uri="{FF2B5EF4-FFF2-40B4-BE49-F238E27FC236}">
                <a16:creationId xmlns:a16="http://schemas.microsoft.com/office/drawing/2014/main" id="{5D4C3C55-9C02-03C5-E765-F0FB78F80A15}"/>
              </a:ext>
            </a:extLst>
          </p:cNvPr>
          <p:cNvPicPr>
            <a:picLocks noChangeAspect="1"/>
          </p:cNvPicPr>
          <p:nvPr/>
        </p:nvPicPr>
        <p:blipFill rotWithShape="1">
          <a:blip r:embed="rId2"/>
          <a:srcRect l="10525" t="2458" r="6866" b="6858"/>
          <a:stretch/>
        </p:blipFill>
        <p:spPr bwMode="auto">
          <a:xfrm>
            <a:off x="557459" y="262030"/>
            <a:ext cx="11219322" cy="4042774"/>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pic>
        <p:nvPicPr>
          <p:cNvPr id="6" name="Picture 5" descr="A person with a beard&#10;&#10;Description automatically generated with medium confidence">
            <a:extLst>
              <a:ext uri="{FF2B5EF4-FFF2-40B4-BE49-F238E27FC236}">
                <a16:creationId xmlns:a16="http://schemas.microsoft.com/office/drawing/2014/main" id="{310BC484-8DA8-8A3D-D8D2-CE3A7C3E8C1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0" b="98827" l="1667" r="94167">
                        <a14:foregroundMark x1="11667" y1="6745" x2="24333" y2="7331"/>
                        <a14:foregroundMark x1="24333" y1="7331" x2="58000" y2="1173"/>
                        <a14:foregroundMark x1="58000" y1="1173" x2="68833" y2="5572"/>
                        <a14:foregroundMark x1="68833" y1="5572" x2="73500" y2="42815"/>
                        <a14:foregroundMark x1="73500" y1="42815" x2="63500" y2="76833"/>
                        <a14:foregroundMark x1="63500" y1="76833" x2="91500" y2="96774"/>
                        <a14:foregroundMark x1="20167" y1="79765" x2="9667" y2="81525"/>
                        <a14:foregroundMark x1="9667" y1="81525" x2="1667" y2="91496"/>
                        <a14:foregroundMark x1="12500" y1="4106" x2="35333" y2="2053"/>
                        <a14:foregroundMark x1="35333" y1="2053" x2="65667" y2="3519"/>
                        <a14:foregroundMark x1="34333" y1="17302" x2="37333" y2="17889"/>
                        <a14:foregroundMark x1="71000" y1="1466" x2="79833" y2="12903"/>
                        <a14:foregroundMark x1="79833" y1="12903" x2="74333" y2="49853"/>
                        <a14:foregroundMark x1="79833" y1="3519" x2="79833" y2="11144"/>
                        <a14:foregroundMark x1="68333" y1="70674" x2="76500" y2="58358"/>
                        <a14:foregroundMark x1="76500" y1="58358" x2="79167" y2="20235"/>
                        <a14:foregroundMark x1="71833" y1="97361" x2="76000" y2="98827"/>
                        <a14:foregroundMark x1="90667" y1="98827" x2="94167" y2="97947"/>
                      </a14:backgroundRemoval>
                    </a14:imgEffect>
                  </a14:imgLayer>
                </a14:imgProps>
              </a:ext>
            </a:extLst>
          </a:blip>
          <a:stretch>
            <a:fillRect/>
          </a:stretch>
        </p:blipFill>
        <p:spPr>
          <a:xfrm>
            <a:off x="3694478" y="4210858"/>
            <a:ext cx="4602627" cy="2615827"/>
          </a:xfrm>
          <a:prstGeom prst="rect">
            <a:avLst/>
          </a:prstGeom>
        </p:spPr>
      </p:pic>
    </p:spTree>
    <p:extLst>
      <p:ext uri="{BB962C8B-B14F-4D97-AF65-F5344CB8AC3E}">
        <p14:creationId xmlns:p14="http://schemas.microsoft.com/office/powerpoint/2010/main" val="236883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a:extLst>
              <a:ext uri="{FF2B5EF4-FFF2-40B4-BE49-F238E27FC236}">
                <a16:creationId xmlns:a16="http://schemas.microsoft.com/office/drawing/2014/main" id="{D0785FE1-D10B-7616-325D-6F78B0E81D01}"/>
              </a:ext>
            </a:extLst>
          </p:cNvPr>
          <p:cNvSpPr>
            <a:spLocks noChangeArrowheads="1"/>
          </p:cNvSpPr>
          <p:nvPr/>
        </p:nvSpPr>
        <p:spPr bwMode="auto">
          <a:xfrm>
            <a:off x="-164123" y="0"/>
            <a:ext cx="12356123"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pic>
        <p:nvPicPr>
          <p:cNvPr id="3" name="Picture 2" descr="Diagram&#10;&#10;Description automatically generated with medium confidence">
            <a:extLst>
              <a:ext uri="{FF2B5EF4-FFF2-40B4-BE49-F238E27FC236}">
                <a16:creationId xmlns:a16="http://schemas.microsoft.com/office/drawing/2014/main" id="{046B88DF-4A9D-4A85-A3CF-0BAE7AE6F50D}"/>
              </a:ext>
            </a:extLst>
          </p:cNvPr>
          <p:cNvPicPr>
            <a:picLocks noChangeAspect="1"/>
          </p:cNvPicPr>
          <p:nvPr/>
        </p:nvPicPr>
        <p:blipFill>
          <a:blip r:embed="rId2"/>
          <a:stretch>
            <a:fillRect/>
          </a:stretch>
        </p:blipFill>
        <p:spPr>
          <a:xfrm>
            <a:off x="-158239" y="0"/>
            <a:ext cx="12350239" cy="6953721"/>
          </a:xfrm>
          <a:prstGeom prst="rect">
            <a:avLst/>
          </a:prstGeom>
        </p:spPr>
      </p:pic>
      <p:sp>
        <p:nvSpPr>
          <p:cNvPr id="4" name="TextBox 3">
            <a:extLst>
              <a:ext uri="{FF2B5EF4-FFF2-40B4-BE49-F238E27FC236}">
                <a16:creationId xmlns:a16="http://schemas.microsoft.com/office/drawing/2014/main" id="{36C2D0D9-4DB3-A9AF-CB14-A69B89154B06}"/>
              </a:ext>
            </a:extLst>
          </p:cNvPr>
          <p:cNvSpPr txBox="1"/>
          <p:nvPr/>
        </p:nvSpPr>
        <p:spPr>
          <a:xfrm>
            <a:off x="4824246" y="5614747"/>
            <a:ext cx="735726" cy="307777"/>
          </a:xfrm>
          <a:prstGeom prst="rect">
            <a:avLst/>
          </a:prstGeom>
          <a:solidFill>
            <a:schemeClr val="bg1"/>
          </a:solidFill>
        </p:spPr>
        <p:txBody>
          <a:bodyPr wrap="square" rtlCol="0">
            <a:spAutoFit/>
          </a:bodyPr>
          <a:lstStyle/>
          <a:p>
            <a:r>
              <a:rPr lang="en-US" sz="1400" dirty="0">
                <a:solidFill>
                  <a:srgbClr val="FF0000"/>
                </a:solidFill>
                <a:latin typeface="Avenir Medium" panose="02000503020000020003" pitchFamily="2" charset="0"/>
              </a:rPr>
              <a:t>26 AD</a:t>
            </a:r>
          </a:p>
        </p:txBody>
      </p:sp>
      <p:sp>
        <p:nvSpPr>
          <p:cNvPr id="5" name="TextBox 4">
            <a:extLst>
              <a:ext uri="{FF2B5EF4-FFF2-40B4-BE49-F238E27FC236}">
                <a16:creationId xmlns:a16="http://schemas.microsoft.com/office/drawing/2014/main" id="{523CC775-3D15-5C94-7CAC-D1E714B93BEC}"/>
              </a:ext>
            </a:extLst>
          </p:cNvPr>
          <p:cNvSpPr txBox="1"/>
          <p:nvPr/>
        </p:nvSpPr>
        <p:spPr>
          <a:xfrm>
            <a:off x="6579477" y="2049517"/>
            <a:ext cx="693681" cy="307777"/>
          </a:xfrm>
          <a:prstGeom prst="rect">
            <a:avLst/>
          </a:prstGeom>
          <a:solidFill>
            <a:schemeClr val="bg1"/>
          </a:solidFill>
        </p:spPr>
        <p:txBody>
          <a:bodyPr wrap="square" rtlCol="0">
            <a:spAutoFit/>
          </a:bodyPr>
          <a:lstStyle/>
          <a:p>
            <a:r>
              <a:rPr lang="en-US" sz="1400" dirty="0">
                <a:solidFill>
                  <a:srgbClr val="FF0000"/>
                </a:solidFill>
                <a:latin typeface="Avenir Medium" panose="02000503020000020003" pitchFamily="2" charset="0"/>
              </a:rPr>
              <a:t>30 AD</a:t>
            </a:r>
          </a:p>
        </p:txBody>
      </p:sp>
      <p:sp>
        <p:nvSpPr>
          <p:cNvPr id="6" name="TextBox 5">
            <a:extLst>
              <a:ext uri="{FF2B5EF4-FFF2-40B4-BE49-F238E27FC236}">
                <a16:creationId xmlns:a16="http://schemas.microsoft.com/office/drawing/2014/main" id="{5CBCE4EB-DA3C-593C-0151-0D3ED4FB1ED4}"/>
              </a:ext>
            </a:extLst>
          </p:cNvPr>
          <p:cNvSpPr txBox="1"/>
          <p:nvPr/>
        </p:nvSpPr>
        <p:spPr>
          <a:xfrm>
            <a:off x="504494" y="5614747"/>
            <a:ext cx="830319" cy="307777"/>
          </a:xfrm>
          <a:prstGeom prst="rect">
            <a:avLst/>
          </a:prstGeom>
          <a:solidFill>
            <a:schemeClr val="bg1"/>
          </a:solidFill>
        </p:spPr>
        <p:txBody>
          <a:bodyPr wrap="square" rtlCol="0">
            <a:spAutoFit/>
          </a:bodyPr>
          <a:lstStyle/>
          <a:p>
            <a:r>
              <a:rPr lang="en-US" sz="1400" dirty="0">
                <a:solidFill>
                  <a:srgbClr val="FF0000"/>
                </a:solidFill>
                <a:latin typeface="Avenir Medium" panose="02000503020000020003" pitchFamily="2" charset="0"/>
              </a:rPr>
              <a:t>457 BC</a:t>
            </a:r>
          </a:p>
        </p:txBody>
      </p:sp>
    </p:spTree>
    <p:extLst>
      <p:ext uri="{BB962C8B-B14F-4D97-AF65-F5344CB8AC3E}">
        <p14:creationId xmlns:p14="http://schemas.microsoft.com/office/powerpoint/2010/main" val="2456200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
        <p:nvSpPr>
          <p:cNvPr id="2" name="TextBox 1">
            <a:extLst>
              <a:ext uri="{FF2B5EF4-FFF2-40B4-BE49-F238E27FC236}">
                <a16:creationId xmlns:a16="http://schemas.microsoft.com/office/drawing/2014/main" id="{036801D6-1EFB-BCD9-A57C-C3394EE9F349}"/>
              </a:ext>
            </a:extLst>
          </p:cNvPr>
          <p:cNvSpPr txBox="1"/>
          <p:nvPr/>
        </p:nvSpPr>
        <p:spPr>
          <a:xfrm>
            <a:off x="112734" y="359753"/>
            <a:ext cx="11987408" cy="1323439"/>
          </a:xfrm>
          <a:prstGeom prst="rect">
            <a:avLst/>
          </a:prstGeom>
          <a:solidFill>
            <a:srgbClr val="92D050"/>
          </a:solidFill>
        </p:spPr>
        <p:txBody>
          <a:bodyPr wrap="square" rtlCol="0">
            <a:spAutoFit/>
          </a:bodyPr>
          <a:lstStyle/>
          <a:p>
            <a:r>
              <a:rPr lang="en-US" sz="2000" dirty="0">
                <a:latin typeface="Papyrus" panose="020B0602040200020303" pitchFamily="34" charset="77"/>
              </a:rPr>
              <a:t>8. “For you have a little strength, and did keep My Word, and did not deny My Name.”</a:t>
            </a:r>
          </a:p>
          <a:p>
            <a:endParaRPr lang="en-US" sz="2000" dirty="0">
              <a:latin typeface="Papyrus" panose="020B0602040200020303" pitchFamily="34" charset="77"/>
            </a:endParaRPr>
          </a:p>
          <a:p>
            <a:r>
              <a:rPr lang="en-US" sz="2000" dirty="0">
                <a:latin typeface="Papyrus" panose="020B0602040200020303" pitchFamily="34" charset="77"/>
              </a:rPr>
              <a:t>9. Behold I will make them of the synagogue of Satan,  which say they are Jews, and are not, but do lie; </a:t>
            </a:r>
          </a:p>
          <a:p>
            <a:r>
              <a:rPr lang="en-US" sz="2000" dirty="0">
                <a:latin typeface="Papyrus" panose="020B0602040200020303" pitchFamily="34" charset="77"/>
              </a:rPr>
              <a:t>         Behold I will make them to come and worship before your feet, and to know that I loved you.”</a:t>
            </a:r>
          </a:p>
        </p:txBody>
      </p:sp>
      <p:pic>
        <p:nvPicPr>
          <p:cNvPr id="4" name="Picture 3" descr="Map&#10;&#10;Description automatically generated with low confidence">
            <a:extLst>
              <a:ext uri="{FF2B5EF4-FFF2-40B4-BE49-F238E27FC236}">
                <a16:creationId xmlns:a16="http://schemas.microsoft.com/office/drawing/2014/main" id="{56AA482F-0018-96D8-8A3D-E8CD3AB88F68}"/>
              </a:ext>
            </a:extLst>
          </p:cNvPr>
          <p:cNvPicPr>
            <a:picLocks noChangeAspect="1"/>
          </p:cNvPicPr>
          <p:nvPr/>
        </p:nvPicPr>
        <p:blipFill>
          <a:blip r:embed="rId2"/>
          <a:stretch>
            <a:fillRect/>
          </a:stretch>
        </p:blipFill>
        <p:spPr>
          <a:xfrm>
            <a:off x="1079823" y="1853853"/>
            <a:ext cx="9486954" cy="4817594"/>
          </a:xfrm>
          <a:prstGeom prst="rect">
            <a:avLst/>
          </a:prstGeom>
        </p:spPr>
      </p:pic>
    </p:spTree>
    <p:extLst>
      <p:ext uri="{BB962C8B-B14F-4D97-AF65-F5344CB8AC3E}">
        <p14:creationId xmlns:p14="http://schemas.microsoft.com/office/powerpoint/2010/main" val="1597274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pic>
        <p:nvPicPr>
          <p:cNvPr id="4" name="Picture 3" descr="A picture containing food, dish, vegetable&#10;&#10;Description automatically generated">
            <a:extLst>
              <a:ext uri="{FF2B5EF4-FFF2-40B4-BE49-F238E27FC236}">
                <a16:creationId xmlns:a16="http://schemas.microsoft.com/office/drawing/2014/main" id="{63898B7F-523C-FD58-E061-F177453AA20A}"/>
              </a:ext>
            </a:extLst>
          </p:cNvPr>
          <p:cNvPicPr>
            <a:picLocks noChangeAspect="1"/>
          </p:cNvPicPr>
          <p:nvPr/>
        </p:nvPicPr>
        <p:blipFill>
          <a:blip r:embed="rId2"/>
          <a:stretch>
            <a:fillRect/>
          </a:stretch>
        </p:blipFill>
        <p:spPr>
          <a:xfrm>
            <a:off x="2491872" y="1066367"/>
            <a:ext cx="6155692" cy="4182250"/>
          </a:xfrm>
          <a:prstGeom prst="rect">
            <a:avLst/>
          </a:prstGeom>
        </p:spPr>
      </p:pic>
      <p:pic>
        <p:nvPicPr>
          <p:cNvPr id="9" name="Picture 8" descr="A picture containing building, rink&#10;&#10;Description automatically generated">
            <a:extLst>
              <a:ext uri="{FF2B5EF4-FFF2-40B4-BE49-F238E27FC236}">
                <a16:creationId xmlns:a16="http://schemas.microsoft.com/office/drawing/2014/main" id="{14CB1476-6E64-0CAE-949F-DCB0C81460D8}"/>
              </a:ext>
            </a:extLst>
          </p:cNvPr>
          <p:cNvPicPr>
            <a:picLocks noChangeAspect="1"/>
          </p:cNvPicPr>
          <p:nvPr/>
        </p:nvPicPr>
        <p:blipFill>
          <a:blip r:embed="rId3"/>
          <a:stretch>
            <a:fillRect/>
          </a:stretch>
        </p:blipFill>
        <p:spPr>
          <a:xfrm>
            <a:off x="8851127" y="2027555"/>
            <a:ext cx="3234721" cy="2259874"/>
          </a:xfrm>
          <a:prstGeom prst="rect">
            <a:avLst/>
          </a:prstGeom>
        </p:spPr>
      </p:pic>
      <p:sp>
        <p:nvSpPr>
          <p:cNvPr id="5" name="TextBox 4">
            <a:extLst>
              <a:ext uri="{FF2B5EF4-FFF2-40B4-BE49-F238E27FC236}">
                <a16:creationId xmlns:a16="http://schemas.microsoft.com/office/drawing/2014/main" id="{3DE2F906-5F9B-109D-F047-6BFD74800AE7}"/>
              </a:ext>
            </a:extLst>
          </p:cNvPr>
          <p:cNvSpPr txBox="1"/>
          <p:nvPr/>
        </p:nvSpPr>
        <p:spPr>
          <a:xfrm>
            <a:off x="2403566" y="5499461"/>
            <a:ext cx="7628709" cy="707886"/>
          </a:xfrm>
          <a:prstGeom prst="rect">
            <a:avLst/>
          </a:prstGeom>
          <a:solidFill>
            <a:srgbClr val="92D050"/>
          </a:solidFill>
        </p:spPr>
        <p:txBody>
          <a:bodyPr wrap="square" rtlCol="0">
            <a:spAutoFit/>
          </a:bodyPr>
          <a:lstStyle/>
          <a:p>
            <a:r>
              <a:rPr lang="en-US" sz="2000" dirty="0">
                <a:latin typeface="Papyrus" panose="020B0602040200020303" pitchFamily="34" charset="77"/>
              </a:rPr>
              <a:t>This crown  is  for the overcomers(</a:t>
            </a:r>
            <a:r>
              <a:rPr lang="en-US" sz="2000" dirty="0" err="1">
                <a:latin typeface="Papyrus" panose="020B0602040200020303" pitchFamily="34" charset="77"/>
              </a:rPr>
              <a:t>stephanos</a:t>
            </a:r>
            <a:r>
              <a:rPr lang="en-US" sz="2000" dirty="0">
                <a:latin typeface="Papyrus" panose="020B0602040200020303" pitchFamily="34" charset="77"/>
              </a:rPr>
              <a:t>)  who finish  the race</a:t>
            </a:r>
          </a:p>
          <a:p>
            <a:r>
              <a:rPr lang="en-US" sz="2000" dirty="0">
                <a:latin typeface="Papyrus" panose="020B0602040200020303" pitchFamily="34" charset="77"/>
              </a:rPr>
              <a:t>       The victors would receive a garland of laurel  leaves.  </a:t>
            </a:r>
          </a:p>
        </p:txBody>
      </p:sp>
      <p:sp>
        <p:nvSpPr>
          <p:cNvPr id="2" name="TextBox 1">
            <a:extLst>
              <a:ext uri="{FF2B5EF4-FFF2-40B4-BE49-F238E27FC236}">
                <a16:creationId xmlns:a16="http://schemas.microsoft.com/office/drawing/2014/main" id="{DA2D476E-C80E-8B9B-CC4D-C5CBA381C772}"/>
              </a:ext>
            </a:extLst>
          </p:cNvPr>
          <p:cNvSpPr txBox="1"/>
          <p:nvPr/>
        </p:nvSpPr>
        <p:spPr>
          <a:xfrm>
            <a:off x="407126" y="604702"/>
            <a:ext cx="11377748" cy="461665"/>
          </a:xfrm>
          <a:prstGeom prst="rect">
            <a:avLst/>
          </a:prstGeom>
          <a:solidFill>
            <a:srgbClr val="92D050"/>
          </a:solidFill>
        </p:spPr>
        <p:txBody>
          <a:bodyPr wrap="square" rtlCol="0">
            <a:spAutoFit/>
          </a:bodyPr>
          <a:lstStyle/>
          <a:p>
            <a:r>
              <a:rPr lang="en-US" sz="2400" dirty="0">
                <a:latin typeface="Papyrus" panose="020B0602040200020303" pitchFamily="34" charset="77"/>
              </a:rPr>
              <a:t>3:11 “ I come quickly: hold fast that which you have, that no man take  your crown.” </a:t>
            </a:r>
          </a:p>
        </p:txBody>
      </p:sp>
      <p:pic>
        <p:nvPicPr>
          <p:cNvPr id="11" name="Picture 10" descr="A picture containing person, person, eating&#10;&#10;Description automatically generated">
            <a:extLst>
              <a:ext uri="{FF2B5EF4-FFF2-40B4-BE49-F238E27FC236}">
                <a16:creationId xmlns:a16="http://schemas.microsoft.com/office/drawing/2014/main" id="{3C64AA8B-C579-38E3-7980-301D38438630}"/>
              </a:ext>
            </a:extLst>
          </p:cNvPr>
          <p:cNvPicPr>
            <a:picLocks noChangeAspect="1"/>
          </p:cNvPicPr>
          <p:nvPr/>
        </p:nvPicPr>
        <p:blipFill>
          <a:blip r:embed="rId4"/>
          <a:stretch>
            <a:fillRect/>
          </a:stretch>
        </p:blipFill>
        <p:spPr>
          <a:xfrm>
            <a:off x="407126" y="1643906"/>
            <a:ext cx="2162266" cy="3027172"/>
          </a:xfrm>
          <a:prstGeom prst="rect">
            <a:avLst/>
          </a:prstGeom>
        </p:spPr>
      </p:pic>
    </p:spTree>
    <p:extLst>
      <p:ext uri="{BB962C8B-B14F-4D97-AF65-F5344CB8AC3E}">
        <p14:creationId xmlns:p14="http://schemas.microsoft.com/office/powerpoint/2010/main" val="2995900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a:extLst>
              <a:ext uri="{FF2B5EF4-FFF2-40B4-BE49-F238E27FC236}">
                <a16:creationId xmlns:a16="http://schemas.microsoft.com/office/drawing/2014/main" id="{D0785FE1-D10B-7616-325D-6F78B0E81D01}"/>
              </a:ext>
            </a:extLst>
          </p:cNvPr>
          <p:cNvSpPr>
            <a:spLocks noChangeArrowheads="1"/>
          </p:cNvSpPr>
          <p:nvPr/>
        </p:nvSpPr>
        <p:spPr bwMode="auto">
          <a:xfrm>
            <a:off x="-82062" y="0"/>
            <a:ext cx="12356123"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pic>
        <p:nvPicPr>
          <p:cNvPr id="3" name="Picture 2">
            <a:extLst>
              <a:ext uri="{FF2B5EF4-FFF2-40B4-BE49-F238E27FC236}">
                <a16:creationId xmlns:a16="http://schemas.microsoft.com/office/drawing/2014/main" id="{20A44FE4-CB60-096D-FA57-EDEA45FF951E}"/>
              </a:ext>
            </a:extLst>
          </p:cNvPr>
          <p:cNvPicPr>
            <a:picLocks noChangeAspect="1"/>
          </p:cNvPicPr>
          <p:nvPr/>
        </p:nvPicPr>
        <p:blipFill rotWithShape="1">
          <a:blip r:embed="rId2"/>
          <a:srcRect r="11519" b="9316"/>
          <a:stretch/>
        </p:blipFill>
        <p:spPr>
          <a:xfrm>
            <a:off x="780378" y="0"/>
            <a:ext cx="9633622" cy="6856463"/>
          </a:xfrm>
          <a:prstGeom prst="rect">
            <a:avLst/>
          </a:prstGeom>
        </p:spPr>
      </p:pic>
      <p:sp>
        <p:nvSpPr>
          <p:cNvPr id="4" name="TextBox 3">
            <a:extLst>
              <a:ext uri="{FF2B5EF4-FFF2-40B4-BE49-F238E27FC236}">
                <a16:creationId xmlns:a16="http://schemas.microsoft.com/office/drawing/2014/main" id="{13B97CB3-F83E-198F-232E-5A3DAAF1CC50}"/>
              </a:ext>
            </a:extLst>
          </p:cNvPr>
          <p:cNvSpPr txBox="1"/>
          <p:nvPr/>
        </p:nvSpPr>
        <p:spPr>
          <a:xfrm>
            <a:off x="863600" y="254000"/>
            <a:ext cx="9296400" cy="1323439"/>
          </a:xfrm>
          <a:prstGeom prst="rect">
            <a:avLst/>
          </a:prstGeom>
          <a:noFill/>
        </p:spPr>
        <p:txBody>
          <a:bodyPr wrap="square" rtlCol="0">
            <a:spAutoFit/>
          </a:bodyPr>
          <a:lstStyle/>
          <a:p>
            <a:r>
              <a:rPr lang="en-US" sz="2000" dirty="0">
                <a:solidFill>
                  <a:schemeClr val="bg1"/>
                </a:solidFill>
                <a:latin typeface="Papyrus" panose="020B0602040200020303" pitchFamily="34" charset="77"/>
              </a:rPr>
              <a:t>Rev 4:10 “the 24 elders fall down before Him who sits on the throne, and </a:t>
            </a:r>
            <a:r>
              <a:rPr lang="en-US" sz="2000" dirty="0" err="1">
                <a:solidFill>
                  <a:schemeClr val="bg1"/>
                </a:solidFill>
                <a:latin typeface="Papyrus" panose="020B0602040200020303" pitchFamily="34" charset="77"/>
              </a:rPr>
              <a:t>woship</a:t>
            </a:r>
            <a:r>
              <a:rPr lang="en-US" sz="2000" dirty="0">
                <a:solidFill>
                  <a:schemeClr val="bg1"/>
                </a:solidFill>
                <a:latin typeface="Papyrus" panose="020B0602040200020303" pitchFamily="34" charset="77"/>
              </a:rPr>
              <a:t> Him that lives forever and ever, and cast their crowns before the throne saying, </a:t>
            </a:r>
          </a:p>
          <a:p>
            <a:r>
              <a:rPr lang="en-US" sz="2000" dirty="0">
                <a:solidFill>
                  <a:schemeClr val="bg1"/>
                </a:solidFill>
                <a:latin typeface="Papyrus" panose="020B0602040200020303" pitchFamily="34" charset="77"/>
              </a:rPr>
              <a:t>You are worthy, O Lord, to </a:t>
            </a:r>
            <a:r>
              <a:rPr lang="en-US" sz="2000">
                <a:solidFill>
                  <a:schemeClr val="bg1"/>
                </a:solidFill>
                <a:latin typeface="Papyrus" panose="020B0602040200020303" pitchFamily="34" charset="77"/>
              </a:rPr>
              <a:t>receive </a:t>
            </a:r>
            <a:r>
              <a:rPr lang="en-US" sz="2000" dirty="0">
                <a:solidFill>
                  <a:schemeClr val="bg1"/>
                </a:solidFill>
                <a:latin typeface="Papyrus" panose="020B0602040200020303" pitchFamily="34" charset="77"/>
              </a:rPr>
              <a:t>g</a:t>
            </a:r>
            <a:r>
              <a:rPr lang="en-US" sz="2000">
                <a:solidFill>
                  <a:schemeClr val="bg1"/>
                </a:solidFill>
                <a:latin typeface="Papyrus" panose="020B0602040200020303" pitchFamily="34" charset="77"/>
              </a:rPr>
              <a:t>lory </a:t>
            </a:r>
            <a:r>
              <a:rPr lang="en-US" sz="2000" dirty="0">
                <a:solidFill>
                  <a:schemeClr val="bg1"/>
                </a:solidFill>
                <a:latin typeface="Papyrus" panose="020B0602040200020303" pitchFamily="34" charset="77"/>
              </a:rPr>
              <a:t>and honor and power, for you have created all things, and for Your pleasure they are and were created.”</a:t>
            </a:r>
          </a:p>
        </p:txBody>
      </p:sp>
    </p:spTree>
    <p:extLst>
      <p:ext uri="{BB962C8B-B14F-4D97-AF65-F5344CB8AC3E}">
        <p14:creationId xmlns:p14="http://schemas.microsoft.com/office/powerpoint/2010/main" val="354061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a:extLst>
              <a:ext uri="{FF2B5EF4-FFF2-40B4-BE49-F238E27FC236}">
                <a16:creationId xmlns:a16="http://schemas.microsoft.com/office/drawing/2014/main" id="{EE99F8C3-35FF-C561-0B0F-8ED4A381D7E5}"/>
              </a:ext>
            </a:extLst>
          </p:cNvPr>
          <p:cNvSpPr>
            <a:spLocks noChangeArrowheads="1"/>
          </p:cNvSpPr>
          <p:nvPr/>
        </p:nvSpPr>
        <p:spPr bwMode="auto">
          <a:xfrm>
            <a:off x="0" y="0"/>
            <a:ext cx="1219200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dirty="0">
              <a:solidFill>
                <a:srgbClr val="000000"/>
              </a:solidFill>
              <a:latin typeface="Papyrus Condensed" panose="020B0602040200020303" pitchFamily="34" charset="77"/>
            </a:endParaRPr>
          </a:p>
        </p:txBody>
      </p:sp>
      <p:sp>
        <p:nvSpPr>
          <p:cNvPr id="54276" name="TextBox 8">
            <a:extLst>
              <a:ext uri="{FF2B5EF4-FFF2-40B4-BE49-F238E27FC236}">
                <a16:creationId xmlns:a16="http://schemas.microsoft.com/office/drawing/2014/main" id="{3E77DB91-2C11-BD1A-958A-55CD7C5BB100}"/>
              </a:ext>
            </a:extLst>
          </p:cNvPr>
          <p:cNvSpPr txBox="1">
            <a:spLocks noChangeArrowheads="1"/>
          </p:cNvSpPr>
          <p:nvPr/>
        </p:nvSpPr>
        <p:spPr bwMode="auto">
          <a:xfrm>
            <a:off x="2481134" y="186781"/>
            <a:ext cx="7790208" cy="1077218"/>
          </a:xfrm>
          <a:prstGeom prst="rect">
            <a:avLst/>
          </a:prstGeom>
          <a:solidFill>
            <a:srgbClr val="92D050"/>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lgn="ctr">
              <a:spcBef>
                <a:spcPct val="0"/>
              </a:spcBef>
              <a:buFontTx/>
              <a:buNone/>
            </a:pPr>
            <a:r>
              <a:rPr lang="en-US" altLang="en-US" sz="2000" dirty="0">
                <a:solidFill>
                  <a:srgbClr val="FF0000"/>
                </a:solidFill>
                <a:latin typeface="Papyrus" panose="020B0602040200020303" pitchFamily="34" charset="77"/>
              </a:rPr>
              <a:t>Revelation 3:12</a:t>
            </a:r>
          </a:p>
          <a:p>
            <a:pPr algn="ctr">
              <a:spcBef>
                <a:spcPct val="0"/>
              </a:spcBef>
              <a:buFontTx/>
              <a:buNone/>
            </a:pPr>
            <a:r>
              <a:rPr lang="en-US" altLang="en-US" sz="2000" dirty="0">
                <a:latin typeface="Papyrus" panose="020B0602040200020303" pitchFamily="34" charset="77"/>
              </a:rPr>
              <a:t>“He that overcomes, I will make him a pillar in the Temple of My God, </a:t>
            </a:r>
          </a:p>
          <a:p>
            <a:pPr algn="ctr">
              <a:spcBef>
                <a:spcPct val="0"/>
              </a:spcBef>
              <a:buFontTx/>
              <a:buNone/>
            </a:pPr>
            <a:r>
              <a:rPr lang="en-US" altLang="en-US" sz="2000" dirty="0">
                <a:latin typeface="Papyrus" panose="020B0602040200020303" pitchFamily="34" charset="77"/>
              </a:rPr>
              <a:t>and he shall go out of thee thence no more.”	</a:t>
            </a:r>
            <a:r>
              <a:rPr lang="en-US" altLang="en-US" sz="2400" dirty="0">
                <a:latin typeface="Papyrus" panose="020B0602040200020303" pitchFamily="34" charset="77"/>
              </a:rPr>
              <a:t>	</a:t>
            </a:r>
          </a:p>
        </p:txBody>
      </p:sp>
      <p:pic>
        <p:nvPicPr>
          <p:cNvPr id="7" name="Picture 6" descr="images-1.jpeg">
            <a:extLst>
              <a:ext uri="{FF2B5EF4-FFF2-40B4-BE49-F238E27FC236}">
                <a16:creationId xmlns:a16="http://schemas.microsoft.com/office/drawing/2014/main" id="{DF423F2A-C7A7-C08E-BE4B-EC9BF020DB52}"/>
              </a:ext>
            </a:extLst>
          </p:cNvPr>
          <p:cNvPicPr>
            <a:picLocks noChangeAspect="1"/>
          </p:cNvPicPr>
          <p:nvPr/>
        </p:nvPicPr>
        <p:blipFill>
          <a:blip r:embed="rId2"/>
          <a:srcRect/>
          <a:stretch>
            <a:fillRect/>
          </a:stretch>
        </p:blipFill>
        <p:spPr bwMode="auto">
          <a:xfrm>
            <a:off x="314680" y="1348550"/>
            <a:ext cx="5666424" cy="4083931"/>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pic>
        <p:nvPicPr>
          <p:cNvPr id="8" name="Picture 7" descr="rs0011.jpg">
            <a:extLst>
              <a:ext uri="{FF2B5EF4-FFF2-40B4-BE49-F238E27FC236}">
                <a16:creationId xmlns:a16="http://schemas.microsoft.com/office/drawing/2014/main" id="{01FDF83A-CD68-9EE5-EBD4-75BA8251D345}"/>
              </a:ext>
            </a:extLst>
          </p:cNvPr>
          <p:cNvPicPr>
            <a:picLocks noChangeAspect="1"/>
          </p:cNvPicPr>
          <p:nvPr/>
        </p:nvPicPr>
        <p:blipFill>
          <a:blip r:embed="rId3"/>
          <a:srcRect/>
          <a:stretch>
            <a:fillRect/>
          </a:stretch>
        </p:blipFill>
        <p:spPr bwMode="auto">
          <a:xfrm>
            <a:off x="6421930" y="1348550"/>
            <a:ext cx="5329244" cy="3996933"/>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
        <p:nvSpPr>
          <p:cNvPr id="2" name="TextBox 1">
            <a:extLst>
              <a:ext uri="{FF2B5EF4-FFF2-40B4-BE49-F238E27FC236}">
                <a16:creationId xmlns:a16="http://schemas.microsoft.com/office/drawing/2014/main" id="{0C2EFD7D-841A-CECD-EE9E-FC0159864B58}"/>
              </a:ext>
            </a:extLst>
          </p:cNvPr>
          <p:cNvSpPr txBox="1"/>
          <p:nvPr/>
        </p:nvSpPr>
        <p:spPr>
          <a:xfrm>
            <a:off x="314680" y="5645025"/>
            <a:ext cx="11562640" cy="1015663"/>
          </a:xfrm>
          <a:prstGeom prst="rect">
            <a:avLst/>
          </a:prstGeom>
          <a:solidFill>
            <a:srgbClr val="92D050"/>
          </a:solidFill>
        </p:spPr>
        <p:txBody>
          <a:bodyPr wrap="square" rtlCol="0">
            <a:spAutoFit/>
          </a:bodyPr>
          <a:lstStyle/>
          <a:p>
            <a:r>
              <a:rPr lang="en-US" sz="2000" b="0" i="0" u="none" strike="noStrike" dirty="0">
                <a:solidFill>
                  <a:srgbClr val="333333"/>
                </a:solidFill>
                <a:effectLst/>
                <a:latin typeface="Papyrus" panose="020B0602040200020303" pitchFamily="34" charset="77"/>
              </a:rPr>
              <a:t>A</a:t>
            </a:r>
            <a:r>
              <a:rPr lang="en-US" sz="2000" b="0" i="0" u="none" strike="noStrike" dirty="0">
                <a:solidFill>
                  <a:srgbClr val="333333"/>
                </a:solidFill>
                <a:effectLst/>
                <a:latin typeface="Avenir Book" panose="02000503020000020003" pitchFamily="2" charset="0"/>
              </a:rPr>
              <a:t>ncient Philadelphia was subject to volcanic eruptions and earthquakes. A great earthquake leveled the city in 17 AD, </a:t>
            </a:r>
            <a:r>
              <a:rPr lang="en-US" sz="2000" dirty="0">
                <a:solidFill>
                  <a:srgbClr val="333333"/>
                </a:solidFill>
                <a:latin typeface="Avenir Book" panose="02000503020000020003" pitchFamily="2" charset="0"/>
              </a:rPr>
              <a:t>and then again and again for the next 20 years. </a:t>
            </a:r>
            <a:r>
              <a:rPr lang="en-US" sz="2000" b="0" i="0" u="none" strike="noStrike" dirty="0">
                <a:solidFill>
                  <a:srgbClr val="333333"/>
                </a:solidFill>
                <a:effectLst/>
                <a:latin typeface="Avenir Book" panose="02000503020000020003" pitchFamily="2" charset="0"/>
              </a:rPr>
              <a:t>The people rushed out into th</a:t>
            </a:r>
            <a:r>
              <a:rPr lang="en-US" sz="2000" dirty="0">
                <a:solidFill>
                  <a:srgbClr val="333333"/>
                </a:solidFill>
                <a:latin typeface="Avenir Book" panose="02000503020000020003" pitchFamily="2" charset="0"/>
              </a:rPr>
              <a:t>e fields to escape. When they returned to rebuild, they always found the pillars still standing.   </a:t>
            </a:r>
            <a:r>
              <a:rPr lang="en-US" sz="2000" b="0" i="0" u="none" strike="noStrike" dirty="0">
                <a:solidFill>
                  <a:srgbClr val="333333"/>
                </a:solidFill>
                <a:effectLst/>
                <a:latin typeface="Avenir Book" panose="02000503020000020003" pitchFamily="2"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0" y="0"/>
            <a:ext cx="12192000" cy="7138507"/>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
        <p:nvSpPr>
          <p:cNvPr id="3" name="TextBox 2">
            <a:extLst>
              <a:ext uri="{FF2B5EF4-FFF2-40B4-BE49-F238E27FC236}">
                <a16:creationId xmlns:a16="http://schemas.microsoft.com/office/drawing/2014/main" id="{2B762B4D-CA17-467F-4C1B-4FFD9BBA951E}"/>
              </a:ext>
            </a:extLst>
          </p:cNvPr>
          <p:cNvSpPr txBox="1"/>
          <p:nvPr/>
        </p:nvSpPr>
        <p:spPr>
          <a:xfrm>
            <a:off x="7914337" y="2252985"/>
            <a:ext cx="3889832" cy="2554545"/>
          </a:xfrm>
          <a:prstGeom prst="rect">
            <a:avLst/>
          </a:prstGeom>
          <a:solidFill>
            <a:srgbClr val="92D050"/>
          </a:solidFill>
        </p:spPr>
        <p:txBody>
          <a:bodyPr wrap="square" rtlCol="0">
            <a:spAutoFit/>
          </a:bodyPr>
          <a:lstStyle/>
          <a:p>
            <a:r>
              <a:rPr lang="en-US" sz="2000" dirty="0">
                <a:solidFill>
                  <a:srgbClr val="FF0000"/>
                </a:solidFill>
                <a:latin typeface="Papyrus" panose="020B0602040200020303" pitchFamily="34" charset="77"/>
              </a:rPr>
              <a:t>Rev.3:12</a:t>
            </a:r>
            <a:r>
              <a:rPr lang="en-US" sz="2000" dirty="0">
                <a:latin typeface="Papyrus" panose="020B0602040200020303" pitchFamily="34" charset="77"/>
              </a:rPr>
              <a:t>  “And I will write on him the Name of My God, and the Name of the City of My God, </a:t>
            </a:r>
          </a:p>
          <a:p>
            <a:pPr algn="ctr"/>
            <a:r>
              <a:rPr lang="en-US" sz="2000" dirty="0">
                <a:latin typeface="Papyrus" panose="020B0602040200020303" pitchFamily="34" charset="77"/>
              </a:rPr>
              <a:t>the New Jerusalem, </a:t>
            </a:r>
          </a:p>
          <a:p>
            <a:pPr algn="ctr"/>
            <a:r>
              <a:rPr lang="en-US" sz="2000" dirty="0">
                <a:latin typeface="Papyrus" panose="020B0602040200020303" pitchFamily="34" charset="77"/>
              </a:rPr>
              <a:t>which comes down  </a:t>
            </a:r>
          </a:p>
          <a:p>
            <a:pPr algn="ctr"/>
            <a:r>
              <a:rPr lang="en-US" sz="2000" dirty="0">
                <a:latin typeface="Papyrus" panose="020B0602040200020303" pitchFamily="34" charset="77"/>
              </a:rPr>
              <a:t>out of heaven </a:t>
            </a:r>
          </a:p>
          <a:p>
            <a:pPr algn="ctr"/>
            <a:r>
              <a:rPr lang="en-US" sz="2000" dirty="0">
                <a:latin typeface="Papyrus" panose="020B0602040200020303" pitchFamily="34" charset="77"/>
              </a:rPr>
              <a:t>from My God, </a:t>
            </a:r>
          </a:p>
          <a:p>
            <a:pPr algn="ctr"/>
            <a:r>
              <a:rPr lang="en-US" sz="2000" dirty="0">
                <a:latin typeface="Papyrus" panose="020B0602040200020303" pitchFamily="34" charset="77"/>
              </a:rPr>
              <a:t>and My own new Name.”</a:t>
            </a:r>
          </a:p>
        </p:txBody>
      </p:sp>
      <p:pic>
        <p:nvPicPr>
          <p:cNvPr id="4" name="Picture 3" descr="A picture containing text&#10;&#10;Description automatically generated">
            <a:extLst>
              <a:ext uri="{FF2B5EF4-FFF2-40B4-BE49-F238E27FC236}">
                <a16:creationId xmlns:a16="http://schemas.microsoft.com/office/drawing/2014/main" id="{92EC8D17-14B4-28E0-D10C-1E889B7C0073}"/>
              </a:ext>
            </a:extLst>
          </p:cNvPr>
          <p:cNvPicPr>
            <a:picLocks noChangeAspect="1"/>
          </p:cNvPicPr>
          <p:nvPr/>
        </p:nvPicPr>
        <p:blipFill>
          <a:blip r:embed="rId2"/>
          <a:stretch>
            <a:fillRect/>
          </a:stretch>
        </p:blipFill>
        <p:spPr>
          <a:xfrm>
            <a:off x="224946" y="368300"/>
            <a:ext cx="7464446" cy="648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07F99885-E157-858E-7D39-9FD35D296C19}"/>
              </a:ext>
            </a:extLst>
          </p:cNvPr>
          <p:cNvSpPr txBox="1"/>
          <p:nvPr/>
        </p:nvSpPr>
        <p:spPr>
          <a:xfrm>
            <a:off x="3106056" y="2442755"/>
            <a:ext cx="1815737" cy="369332"/>
          </a:xfrm>
          <a:prstGeom prst="rect">
            <a:avLst/>
          </a:prstGeom>
          <a:noFill/>
        </p:spPr>
        <p:txBody>
          <a:bodyPr wrap="square" rtlCol="0">
            <a:spAutoFit/>
          </a:bodyPr>
          <a:lstStyle/>
          <a:p>
            <a:r>
              <a:rPr lang="en-US" dirty="0">
                <a:solidFill>
                  <a:srgbClr val="FF0000"/>
                </a:solidFill>
                <a:latin typeface="Papyrus" panose="020B0602040200020303" pitchFamily="34" charset="77"/>
              </a:rPr>
              <a:t>Revelation 21:2</a:t>
            </a:r>
          </a:p>
        </p:txBody>
      </p:sp>
    </p:spTree>
    <p:extLst>
      <p:ext uri="{BB962C8B-B14F-4D97-AF65-F5344CB8AC3E}">
        <p14:creationId xmlns:p14="http://schemas.microsoft.com/office/powerpoint/2010/main" val="3244439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7112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pic>
        <p:nvPicPr>
          <p:cNvPr id="3" name="Picture 2" descr="A picture containing text, tree, outdoor, building&#10;&#10;Description automatically generated">
            <a:extLst>
              <a:ext uri="{FF2B5EF4-FFF2-40B4-BE49-F238E27FC236}">
                <a16:creationId xmlns:a16="http://schemas.microsoft.com/office/drawing/2014/main" id="{1DEE4A8A-1500-4D6C-0695-D95C94DD7E00}"/>
              </a:ext>
            </a:extLst>
          </p:cNvPr>
          <p:cNvPicPr>
            <a:picLocks noChangeAspect="1"/>
          </p:cNvPicPr>
          <p:nvPr/>
        </p:nvPicPr>
        <p:blipFill>
          <a:blip r:embed="rId2"/>
          <a:stretch>
            <a:fillRect/>
          </a:stretch>
        </p:blipFill>
        <p:spPr>
          <a:xfrm>
            <a:off x="1117600" y="0"/>
            <a:ext cx="9550400" cy="6858000"/>
          </a:xfrm>
          <a:prstGeom prst="rect">
            <a:avLst/>
          </a:prstGeom>
        </p:spPr>
      </p:pic>
    </p:spTree>
    <p:extLst>
      <p:ext uri="{BB962C8B-B14F-4D97-AF65-F5344CB8AC3E}">
        <p14:creationId xmlns:p14="http://schemas.microsoft.com/office/powerpoint/2010/main" val="1302426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7112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Tree>
    <p:extLst>
      <p:ext uri="{BB962C8B-B14F-4D97-AF65-F5344CB8AC3E}">
        <p14:creationId xmlns:p14="http://schemas.microsoft.com/office/powerpoint/2010/main" val="406952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a:extLst>
              <a:ext uri="{FF2B5EF4-FFF2-40B4-BE49-F238E27FC236}">
                <a16:creationId xmlns:a16="http://schemas.microsoft.com/office/drawing/2014/main" id="{D0785FE1-D10B-7616-325D-6F78B0E81D01}"/>
              </a:ext>
            </a:extLst>
          </p:cNvPr>
          <p:cNvSpPr>
            <a:spLocks noChangeArrowheads="1"/>
          </p:cNvSpPr>
          <p:nvPr/>
        </p:nvSpPr>
        <p:spPr bwMode="auto">
          <a:xfrm>
            <a:off x="0" y="0"/>
            <a:ext cx="12356123"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
        <p:nvSpPr>
          <p:cNvPr id="2" name="TextBox 1">
            <a:extLst>
              <a:ext uri="{FF2B5EF4-FFF2-40B4-BE49-F238E27FC236}">
                <a16:creationId xmlns:a16="http://schemas.microsoft.com/office/drawing/2014/main" id="{2CAEF40B-5AE4-F72D-3874-9A95C457E685}"/>
              </a:ext>
            </a:extLst>
          </p:cNvPr>
          <p:cNvSpPr txBox="1"/>
          <p:nvPr/>
        </p:nvSpPr>
        <p:spPr>
          <a:xfrm>
            <a:off x="388882" y="606102"/>
            <a:ext cx="11414235" cy="6145272"/>
          </a:xfrm>
          <a:prstGeom prst="rect">
            <a:avLst/>
          </a:prstGeom>
          <a:noFill/>
        </p:spPr>
        <p:txBody>
          <a:bodyPr wrap="square" rtlCol="0">
            <a:spAutoFit/>
          </a:bodyPr>
          <a:lstStyle/>
          <a:p>
            <a:pPr algn="l"/>
            <a:endParaRPr lang="en-US" sz="2000" b="1" i="0" u="none" strike="noStrike" baseline="30000" dirty="0">
              <a:solidFill>
                <a:schemeClr val="bg1"/>
              </a:solidFill>
              <a:effectLst/>
              <a:latin typeface="Papyrus" panose="020B0602040200020303" pitchFamily="34" charset="77"/>
            </a:endParaRPr>
          </a:p>
          <a:p>
            <a:pPr algn="l"/>
            <a:r>
              <a:rPr lang="en-US" sz="2000" b="1" i="0" u="none" strike="noStrike" baseline="30000" dirty="0">
                <a:solidFill>
                  <a:schemeClr val="bg1"/>
                </a:solidFill>
                <a:effectLst/>
                <a:latin typeface="Papyrus" panose="020B0602040200020303" pitchFamily="34" charset="77"/>
              </a:rPr>
              <a:t>7 </a:t>
            </a:r>
            <a:r>
              <a:rPr lang="en-US" sz="2000" b="0" i="0" u="none" strike="noStrike" dirty="0">
                <a:solidFill>
                  <a:schemeClr val="bg1"/>
                </a:solidFill>
                <a:effectLst/>
                <a:latin typeface="Papyrus" panose="020B0602040200020303" pitchFamily="34" charset="77"/>
              </a:rPr>
              <a:t>And to the angel of the church in Philadelphia write; These things says </a:t>
            </a:r>
            <a:r>
              <a:rPr lang="en-US" sz="2000" dirty="0">
                <a:solidFill>
                  <a:schemeClr val="bg1"/>
                </a:solidFill>
                <a:latin typeface="Papyrus" panose="020B0602040200020303" pitchFamily="34" charset="77"/>
              </a:rPr>
              <a:t>H</a:t>
            </a:r>
            <a:r>
              <a:rPr lang="en-US" sz="2000" b="0" i="0" u="none" strike="noStrike" dirty="0">
                <a:solidFill>
                  <a:schemeClr val="bg1"/>
                </a:solidFill>
                <a:effectLst/>
                <a:latin typeface="Papyrus" panose="020B0602040200020303" pitchFamily="34" charset="77"/>
              </a:rPr>
              <a:t>e that is holy, He that is true, He that has the key of David, He that opens, and no man shuts; and shuts, and no man opens;</a:t>
            </a:r>
          </a:p>
          <a:p>
            <a:pPr algn="l"/>
            <a:endParaRPr lang="en-US" sz="2000" b="0" i="0" u="none" strike="noStrike" dirty="0">
              <a:solidFill>
                <a:schemeClr val="bg1"/>
              </a:solidFill>
              <a:effectLst/>
              <a:latin typeface="Papyrus" panose="020B0602040200020303" pitchFamily="34" charset="77"/>
            </a:endParaRPr>
          </a:p>
          <a:p>
            <a:pPr algn="l"/>
            <a:r>
              <a:rPr lang="en-US" sz="2000" b="1" i="0" u="none" strike="noStrike" baseline="30000" dirty="0">
                <a:solidFill>
                  <a:schemeClr val="bg1"/>
                </a:solidFill>
                <a:effectLst/>
                <a:latin typeface="Papyrus" panose="020B0602040200020303" pitchFamily="34" charset="77"/>
              </a:rPr>
              <a:t>8 </a:t>
            </a:r>
            <a:r>
              <a:rPr lang="en-US" sz="2000" b="0" i="0" u="none" strike="noStrike" dirty="0">
                <a:solidFill>
                  <a:schemeClr val="bg1"/>
                </a:solidFill>
                <a:effectLst/>
                <a:latin typeface="Papyrus" panose="020B0602040200020303" pitchFamily="34" charset="77"/>
              </a:rPr>
              <a:t>I know your works: behold, I have set before you an open door, and no man can shut it:         </a:t>
            </a:r>
          </a:p>
          <a:p>
            <a:pPr algn="l"/>
            <a:r>
              <a:rPr lang="en-US" sz="2000" b="0" i="0" u="none" strike="noStrike" dirty="0">
                <a:solidFill>
                  <a:schemeClr val="bg1"/>
                </a:solidFill>
                <a:effectLst/>
                <a:latin typeface="Papyrus" panose="020B0602040200020303" pitchFamily="34" charset="77"/>
              </a:rPr>
              <a:t>  for you have a little strength, and have kept </a:t>
            </a:r>
            <a:r>
              <a:rPr lang="en-US" sz="2000" dirty="0">
                <a:solidFill>
                  <a:schemeClr val="bg1"/>
                </a:solidFill>
                <a:latin typeface="Papyrus" panose="020B0602040200020303" pitchFamily="34" charset="77"/>
              </a:rPr>
              <a:t>M</a:t>
            </a:r>
            <a:r>
              <a:rPr lang="en-US" sz="2000" b="0" i="0" u="none" strike="noStrike" dirty="0">
                <a:solidFill>
                  <a:schemeClr val="bg1"/>
                </a:solidFill>
                <a:effectLst/>
                <a:latin typeface="Papyrus" panose="020B0602040200020303" pitchFamily="34" charset="77"/>
              </a:rPr>
              <a:t>y </a:t>
            </a:r>
            <a:r>
              <a:rPr lang="en-US" sz="2000" dirty="0">
                <a:solidFill>
                  <a:schemeClr val="bg1"/>
                </a:solidFill>
                <a:latin typeface="Papyrus" panose="020B0602040200020303" pitchFamily="34" charset="77"/>
              </a:rPr>
              <a:t>W</a:t>
            </a:r>
            <a:r>
              <a:rPr lang="en-US" sz="2000" b="0" i="0" u="none" strike="noStrike" dirty="0">
                <a:solidFill>
                  <a:schemeClr val="bg1"/>
                </a:solidFill>
                <a:effectLst/>
                <a:latin typeface="Papyrus" panose="020B0602040200020303" pitchFamily="34" charset="77"/>
              </a:rPr>
              <a:t>ord, and have not denied My </a:t>
            </a:r>
            <a:r>
              <a:rPr lang="en-US" sz="2000" dirty="0">
                <a:solidFill>
                  <a:schemeClr val="bg1"/>
                </a:solidFill>
                <a:latin typeface="Papyrus" panose="020B0602040200020303" pitchFamily="34" charset="77"/>
              </a:rPr>
              <a:t>N</a:t>
            </a:r>
            <a:r>
              <a:rPr lang="en-US" sz="2000" b="0" i="0" u="none" strike="noStrike" dirty="0">
                <a:solidFill>
                  <a:schemeClr val="bg1"/>
                </a:solidFill>
                <a:effectLst/>
                <a:latin typeface="Papyrus" panose="020B0602040200020303" pitchFamily="34" charset="77"/>
              </a:rPr>
              <a:t>ame.</a:t>
            </a:r>
          </a:p>
          <a:p>
            <a:pPr algn="l"/>
            <a:endParaRPr lang="en-US" sz="2000" b="0" i="0" u="none" strike="noStrike" dirty="0">
              <a:solidFill>
                <a:schemeClr val="bg1"/>
              </a:solidFill>
              <a:effectLst/>
              <a:latin typeface="Papyrus" panose="020B0602040200020303" pitchFamily="34" charset="77"/>
            </a:endParaRPr>
          </a:p>
          <a:p>
            <a:pPr algn="l"/>
            <a:r>
              <a:rPr lang="en-US" sz="2000" b="1" i="0" u="none" strike="noStrike" baseline="30000" dirty="0">
                <a:solidFill>
                  <a:schemeClr val="bg1"/>
                </a:solidFill>
                <a:effectLst/>
                <a:latin typeface="Papyrus" panose="020B0602040200020303" pitchFamily="34" charset="77"/>
              </a:rPr>
              <a:t>9 </a:t>
            </a:r>
            <a:r>
              <a:rPr lang="en-US" sz="2000" b="0" i="0" u="none" strike="noStrike" dirty="0">
                <a:solidFill>
                  <a:schemeClr val="bg1"/>
                </a:solidFill>
                <a:effectLst/>
                <a:latin typeface="Papyrus" panose="020B0602040200020303" pitchFamily="34" charset="77"/>
              </a:rPr>
              <a:t>Behold, I will make them of the synagogue of Satan, who say they are Jews, and are not, but do lie; behold, I will make them to come and worship before your feet, and to know that I have loved you.</a:t>
            </a:r>
          </a:p>
          <a:p>
            <a:pPr algn="l"/>
            <a:endParaRPr lang="en-US" sz="2000" b="0" i="0" u="none" strike="noStrike" dirty="0">
              <a:solidFill>
                <a:schemeClr val="bg1"/>
              </a:solidFill>
              <a:effectLst/>
              <a:latin typeface="Papyrus" panose="020B0602040200020303" pitchFamily="34" charset="77"/>
            </a:endParaRPr>
          </a:p>
          <a:p>
            <a:pPr algn="l"/>
            <a:r>
              <a:rPr lang="en-US" sz="2000" b="1" i="0" u="none" strike="noStrike" baseline="30000" dirty="0">
                <a:solidFill>
                  <a:schemeClr val="bg1"/>
                </a:solidFill>
                <a:effectLst/>
                <a:latin typeface="Papyrus" panose="020B0602040200020303" pitchFamily="34" charset="77"/>
              </a:rPr>
              <a:t>10 </a:t>
            </a:r>
            <a:r>
              <a:rPr lang="en-US" sz="2000" b="0" i="0" u="none" strike="noStrike" dirty="0">
                <a:solidFill>
                  <a:schemeClr val="bg1"/>
                </a:solidFill>
                <a:effectLst/>
                <a:latin typeface="Papyrus" panose="020B0602040200020303" pitchFamily="34" charset="77"/>
              </a:rPr>
              <a:t>Because you hast kept the word of My patience, I also will keep you from the hour of temptation, which shall come upon all the world, to try them that dwell upon the earth.</a:t>
            </a:r>
          </a:p>
          <a:p>
            <a:pPr algn="l"/>
            <a:endParaRPr lang="en-US" sz="2000" b="0" i="0" u="none" strike="noStrike" dirty="0">
              <a:solidFill>
                <a:schemeClr val="bg1"/>
              </a:solidFill>
              <a:effectLst/>
              <a:latin typeface="Papyrus" panose="020B0602040200020303" pitchFamily="34" charset="77"/>
            </a:endParaRPr>
          </a:p>
          <a:p>
            <a:pPr algn="l"/>
            <a:r>
              <a:rPr lang="en-US" sz="2000" b="1" i="0" u="none" strike="noStrike" baseline="30000" dirty="0">
                <a:solidFill>
                  <a:schemeClr val="bg1"/>
                </a:solidFill>
                <a:effectLst/>
                <a:latin typeface="Papyrus" panose="020B0602040200020303" pitchFamily="34" charset="77"/>
              </a:rPr>
              <a:t>11 </a:t>
            </a:r>
            <a:r>
              <a:rPr lang="en-US" sz="2000" b="0" i="0" u="none" strike="noStrike" dirty="0">
                <a:solidFill>
                  <a:schemeClr val="bg1"/>
                </a:solidFill>
                <a:effectLst/>
                <a:latin typeface="Papyrus" panose="020B0602040200020303" pitchFamily="34" charset="77"/>
              </a:rPr>
              <a:t>Behold, I come quickly: hold that fast which you have, that no man take your crown.</a:t>
            </a:r>
          </a:p>
          <a:p>
            <a:pPr algn="l"/>
            <a:endParaRPr lang="en-US" sz="2000" b="0" i="0" u="none" strike="noStrike" dirty="0">
              <a:solidFill>
                <a:schemeClr val="bg1"/>
              </a:solidFill>
              <a:effectLst/>
              <a:latin typeface="Papyrus" panose="020B0602040200020303" pitchFamily="34" charset="77"/>
            </a:endParaRPr>
          </a:p>
          <a:p>
            <a:pPr algn="l"/>
            <a:r>
              <a:rPr lang="en-US" sz="2000" b="1" i="0" u="none" strike="noStrike" baseline="30000" dirty="0">
                <a:solidFill>
                  <a:schemeClr val="bg1"/>
                </a:solidFill>
                <a:effectLst/>
                <a:latin typeface="Papyrus" panose="020B0602040200020303" pitchFamily="34" charset="77"/>
              </a:rPr>
              <a:t>12 </a:t>
            </a:r>
            <a:r>
              <a:rPr lang="en-US" sz="2000" b="0" i="0" u="none" strike="noStrike" dirty="0">
                <a:solidFill>
                  <a:schemeClr val="bg1"/>
                </a:solidFill>
                <a:effectLst/>
                <a:latin typeface="Papyrus" panose="020B0602040200020303" pitchFamily="34" charset="77"/>
              </a:rPr>
              <a:t>Him that overcomes will I make a pillar in the Temple of My God, and he shall go no more out: </a:t>
            </a:r>
          </a:p>
          <a:p>
            <a:pPr algn="l"/>
            <a:r>
              <a:rPr lang="en-US" sz="2000" b="0" i="0" u="none" strike="noStrike" dirty="0">
                <a:solidFill>
                  <a:schemeClr val="bg1"/>
                </a:solidFill>
                <a:effectLst/>
                <a:latin typeface="Papyrus" panose="020B0602040200020303" pitchFamily="34" charset="77"/>
              </a:rPr>
              <a:t>and I will write upon him the name of My God, and the name of the City of My God, which is New Jerusalem, which comes down out of heaven from My God: and I will write upon him My new Name.</a:t>
            </a:r>
          </a:p>
          <a:p>
            <a:pPr algn="l"/>
            <a:endParaRPr lang="en-US" sz="2000" b="0" i="0" u="none" strike="noStrike" dirty="0">
              <a:solidFill>
                <a:schemeClr val="bg1"/>
              </a:solidFill>
              <a:effectLst/>
              <a:latin typeface="Papyrus" panose="020B0602040200020303" pitchFamily="34" charset="77"/>
            </a:endParaRPr>
          </a:p>
          <a:p>
            <a:pPr algn="l"/>
            <a:r>
              <a:rPr lang="en-US" sz="2000" b="1" i="0" u="none" strike="noStrike" baseline="30000" dirty="0">
                <a:solidFill>
                  <a:schemeClr val="bg1"/>
                </a:solidFill>
                <a:effectLst/>
                <a:latin typeface="Papyrus" panose="020B0602040200020303" pitchFamily="34" charset="77"/>
              </a:rPr>
              <a:t>13 </a:t>
            </a:r>
            <a:r>
              <a:rPr lang="en-US" sz="2000" b="0" i="0" u="none" strike="noStrike" dirty="0">
                <a:solidFill>
                  <a:schemeClr val="bg1"/>
                </a:solidFill>
                <a:effectLst/>
                <a:latin typeface="Papyrus" panose="020B0602040200020303" pitchFamily="34" charset="77"/>
              </a:rPr>
              <a:t>He that has an ear, let him hear what the Spirit says unto the Churches.</a:t>
            </a:r>
          </a:p>
        </p:txBody>
      </p:sp>
      <p:sp>
        <p:nvSpPr>
          <p:cNvPr id="3" name="TextBox 2">
            <a:extLst>
              <a:ext uri="{FF2B5EF4-FFF2-40B4-BE49-F238E27FC236}">
                <a16:creationId xmlns:a16="http://schemas.microsoft.com/office/drawing/2014/main" id="{B8A519F5-3567-BA00-7D8D-95660992174C}"/>
              </a:ext>
            </a:extLst>
          </p:cNvPr>
          <p:cNvSpPr txBox="1"/>
          <p:nvPr/>
        </p:nvSpPr>
        <p:spPr>
          <a:xfrm>
            <a:off x="2627586" y="236770"/>
            <a:ext cx="4939862" cy="369332"/>
          </a:xfrm>
          <a:prstGeom prst="rect">
            <a:avLst/>
          </a:prstGeom>
          <a:solidFill>
            <a:schemeClr val="bg1"/>
          </a:solidFill>
        </p:spPr>
        <p:txBody>
          <a:bodyPr wrap="square" rtlCol="0">
            <a:spAutoFit/>
          </a:bodyPr>
          <a:lstStyle/>
          <a:p>
            <a:r>
              <a:rPr lang="en-US" dirty="0">
                <a:solidFill>
                  <a:srgbClr val="FF0000"/>
                </a:solidFill>
                <a:latin typeface="Papyrus" panose="020B0602040200020303" pitchFamily="34" charset="77"/>
              </a:rPr>
              <a:t>The Church of Philadelphia     Revelation 3:7-13 </a:t>
            </a:r>
          </a:p>
        </p:txBody>
      </p:sp>
    </p:spTree>
    <p:extLst>
      <p:ext uri="{BB962C8B-B14F-4D97-AF65-F5344CB8AC3E}">
        <p14:creationId xmlns:p14="http://schemas.microsoft.com/office/powerpoint/2010/main" val="282822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7112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
        <p:nvSpPr>
          <p:cNvPr id="2" name="TextBox 1">
            <a:extLst>
              <a:ext uri="{FF2B5EF4-FFF2-40B4-BE49-F238E27FC236}">
                <a16:creationId xmlns:a16="http://schemas.microsoft.com/office/drawing/2014/main" id="{20C2705C-C6A3-0812-6149-1F3E14B118F0}"/>
              </a:ext>
            </a:extLst>
          </p:cNvPr>
          <p:cNvSpPr txBox="1"/>
          <p:nvPr/>
        </p:nvSpPr>
        <p:spPr>
          <a:xfrm>
            <a:off x="691979" y="377759"/>
            <a:ext cx="10254009" cy="62478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lvl1pPr>
              <a:defRPr sz="1200">
                <a:solidFill>
                  <a:schemeClr val="tx1"/>
                </a:solidFill>
                <a:latin typeface="Papyrus Condensed" panose="020B0602040200020303" pitchFamily="34" charset="77"/>
                <a:ea typeface="ヒラギノ角ゴ Pro W3" panose="020B0300000000000000" pitchFamily="34" charset="-128"/>
              </a:defRPr>
            </a:lvl1pPr>
            <a:lvl2pPr marL="742950" indent="-285750">
              <a:defRPr sz="1200">
                <a:solidFill>
                  <a:schemeClr val="tx1"/>
                </a:solidFill>
                <a:latin typeface="Papyrus Condensed" panose="020B0602040200020303" pitchFamily="34" charset="77"/>
                <a:ea typeface="ヒラギノ角ゴ Pro W3" panose="020B0300000000000000" pitchFamily="34" charset="-128"/>
              </a:defRPr>
            </a:lvl2pPr>
            <a:lvl3pPr marL="1143000" indent="-228600">
              <a:defRPr sz="1200">
                <a:solidFill>
                  <a:schemeClr val="tx1"/>
                </a:solidFill>
                <a:latin typeface="Papyrus Condensed" panose="020B0602040200020303" pitchFamily="34" charset="77"/>
                <a:ea typeface="ヒラギノ角ゴ Pro W3" panose="020B0300000000000000" pitchFamily="34" charset="-128"/>
              </a:defRPr>
            </a:lvl3pPr>
            <a:lvl4pPr marL="1600200" indent="-228600">
              <a:defRPr sz="1200">
                <a:solidFill>
                  <a:schemeClr val="tx1"/>
                </a:solidFill>
                <a:latin typeface="Papyrus Condensed" panose="020B0602040200020303" pitchFamily="34" charset="77"/>
                <a:ea typeface="ヒラギノ角ゴ Pro W3" panose="020B0300000000000000" pitchFamily="34" charset="-128"/>
              </a:defRPr>
            </a:lvl4pPr>
            <a:lvl5pPr marL="2057400" indent="-228600">
              <a:defRPr sz="1200">
                <a:solidFill>
                  <a:schemeClr val="tx1"/>
                </a:solidFill>
                <a:latin typeface="Papyrus Condensed" panose="020B0602040200020303" pitchFamily="34" charset="77"/>
                <a:ea typeface="ヒラギノ角ゴ Pro W3" panose="020B0300000000000000" pitchFamily="34" charset="-128"/>
              </a:defRPr>
            </a:lvl5pPr>
            <a:lvl6pPr marL="25146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6pPr>
            <a:lvl7pPr marL="29718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7pPr>
            <a:lvl8pPr marL="34290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8pPr>
            <a:lvl9pPr marL="3886200" indent="-228600" eaLnBrk="0" fontAlgn="base" hangingPunct="0">
              <a:spcBef>
                <a:spcPct val="0"/>
              </a:spcBef>
              <a:spcAft>
                <a:spcPct val="0"/>
              </a:spcAft>
              <a:defRPr sz="1200">
                <a:solidFill>
                  <a:schemeClr val="tx1"/>
                </a:solidFill>
                <a:latin typeface="Papyrus Condensed" panose="020B0602040200020303" pitchFamily="34" charset="77"/>
                <a:ea typeface="ヒラギノ角ゴ Pro W3" panose="020B0300000000000000" pitchFamily="34" charset="-128"/>
              </a:defRPr>
            </a:lvl9pPr>
          </a:lstStyle>
          <a:p>
            <a:pPr>
              <a:defRPr/>
            </a:pPr>
            <a:r>
              <a:rPr lang="en-US" altLang="en-US" sz="2000" u="sng" dirty="0">
                <a:solidFill>
                  <a:srgbClr val="0000FF"/>
                </a:solidFill>
                <a:latin typeface="Arial Black" panose="020B0604020202020204" pitchFamily="34" charset="0"/>
              </a:rPr>
              <a:t>Report Card to Philadelphia - </a:t>
            </a:r>
            <a:r>
              <a:rPr lang="en-US" altLang="en-US" sz="2000" u="sng" dirty="0">
                <a:solidFill>
                  <a:srgbClr val="0000FF"/>
                </a:solidFill>
                <a:latin typeface="Lucida Handwriting" panose="03010101010101010101" pitchFamily="66" charset="77"/>
              </a:rPr>
              <a:t> Lover of the Brethren</a:t>
            </a:r>
          </a:p>
          <a:p>
            <a:pPr>
              <a:defRPr/>
            </a:pPr>
            <a:endParaRPr lang="en-US" altLang="en-US" sz="2000" u="sng" dirty="0">
              <a:solidFill>
                <a:srgbClr val="0000FF"/>
              </a:solidFill>
              <a:latin typeface="Lucida Handwriting" panose="03010101010101010101" pitchFamily="66" charset="77"/>
            </a:endParaRPr>
          </a:p>
          <a:p>
            <a:pPr>
              <a:defRPr/>
            </a:pPr>
            <a:r>
              <a:rPr lang="en-US" altLang="en-US" sz="2000" dirty="0">
                <a:solidFill>
                  <a:srgbClr val="000000"/>
                </a:solidFill>
                <a:latin typeface="Comic Sans MS" panose="030F0902030302020204" pitchFamily="66" charset="0"/>
              </a:rPr>
              <a:t>From Jesus who is Holy and True, and has the Key of David.  </a:t>
            </a:r>
          </a:p>
          <a:p>
            <a:pPr>
              <a:defRPr/>
            </a:pPr>
            <a:r>
              <a:rPr lang="en-US" altLang="en-US" sz="2000" dirty="0">
                <a:solidFill>
                  <a:srgbClr val="000000"/>
                </a:solidFill>
                <a:latin typeface="Comic Sans MS" panose="030F0902030302020204" pitchFamily="66" charset="0"/>
              </a:rPr>
              <a:t>    He opens and shuts doors supernaturally!</a:t>
            </a:r>
          </a:p>
          <a:p>
            <a:pPr>
              <a:defRPr/>
            </a:pPr>
            <a:endParaRPr lang="en-US" altLang="en-US" sz="2000" dirty="0">
              <a:solidFill>
                <a:srgbClr val="000000"/>
              </a:solidFill>
              <a:latin typeface="Lucida Handwriting" panose="03010101010101010101" pitchFamily="66" charset="77"/>
            </a:endParaRPr>
          </a:p>
          <a:p>
            <a:pPr>
              <a:defRPr/>
            </a:pPr>
            <a:r>
              <a:rPr lang="en-US" altLang="en-US" sz="2000" u="sng" dirty="0">
                <a:solidFill>
                  <a:srgbClr val="0000FF"/>
                </a:solidFill>
                <a:latin typeface="Arial Rounded MT Bold" panose="020F0704030504030204" pitchFamily="34" charset="77"/>
              </a:rPr>
              <a:t>I Know:</a:t>
            </a:r>
          </a:p>
          <a:p>
            <a:pPr>
              <a:defRPr/>
            </a:pPr>
            <a:r>
              <a:rPr lang="en-US" altLang="en-US" sz="2000" dirty="0">
                <a:solidFill>
                  <a:srgbClr val="0000FF"/>
                </a:solidFill>
                <a:latin typeface="Arial Rounded MT Bold" panose="020F0704030504030204" pitchFamily="34" charset="77"/>
              </a:rPr>
              <a:t>   </a:t>
            </a:r>
            <a:r>
              <a:rPr lang="en-US" altLang="en-US" sz="2000" dirty="0">
                <a:solidFill>
                  <a:srgbClr val="0000FF"/>
                </a:solidFill>
                <a:latin typeface="Arial Black" panose="020B0604020202020204" pitchFamily="34" charset="0"/>
              </a:rPr>
              <a:t>Your Works                                 A</a:t>
            </a:r>
          </a:p>
          <a:p>
            <a:pPr>
              <a:defRPr/>
            </a:pPr>
            <a:r>
              <a:rPr lang="en-US" altLang="en-US" sz="2000" dirty="0">
                <a:solidFill>
                  <a:srgbClr val="0000FF"/>
                </a:solidFill>
                <a:latin typeface="Arial Black" panose="020B0604020202020204" pitchFamily="34" charset="0"/>
              </a:rPr>
              <a:t>   Kept My Word and Patience      A</a:t>
            </a:r>
          </a:p>
          <a:p>
            <a:pPr>
              <a:defRPr/>
            </a:pPr>
            <a:r>
              <a:rPr lang="en-US" altLang="en-US" sz="2000" dirty="0">
                <a:solidFill>
                  <a:srgbClr val="0000FF"/>
                </a:solidFill>
                <a:latin typeface="Arial Black" panose="020B0604020202020204" pitchFamily="34" charset="0"/>
              </a:rPr>
              <a:t>  Did Not Deny My Name               A</a:t>
            </a:r>
          </a:p>
          <a:p>
            <a:pPr>
              <a:defRPr/>
            </a:pPr>
            <a:endParaRPr lang="en-US" altLang="en-US" sz="2000" dirty="0">
              <a:solidFill>
                <a:srgbClr val="0000FF"/>
              </a:solidFill>
              <a:latin typeface="Arial Black" panose="020B0604020202020204" pitchFamily="34" charset="0"/>
            </a:endParaRPr>
          </a:p>
          <a:p>
            <a:pPr>
              <a:defRPr/>
            </a:pPr>
            <a:r>
              <a:rPr lang="en-US" altLang="en-US" sz="2000" u="sng" dirty="0">
                <a:solidFill>
                  <a:srgbClr val="000000"/>
                </a:solidFill>
                <a:latin typeface="Arial Rounded MT Bold" panose="020F0704030504030204" pitchFamily="34" charset="77"/>
              </a:rPr>
              <a:t>Rewards: </a:t>
            </a:r>
          </a:p>
          <a:p>
            <a:pPr>
              <a:defRPr/>
            </a:pPr>
            <a:r>
              <a:rPr lang="en-US" altLang="en-US" sz="2000" dirty="0">
                <a:solidFill>
                  <a:srgbClr val="0000FF"/>
                </a:solidFill>
                <a:latin typeface="Arial Rounded MT Bold" panose="020F0704030504030204" pitchFamily="34" charset="77"/>
              </a:rPr>
              <a:t>   They will know I love you,</a:t>
            </a:r>
          </a:p>
          <a:p>
            <a:pPr>
              <a:defRPr/>
            </a:pPr>
            <a:r>
              <a:rPr lang="en-US" altLang="en-US" sz="2000" dirty="0">
                <a:solidFill>
                  <a:srgbClr val="0000FF"/>
                </a:solidFill>
                <a:latin typeface="Arial Rounded MT Bold" panose="020F0704030504030204" pitchFamily="34" charset="77"/>
              </a:rPr>
              <a:t>   They will worship at your feet.</a:t>
            </a:r>
          </a:p>
          <a:p>
            <a:pPr>
              <a:defRPr/>
            </a:pPr>
            <a:r>
              <a:rPr lang="en-US" altLang="en-US" sz="2000" dirty="0">
                <a:solidFill>
                  <a:srgbClr val="0000FF"/>
                </a:solidFill>
                <a:latin typeface="Arial Rounded MT Bold" panose="020F0704030504030204" pitchFamily="34" charset="77"/>
              </a:rPr>
              <a:t>   I will keep you from the entire time of the Tribulation!</a:t>
            </a:r>
          </a:p>
          <a:p>
            <a:pPr>
              <a:defRPr/>
            </a:pPr>
            <a:r>
              <a:rPr lang="en-US" altLang="en-US" sz="2000" dirty="0">
                <a:solidFill>
                  <a:srgbClr val="0000FF"/>
                </a:solidFill>
                <a:latin typeface="Arial Rounded MT Bold" panose="020F0704030504030204" pitchFamily="34" charset="77"/>
              </a:rPr>
              <a:t>   I will make you a pillar in My Temple – never to leave again!</a:t>
            </a:r>
          </a:p>
          <a:p>
            <a:pPr>
              <a:defRPr/>
            </a:pPr>
            <a:r>
              <a:rPr lang="en-US" altLang="en-US" sz="2000" dirty="0">
                <a:solidFill>
                  <a:srgbClr val="0000FF"/>
                </a:solidFill>
                <a:latin typeface="Arial Rounded MT Bold" panose="020F0704030504030204" pitchFamily="34" charset="77"/>
              </a:rPr>
              <a:t>   I will write on you the Name of My God,  the Name of New Jerusalem, </a:t>
            </a:r>
          </a:p>
          <a:p>
            <a:pPr>
              <a:defRPr/>
            </a:pPr>
            <a:r>
              <a:rPr lang="en-US" altLang="en-US" sz="2000" dirty="0">
                <a:solidFill>
                  <a:srgbClr val="0000FF"/>
                </a:solidFill>
                <a:latin typeface="Arial Rounded MT Bold" panose="020F0704030504030204" pitchFamily="34" charset="77"/>
              </a:rPr>
              <a:t>     and My own new Name.</a:t>
            </a:r>
          </a:p>
          <a:p>
            <a:pPr>
              <a:defRPr/>
            </a:pPr>
            <a:r>
              <a:rPr lang="en-US" altLang="en-US" sz="2000" dirty="0">
                <a:solidFill>
                  <a:srgbClr val="0000FF"/>
                </a:solidFill>
                <a:latin typeface="Arial Rounded MT Bold" panose="020F0704030504030204" pitchFamily="34" charset="77"/>
              </a:rPr>
              <a:t>               </a:t>
            </a:r>
            <a:endParaRPr lang="en-US" altLang="en-US" sz="2000" u="sng" dirty="0">
              <a:solidFill>
                <a:srgbClr val="0000FF"/>
              </a:solidFill>
              <a:latin typeface="Arial Rounded MT Bold" panose="020F0704030504030204" pitchFamily="34" charset="77"/>
            </a:endParaRPr>
          </a:p>
          <a:p>
            <a:pPr>
              <a:defRPr/>
            </a:pPr>
            <a:r>
              <a:rPr lang="en-US" altLang="en-US" sz="2000" dirty="0">
                <a:solidFill>
                  <a:srgbClr val="000000"/>
                </a:solidFill>
                <a:latin typeface="Lucida Handwriting" panose="03010101010101010101" pitchFamily="66" charset="77"/>
              </a:rPr>
              <a:t> </a:t>
            </a:r>
            <a:r>
              <a:rPr lang="en-US" altLang="en-US" sz="2000" dirty="0">
                <a:solidFill>
                  <a:srgbClr val="000000"/>
                </a:solidFill>
                <a:latin typeface="Comic Sans MS" panose="030F0902030302020204" pitchFamily="66" charset="0"/>
              </a:rPr>
              <a:t>He that has an ear,</a:t>
            </a:r>
          </a:p>
          <a:p>
            <a:pPr>
              <a:defRPr/>
            </a:pPr>
            <a:r>
              <a:rPr lang="en-US" altLang="en-US" sz="2000" dirty="0">
                <a:solidFill>
                  <a:srgbClr val="000000"/>
                </a:solidFill>
                <a:latin typeface="Comic Sans MS" panose="030F0902030302020204" pitchFamily="66" charset="0"/>
              </a:rPr>
              <a:t> let him hear what the Spirit says to the Churches</a:t>
            </a:r>
          </a:p>
        </p:txBody>
      </p:sp>
      <p:pic>
        <p:nvPicPr>
          <p:cNvPr id="53251" name="Picture 2" descr="Unknown-2 4.46.02 PM.jpeg">
            <a:extLst>
              <a:ext uri="{FF2B5EF4-FFF2-40B4-BE49-F238E27FC236}">
                <a16:creationId xmlns:a16="http://schemas.microsoft.com/office/drawing/2014/main" id="{DD9E0570-DB0F-9987-120F-E2CE185F48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3929" y="1367707"/>
            <a:ext cx="2565812" cy="273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dirty="0">
              <a:solidFill>
                <a:srgbClr val="000000"/>
              </a:solidFill>
              <a:latin typeface="Papyrus Condensed" panose="020B0602040200020303" pitchFamily="34" charset="77"/>
            </a:endParaRPr>
          </a:p>
        </p:txBody>
      </p:sp>
      <p:sp>
        <p:nvSpPr>
          <p:cNvPr id="2" name="TextBox 1">
            <a:extLst>
              <a:ext uri="{FF2B5EF4-FFF2-40B4-BE49-F238E27FC236}">
                <a16:creationId xmlns:a16="http://schemas.microsoft.com/office/drawing/2014/main" id="{BD7BB131-BB6F-B9BD-25D7-23476043F242}"/>
              </a:ext>
            </a:extLst>
          </p:cNvPr>
          <p:cNvSpPr txBox="1"/>
          <p:nvPr/>
        </p:nvSpPr>
        <p:spPr>
          <a:xfrm>
            <a:off x="670010" y="401937"/>
            <a:ext cx="10620289" cy="1107996"/>
          </a:xfrm>
          <a:prstGeom prst="rect">
            <a:avLst/>
          </a:prstGeom>
          <a:solidFill>
            <a:srgbClr val="92D050"/>
          </a:solidFill>
        </p:spPr>
        <p:txBody>
          <a:bodyPr wrap="square" rtlCol="0">
            <a:spAutoFit/>
          </a:bodyPr>
          <a:lstStyle/>
          <a:p>
            <a:pPr algn="ctr"/>
            <a:r>
              <a:rPr lang="en-US" sz="2200" dirty="0">
                <a:solidFill>
                  <a:srgbClr val="FF0000"/>
                </a:solidFill>
                <a:latin typeface="Papyrus" panose="020B0602040200020303" pitchFamily="34" charset="77"/>
              </a:rPr>
              <a:t>Revelation 3:7</a:t>
            </a:r>
            <a:r>
              <a:rPr lang="en-US" sz="2200" dirty="0">
                <a:latin typeface="Papyrus" panose="020B0602040200020303" pitchFamily="34" charset="77"/>
              </a:rPr>
              <a:t> “And to the Angel of the Church in Philadelphia, write:</a:t>
            </a:r>
          </a:p>
          <a:p>
            <a:pPr algn="ctr"/>
            <a:r>
              <a:rPr lang="en-US" sz="2200" dirty="0">
                <a:latin typeface="Papyrus" panose="020B0602040200020303" pitchFamily="34" charset="77"/>
              </a:rPr>
              <a:t>These things says He that is holy, He that is true, He that has “</a:t>
            </a:r>
            <a:r>
              <a:rPr lang="en-US" sz="2200" i="1" dirty="0">
                <a:latin typeface="Papyrus" panose="020B0602040200020303" pitchFamily="34" charset="77"/>
              </a:rPr>
              <a:t>the key of David</a:t>
            </a:r>
            <a:r>
              <a:rPr lang="en-US" sz="2200" dirty="0">
                <a:latin typeface="Papyrus" panose="020B0602040200020303" pitchFamily="34" charset="77"/>
              </a:rPr>
              <a:t>,” </a:t>
            </a:r>
          </a:p>
          <a:p>
            <a:pPr algn="ctr"/>
            <a:r>
              <a:rPr lang="en-US" sz="2200" dirty="0">
                <a:latin typeface="Papyrus" panose="020B0602040200020303" pitchFamily="34" charset="77"/>
              </a:rPr>
              <a:t> He that opens and none shall shut, and He that shuts and none opens: </a:t>
            </a:r>
          </a:p>
        </p:txBody>
      </p:sp>
      <p:sp>
        <p:nvSpPr>
          <p:cNvPr id="7" name="TextBox 6">
            <a:extLst>
              <a:ext uri="{FF2B5EF4-FFF2-40B4-BE49-F238E27FC236}">
                <a16:creationId xmlns:a16="http://schemas.microsoft.com/office/drawing/2014/main" id="{0F535FB7-5CA7-49C3-F3EB-852F2AEC91E8}"/>
              </a:ext>
            </a:extLst>
          </p:cNvPr>
          <p:cNvSpPr txBox="1"/>
          <p:nvPr/>
        </p:nvSpPr>
        <p:spPr>
          <a:xfrm>
            <a:off x="985320" y="5348067"/>
            <a:ext cx="9163846" cy="1323439"/>
          </a:xfrm>
          <a:prstGeom prst="rect">
            <a:avLst/>
          </a:prstGeom>
          <a:solidFill>
            <a:schemeClr val="bg1"/>
          </a:solidFill>
        </p:spPr>
        <p:txBody>
          <a:bodyPr wrap="square">
            <a:spAutoFit/>
          </a:bodyPr>
          <a:lstStyle/>
          <a:p>
            <a:r>
              <a:rPr lang="en-US" dirty="0">
                <a:solidFill>
                  <a:srgbClr val="000000"/>
                </a:solidFill>
                <a:latin typeface="Avenir Book" panose="02000503020000020003" pitchFamily="2" charset="0"/>
              </a:rPr>
              <a:t>  </a:t>
            </a:r>
            <a:r>
              <a:rPr lang="en-US" sz="1800" dirty="0">
                <a:solidFill>
                  <a:srgbClr val="000000"/>
                </a:solidFill>
                <a:latin typeface="Avenir Book" panose="02000503020000020003" pitchFamily="2" charset="0"/>
              </a:rPr>
              <a:t> </a:t>
            </a:r>
            <a:r>
              <a:rPr lang="en-US" sz="2000" dirty="0">
                <a:solidFill>
                  <a:srgbClr val="000000"/>
                </a:solidFill>
                <a:latin typeface="Avenir Book" panose="02000503020000020003" pitchFamily="2" charset="0"/>
              </a:rPr>
              <a:t>In </a:t>
            </a:r>
            <a:r>
              <a:rPr lang="en-US" sz="2000" dirty="0">
                <a:solidFill>
                  <a:srgbClr val="FF0000"/>
                </a:solidFill>
                <a:latin typeface="Avenir Book" panose="02000503020000020003" pitchFamily="2" charset="0"/>
              </a:rPr>
              <a:t>Isaiah 22:22</a:t>
            </a:r>
            <a:r>
              <a:rPr lang="en-US" sz="2000" dirty="0">
                <a:latin typeface="Avenir Book" panose="02000503020000020003" pitchFamily="2" charset="0"/>
              </a:rPr>
              <a:t> God speaks of Eliakim  –  </a:t>
            </a:r>
            <a:r>
              <a:rPr lang="en-US" sz="2000" dirty="0">
                <a:solidFill>
                  <a:srgbClr val="FF0000"/>
                </a:solidFill>
                <a:latin typeface="Avenir Book" panose="02000503020000020003" pitchFamily="2" charset="0"/>
              </a:rPr>
              <a:t>A Prophetic Picture of the Messiah</a:t>
            </a:r>
          </a:p>
          <a:p>
            <a:endParaRPr lang="en-US" sz="2000" dirty="0">
              <a:solidFill>
                <a:srgbClr val="FF0000"/>
              </a:solidFill>
              <a:latin typeface="Avenir Book" panose="02000503020000020003" pitchFamily="2" charset="0"/>
            </a:endParaRPr>
          </a:p>
          <a:p>
            <a:r>
              <a:rPr lang="en-US" sz="2000" dirty="0">
                <a:solidFill>
                  <a:srgbClr val="FF0000"/>
                </a:solidFill>
                <a:latin typeface="Papyrus" panose="020B0602040200020303" pitchFamily="34" charset="77"/>
              </a:rPr>
              <a:t>                </a:t>
            </a:r>
            <a:r>
              <a:rPr lang="en-US" sz="2000" b="1" baseline="30000" dirty="0">
                <a:solidFill>
                  <a:srgbClr val="000000"/>
                </a:solidFill>
                <a:latin typeface="Papyrus" panose="020B0602040200020303" pitchFamily="34" charset="77"/>
              </a:rPr>
              <a:t>“</a:t>
            </a:r>
            <a:r>
              <a:rPr lang="en-US" sz="2000" b="0" i="0" u="none" strike="noStrike" dirty="0">
                <a:solidFill>
                  <a:srgbClr val="000000"/>
                </a:solidFill>
                <a:effectLst/>
                <a:latin typeface="Papyrus" panose="020B0602040200020303" pitchFamily="34" charset="77"/>
              </a:rPr>
              <a:t>And the key of the house of David will I lay upon His shoulder;</a:t>
            </a:r>
          </a:p>
          <a:p>
            <a:r>
              <a:rPr lang="en-US" sz="2000" b="0" i="0" u="none" strike="noStrike" dirty="0">
                <a:solidFill>
                  <a:srgbClr val="000000"/>
                </a:solidFill>
                <a:effectLst/>
                <a:latin typeface="Papyrus" panose="020B0602040200020303" pitchFamily="34" charset="77"/>
              </a:rPr>
              <a:t> so He shall open, and none shall shut; and He shall shut, and none shall open.”</a:t>
            </a:r>
            <a:endParaRPr lang="en-US" sz="2000" dirty="0">
              <a:latin typeface="Papyrus" panose="020B0602040200020303" pitchFamily="34" charset="77"/>
            </a:endParaRPr>
          </a:p>
        </p:txBody>
      </p:sp>
      <p:pic>
        <p:nvPicPr>
          <p:cNvPr id="9" name="Picture 8" descr="A person with a beard&#10;&#10;Description automatically generated with medium confidence">
            <a:extLst>
              <a:ext uri="{FF2B5EF4-FFF2-40B4-BE49-F238E27FC236}">
                <a16:creationId xmlns:a16="http://schemas.microsoft.com/office/drawing/2014/main" id="{CAAE66F1-686E-BCB8-D956-B75722EF2A80}"/>
              </a:ext>
            </a:extLst>
          </p:cNvPr>
          <p:cNvPicPr>
            <a:picLocks noChangeAspect="1"/>
          </p:cNvPicPr>
          <p:nvPr/>
        </p:nvPicPr>
        <p:blipFill>
          <a:blip r:embed="rId2"/>
          <a:stretch>
            <a:fillRect/>
          </a:stretch>
        </p:blipFill>
        <p:spPr>
          <a:xfrm>
            <a:off x="1638815" y="1509933"/>
            <a:ext cx="6696420" cy="3805799"/>
          </a:xfrm>
          <a:prstGeom prst="rect">
            <a:avLst/>
          </a:prstGeom>
        </p:spPr>
      </p:pic>
      <p:pic>
        <p:nvPicPr>
          <p:cNvPr id="11" name="Picture 10" descr="A picture containing key, tool&#10;&#10;Description automatically generated">
            <a:extLst>
              <a:ext uri="{FF2B5EF4-FFF2-40B4-BE49-F238E27FC236}">
                <a16:creationId xmlns:a16="http://schemas.microsoft.com/office/drawing/2014/main" id="{9C57E6FF-239F-B220-43EA-9A1D11C253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00" b="91500" l="8056" r="92778">
                        <a14:foregroundMark x1="76111" y1="11000" x2="86528" y2="12500"/>
                        <a14:foregroundMark x1="86528" y1="12500" x2="92778" y2="28000"/>
                        <a14:foregroundMark x1="92778" y1="28000" x2="90556" y2="43500"/>
                        <a14:foregroundMark x1="75833" y1="9500" x2="84444" y2="10000"/>
                        <a14:foregroundMark x1="26389" y1="91500" x2="32500" y2="81000"/>
                        <a14:foregroundMark x1="8056" y1="62500" x2="10278" y2="68500"/>
                      </a14:backgroundRemoval>
                    </a14:imgEffect>
                  </a14:imgLayer>
                </a14:imgProps>
              </a:ext>
            </a:extLst>
          </a:blip>
          <a:stretch>
            <a:fillRect/>
          </a:stretch>
        </p:blipFill>
        <p:spPr>
          <a:xfrm>
            <a:off x="7337557" y="2053883"/>
            <a:ext cx="4950421" cy="2750234"/>
          </a:xfrm>
          <a:prstGeom prst="rect">
            <a:avLst/>
          </a:prstGeom>
        </p:spPr>
      </p:pic>
    </p:spTree>
    <p:extLst>
      <p:ext uri="{BB962C8B-B14F-4D97-AF65-F5344CB8AC3E}">
        <p14:creationId xmlns:p14="http://schemas.microsoft.com/office/powerpoint/2010/main" val="64632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7112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
        <p:nvSpPr>
          <p:cNvPr id="2" name="TextBox 1">
            <a:extLst>
              <a:ext uri="{FF2B5EF4-FFF2-40B4-BE49-F238E27FC236}">
                <a16:creationId xmlns:a16="http://schemas.microsoft.com/office/drawing/2014/main" id="{5F903691-F76F-A974-C981-2E2B50285230}"/>
              </a:ext>
            </a:extLst>
          </p:cNvPr>
          <p:cNvSpPr txBox="1"/>
          <p:nvPr/>
        </p:nvSpPr>
        <p:spPr>
          <a:xfrm>
            <a:off x="2007870" y="3199022"/>
            <a:ext cx="8318500" cy="1938992"/>
          </a:xfrm>
          <a:prstGeom prst="rect">
            <a:avLst/>
          </a:prstGeom>
          <a:solidFill>
            <a:schemeClr val="bg1"/>
          </a:solidFill>
        </p:spPr>
        <p:txBody>
          <a:bodyPr wrap="square" rtlCol="0">
            <a:spAutoFit/>
          </a:bodyPr>
          <a:lstStyle/>
          <a:p>
            <a:pPr marL="685800" indent="-457200" algn="l" fontAlgn="base"/>
            <a:r>
              <a:rPr lang="en-US" sz="2000" i="0" u="none" strike="noStrike" dirty="0">
                <a:solidFill>
                  <a:srgbClr val="3D3D3D"/>
                </a:solidFill>
                <a:effectLst/>
                <a:latin typeface="Papyrus" panose="020B0602040200020303" pitchFamily="34" charset="77"/>
              </a:rPr>
              <a:t>				</a:t>
            </a:r>
            <a:r>
              <a:rPr lang="en-US" sz="2000" i="0" u="none" strike="noStrike" dirty="0">
                <a:solidFill>
                  <a:srgbClr val="FF0000"/>
                </a:solidFill>
                <a:effectLst/>
                <a:latin typeface="Papyrus" panose="020B0602040200020303" pitchFamily="34" charset="77"/>
              </a:rPr>
              <a:t>Isaiah 9:7</a:t>
            </a:r>
          </a:p>
          <a:p>
            <a:pPr marL="685800" indent="-457200" algn="l" fontAlgn="base"/>
            <a:r>
              <a:rPr lang="en-US" sz="2000" b="1" i="0" u="none" strike="noStrike" dirty="0">
                <a:solidFill>
                  <a:srgbClr val="3D3D3D"/>
                </a:solidFill>
                <a:effectLst/>
                <a:latin typeface="Source Sans Pro" panose="020B0503030403020204" pitchFamily="34" charset="0"/>
              </a:rPr>
              <a:t> </a:t>
            </a:r>
            <a:r>
              <a:rPr lang="en-US" sz="2000" b="0" i="0" u="none" strike="noStrike" dirty="0">
                <a:solidFill>
                  <a:srgbClr val="3D3D3D"/>
                </a:solidFill>
                <a:effectLst/>
                <a:latin typeface="Source Sans Pro" panose="020B0503030403020204" pitchFamily="34" charset="0"/>
              </a:rPr>
              <a:t> </a:t>
            </a:r>
            <a:r>
              <a:rPr lang="en-US" sz="2000" b="0" i="0" u="none" strike="noStrike" dirty="0">
                <a:solidFill>
                  <a:srgbClr val="3D3D3D"/>
                </a:solidFill>
                <a:effectLst/>
                <a:latin typeface="Papyrus" panose="020B0602040200020303" pitchFamily="34" charset="77"/>
              </a:rPr>
              <a:t>Of the increase of </a:t>
            </a:r>
            <a:r>
              <a:rPr lang="en-US" sz="2000" i="1" dirty="0">
                <a:solidFill>
                  <a:srgbClr val="3D3D3D"/>
                </a:solidFill>
                <a:latin typeface="Papyrus" panose="020B0602040200020303" pitchFamily="34" charset="77"/>
              </a:rPr>
              <a:t>H</a:t>
            </a:r>
            <a:r>
              <a:rPr lang="en-US" sz="2000" b="0" i="1" u="none" strike="noStrike" dirty="0">
                <a:solidFill>
                  <a:srgbClr val="3D3D3D"/>
                </a:solidFill>
                <a:effectLst/>
                <a:latin typeface="Papyrus" panose="020B0602040200020303" pitchFamily="34" charset="77"/>
              </a:rPr>
              <a:t>is</a:t>
            </a:r>
            <a:r>
              <a:rPr lang="en-US" sz="2000" b="0" i="0" u="none" strike="noStrike" dirty="0">
                <a:solidFill>
                  <a:srgbClr val="3D3D3D"/>
                </a:solidFill>
                <a:effectLst/>
                <a:latin typeface="Papyrus" panose="020B0602040200020303" pitchFamily="34" charset="77"/>
              </a:rPr>
              <a:t> government and peace </a:t>
            </a:r>
            <a:r>
              <a:rPr lang="en-US" sz="2000" b="0" i="1" u="none" strike="noStrike" dirty="0">
                <a:solidFill>
                  <a:srgbClr val="3D3D3D"/>
                </a:solidFill>
                <a:effectLst/>
                <a:latin typeface="Papyrus" panose="020B0602040200020303" pitchFamily="34" charset="77"/>
              </a:rPr>
              <a:t>there shall be</a:t>
            </a:r>
            <a:r>
              <a:rPr lang="en-US" sz="2000" b="0" i="0" u="none" strike="noStrike" dirty="0">
                <a:solidFill>
                  <a:srgbClr val="3D3D3D"/>
                </a:solidFill>
                <a:effectLst/>
                <a:latin typeface="Papyrus" panose="020B0602040200020303" pitchFamily="34" charset="77"/>
              </a:rPr>
              <a:t> no end,</a:t>
            </a:r>
          </a:p>
          <a:p>
            <a:pPr marL="685800" indent="-228600" algn="l" fontAlgn="base"/>
            <a:r>
              <a:rPr lang="en-US" sz="2000" b="0" i="0" u="none" strike="noStrike" dirty="0">
                <a:solidFill>
                  <a:srgbClr val="3D3D3D"/>
                </a:solidFill>
                <a:effectLst/>
                <a:latin typeface="Papyrus" panose="020B0602040200020303" pitchFamily="34" charset="77"/>
              </a:rPr>
              <a:t>Upon the throne of David, and upon His kingdom,</a:t>
            </a:r>
          </a:p>
          <a:p>
            <a:pPr marL="685800" indent="-228600" algn="l" fontAlgn="base"/>
            <a:r>
              <a:rPr lang="en-US" sz="2000" b="0" i="0" u="none" strike="noStrike" dirty="0">
                <a:solidFill>
                  <a:srgbClr val="3D3D3D"/>
                </a:solidFill>
                <a:effectLst/>
                <a:latin typeface="Papyrus" panose="020B0602040200020303" pitchFamily="34" charset="77"/>
              </a:rPr>
              <a:t>To order it, and to establish it with judgment and with justice</a:t>
            </a:r>
          </a:p>
          <a:p>
            <a:pPr marL="685800" indent="-228600" algn="l" fontAlgn="base"/>
            <a:r>
              <a:rPr lang="en-US" sz="2000" b="0" i="0" u="none" strike="noStrike" dirty="0">
                <a:solidFill>
                  <a:srgbClr val="3D3D3D"/>
                </a:solidFill>
                <a:effectLst/>
                <a:latin typeface="Papyrus" panose="020B0602040200020303" pitchFamily="34" charset="77"/>
              </a:rPr>
              <a:t>From henceforth even for ever.</a:t>
            </a:r>
          </a:p>
          <a:p>
            <a:pPr marL="685800" indent="-228600" algn="l" fontAlgn="base"/>
            <a:r>
              <a:rPr lang="en-US" sz="2000" b="0" i="0" u="none" strike="noStrike" dirty="0">
                <a:solidFill>
                  <a:srgbClr val="3D3D3D"/>
                </a:solidFill>
                <a:effectLst/>
                <a:latin typeface="Papyrus" panose="020B0602040200020303" pitchFamily="34" charset="77"/>
              </a:rPr>
              <a:t>The zeal of the Lord of hosts will perform this.</a:t>
            </a:r>
          </a:p>
        </p:txBody>
      </p:sp>
      <p:sp>
        <p:nvSpPr>
          <p:cNvPr id="3" name="TextBox 2">
            <a:extLst>
              <a:ext uri="{FF2B5EF4-FFF2-40B4-BE49-F238E27FC236}">
                <a16:creationId xmlns:a16="http://schemas.microsoft.com/office/drawing/2014/main" id="{8C0CD87A-9939-DC3A-9180-A055DED99B45}"/>
              </a:ext>
            </a:extLst>
          </p:cNvPr>
          <p:cNvSpPr txBox="1"/>
          <p:nvPr/>
        </p:nvSpPr>
        <p:spPr>
          <a:xfrm>
            <a:off x="3362325" y="5512850"/>
            <a:ext cx="8134350" cy="1015663"/>
          </a:xfrm>
          <a:prstGeom prst="rect">
            <a:avLst/>
          </a:prstGeom>
          <a:solidFill>
            <a:schemeClr val="bg1"/>
          </a:solidFill>
        </p:spPr>
        <p:txBody>
          <a:bodyPr wrap="square" rtlCol="0">
            <a:spAutoFit/>
          </a:bodyPr>
          <a:lstStyle/>
          <a:p>
            <a:r>
              <a:rPr lang="en-US" b="1" i="0" u="none" strike="noStrike" dirty="0">
                <a:solidFill>
                  <a:srgbClr val="3D3D3D"/>
                </a:solidFill>
                <a:effectLst/>
                <a:latin typeface="Source Sans Pro" panose="020B0503030403020204" pitchFamily="34" charset="0"/>
              </a:rPr>
              <a:t> 			 </a:t>
            </a:r>
            <a:r>
              <a:rPr lang="en-US" sz="2000" i="0" u="none" strike="noStrike" dirty="0">
                <a:solidFill>
                  <a:srgbClr val="FF0000"/>
                </a:solidFill>
                <a:effectLst/>
                <a:latin typeface="Papyrus" panose="020B0602040200020303" pitchFamily="34" charset="77"/>
              </a:rPr>
              <a:t>Luke 1:32</a:t>
            </a:r>
            <a:endParaRPr lang="en-US" b="1" i="0" u="none" strike="noStrike" dirty="0">
              <a:solidFill>
                <a:srgbClr val="FF0000"/>
              </a:solidFill>
              <a:effectLst/>
              <a:latin typeface="Source Sans Pro" panose="020B0503030403020204" pitchFamily="34" charset="0"/>
            </a:endParaRPr>
          </a:p>
          <a:p>
            <a:r>
              <a:rPr lang="en-US" b="0" i="0" u="none" strike="noStrike" dirty="0">
                <a:solidFill>
                  <a:srgbClr val="3D3D3D"/>
                </a:solidFill>
                <a:effectLst/>
                <a:latin typeface="Georgia" panose="02040502050405020303" pitchFamily="18" charset="0"/>
              </a:rPr>
              <a:t>“</a:t>
            </a:r>
            <a:r>
              <a:rPr lang="en-US" sz="2000" b="0" i="0" u="none" strike="noStrike" dirty="0">
                <a:solidFill>
                  <a:srgbClr val="3D3D3D"/>
                </a:solidFill>
                <a:effectLst/>
                <a:latin typeface="Papyrus" panose="020B0602040200020303" pitchFamily="34" charset="77"/>
              </a:rPr>
              <a:t>He shall be great, and shall be called the Son of the Highest:</a:t>
            </a:r>
          </a:p>
          <a:p>
            <a:r>
              <a:rPr lang="en-US" sz="2000" b="0" i="0" u="none" strike="noStrike" dirty="0">
                <a:solidFill>
                  <a:srgbClr val="3D3D3D"/>
                </a:solidFill>
                <a:effectLst/>
                <a:latin typeface="Papyrus" panose="020B0602040200020303" pitchFamily="34" charset="77"/>
              </a:rPr>
              <a:t> and the Lord God shall give unto Him the throne of his father David:”</a:t>
            </a:r>
            <a:endParaRPr lang="en-US" sz="2000" dirty="0">
              <a:latin typeface="Papyrus" panose="020B0602040200020303" pitchFamily="34" charset="77"/>
            </a:endParaRPr>
          </a:p>
        </p:txBody>
      </p:sp>
      <p:sp>
        <p:nvSpPr>
          <p:cNvPr id="4" name="TextBox 3">
            <a:extLst>
              <a:ext uri="{FF2B5EF4-FFF2-40B4-BE49-F238E27FC236}">
                <a16:creationId xmlns:a16="http://schemas.microsoft.com/office/drawing/2014/main" id="{D1B505F4-1379-62D3-E5A7-1254BA27CFA8}"/>
              </a:ext>
            </a:extLst>
          </p:cNvPr>
          <p:cNvSpPr txBox="1"/>
          <p:nvPr/>
        </p:nvSpPr>
        <p:spPr>
          <a:xfrm>
            <a:off x="301734" y="309761"/>
            <a:ext cx="11379200" cy="1938992"/>
          </a:xfrm>
          <a:prstGeom prst="rect">
            <a:avLst/>
          </a:prstGeom>
          <a:solidFill>
            <a:schemeClr val="bg1"/>
          </a:solidFill>
        </p:spPr>
        <p:txBody>
          <a:bodyPr wrap="square" rtlCol="0">
            <a:spAutoFit/>
          </a:bodyPr>
          <a:lstStyle/>
          <a:p>
            <a:r>
              <a:rPr lang="en-US" sz="2000" b="0" i="0" u="none" strike="noStrike" dirty="0">
                <a:solidFill>
                  <a:srgbClr val="081C2A"/>
                </a:solidFill>
                <a:effectLst/>
                <a:latin typeface="Papyrus" panose="020B0602040200020303" pitchFamily="34" charset="77"/>
              </a:rPr>
              <a:t>“The Key of David” is </a:t>
            </a:r>
            <a:r>
              <a:rPr lang="en-US" sz="2000" b="0" i="0" u="none" strike="noStrike" dirty="0">
                <a:solidFill>
                  <a:srgbClr val="FF0000"/>
                </a:solidFill>
                <a:effectLst/>
                <a:latin typeface="Papyrus" panose="020B0602040200020303" pitchFamily="34" charset="77"/>
              </a:rPr>
              <a:t>a Messianic </a:t>
            </a:r>
            <a:r>
              <a:rPr lang="en-US" sz="2000" b="0" i="0" u="none" strike="noStrike" dirty="0">
                <a:solidFill>
                  <a:srgbClr val="081C2A"/>
                </a:solidFill>
                <a:effectLst/>
                <a:latin typeface="Papyrus" panose="020B0602040200020303" pitchFamily="34" charset="77"/>
              </a:rPr>
              <a:t>term found both in Revelation and Isaiah. </a:t>
            </a:r>
          </a:p>
          <a:p>
            <a:r>
              <a:rPr lang="en-US" sz="2000" b="0" i="0" u="none" strike="noStrike" dirty="0">
                <a:solidFill>
                  <a:srgbClr val="081C2A"/>
                </a:solidFill>
                <a:effectLst/>
                <a:latin typeface="Papyrus" panose="020B0602040200020303" pitchFamily="34" charset="77"/>
              </a:rPr>
              <a:t>A key gives control or authority; therefore, whoever has  the Key of David </a:t>
            </a:r>
          </a:p>
          <a:p>
            <a:r>
              <a:rPr lang="en-US" sz="2000" b="0" i="0" u="none" strike="noStrike" dirty="0">
                <a:solidFill>
                  <a:srgbClr val="081C2A"/>
                </a:solidFill>
                <a:effectLst/>
                <a:latin typeface="Papyrus" panose="020B0602040200020303" pitchFamily="34" charset="77"/>
              </a:rPr>
              <a:t>has been given power over David’s Kingdom: over Jerusalem, </a:t>
            </a:r>
          </a:p>
          <a:p>
            <a:r>
              <a:rPr lang="en-US" sz="2000" b="0" i="0" u="none" strike="noStrike" dirty="0">
                <a:solidFill>
                  <a:srgbClr val="081C2A"/>
                </a:solidFill>
                <a:effectLst/>
                <a:latin typeface="Papyrus" panose="020B0602040200020303" pitchFamily="34" charset="77"/>
              </a:rPr>
              <a:t>over the City of David, over  the Kingdom of Israel.</a:t>
            </a:r>
          </a:p>
          <a:p>
            <a:endParaRPr lang="en-US" sz="2000" dirty="0">
              <a:solidFill>
                <a:srgbClr val="081C2A"/>
              </a:solidFill>
              <a:latin typeface="Papyrus" panose="020B0602040200020303" pitchFamily="34" charset="77"/>
            </a:endParaRPr>
          </a:p>
          <a:p>
            <a:r>
              <a:rPr lang="en-US" sz="2000" b="0" i="0" u="none" strike="noStrike" dirty="0">
                <a:solidFill>
                  <a:srgbClr val="FF0000"/>
                </a:solidFill>
                <a:effectLst/>
                <a:latin typeface="Papyrus" panose="020B0602040200020303" pitchFamily="34" charset="77"/>
              </a:rPr>
              <a:t>      Jesus </a:t>
            </a:r>
            <a:r>
              <a:rPr lang="en-US" sz="2000" b="0" i="0" u="none" strike="noStrike" dirty="0">
                <a:solidFill>
                  <a:srgbClr val="081C2A"/>
                </a:solidFill>
                <a:effectLst/>
                <a:latin typeface="Papyrus" panose="020B0602040200020303" pitchFamily="34" charset="77"/>
              </a:rPr>
              <a:t>has been given “the Key of David” &amp; The throne of David  </a:t>
            </a:r>
          </a:p>
        </p:txBody>
      </p:sp>
      <p:pic>
        <p:nvPicPr>
          <p:cNvPr id="6" name="Picture 5" descr="A person with a beard&#10;&#10;Description automatically generated with medium confidence">
            <a:extLst>
              <a:ext uri="{FF2B5EF4-FFF2-40B4-BE49-F238E27FC236}">
                <a16:creationId xmlns:a16="http://schemas.microsoft.com/office/drawing/2014/main" id="{B45DA188-CDCA-3514-0FD0-83E237B3F7B5}"/>
              </a:ext>
            </a:extLst>
          </p:cNvPr>
          <p:cNvPicPr>
            <a:picLocks noChangeAspect="1"/>
          </p:cNvPicPr>
          <p:nvPr/>
        </p:nvPicPr>
        <p:blipFill rotWithShape="1">
          <a:blip r:embed="rId2"/>
          <a:srcRect r="9949"/>
          <a:stretch/>
        </p:blipFill>
        <p:spPr>
          <a:xfrm>
            <a:off x="8361687" y="1014609"/>
            <a:ext cx="3517607" cy="2336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icture containing key, tool&#10;&#10;Description automatically generated">
            <a:extLst>
              <a:ext uri="{FF2B5EF4-FFF2-40B4-BE49-F238E27FC236}">
                <a16:creationId xmlns:a16="http://schemas.microsoft.com/office/drawing/2014/main" id="{32E0B5C0-968A-511C-29F8-DFA8E9CAE5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611" r="92500">
                        <a14:foregroundMark x1="87500" y1="20000" x2="92500" y2="37000"/>
                        <a14:foregroundMark x1="92500" y1="37000" x2="90000" y2="45000"/>
                        <a14:foregroundMark x1="76389" y1="11000" x2="82778" y2="10000"/>
                        <a14:foregroundMark x1="27222" y1="90000" x2="32500" y2="86500"/>
                        <a14:foregroundMark x1="8611" y1="60000" x2="10000" y2="67500"/>
                      </a14:backgroundRemoval>
                    </a14:imgEffect>
                  </a14:imgLayer>
                </a14:imgProps>
              </a:ext>
            </a:extLst>
          </a:blip>
          <a:stretch>
            <a:fillRect/>
          </a:stretch>
        </p:blipFill>
        <p:spPr>
          <a:xfrm rot="16200000">
            <a:off x="-1016000" y="3302000"/>
            <a:ext cx="4572000" cy="2540000"/>
          </a:xfrm>
          <a:prstGeom prst="rect">
            <a:avLst/>
          </a:prstGeom>
        </p:spPr>
      </p:pic>
    </p:spTree>
    <p:extLst>
      <p:ext uri="{BB962C8B-B14F-4D97-AF65-F5344CB8AC3E}">
        <p14:creationId xmlns:p14="http://schemas.microsoft.com/office/powerpoint/2010/main" val="266388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pic>
        <p:nvPicPr>
          <p:cNvPr id="3" name="Picture 2" descr="A person with a beard&#10;&#10;Description automatically generated with medium confidence">
            <a:extLst>
              <a:ext uri="{FF2B5EF4-FFF2-40B4-BE49-F238E27FC236}">
                <a16:creationId xmlns:a16="http://schemas.microsoft.com/office/drawing/2014/main" id="{2627AC4C-400B-941F-34EC-C353D1912A18}"/>
              </a:ext>
            </a:extLst>
          </p:cNvPr>
          <p:cNvPicPr>
            <a:picLocks noChangeAspect="1"/>
          </p:cNvPicPr>
          <p:nvPr/>
        </p:nvPicPr>
        <p:blipFill>
          <a:blip r:embed="rId2"/>
          <a:stretch>
            <a:fillRect/>
          </a:stretch>
        </p:blipFill>
        <p:spPr>
          <a:xfrm>
            <a:off x="470414" y="420190"/>
            <a:ext cx="7416967" cy="4215310"/>
          </a:xfrm>
          <a:prstGeom prst="rect">
            <a:avLst/>
          </a:prstGeom>
        </p:spPr>
      </p:pic>
      <p:sp>
        <p:nvSpPr>
          <p:cNvPr id="4" name="TextBox 3">
            <a:extLst>
              <a:ext uri="{FF2B5EF4-FFF2-40B4-BE49-F238E27FC236}">
                <a16:creationId xmlns:a16="http://schemas.microsoft.com/office/drawing/2014/main" id="{B95E909C-ECA7-4E20-D2E8-01C9822458D4}"/>
              </a:ext>
            </a:extLst>
          </p:cNvPr>
          <p:cNvSpPr txBox="1"/>
          <p:nvPr/>
        </p:nvSpPr>
        <p:spPr>
          <a:xfrm>
            <a:off x="346986" y="4856054"/>
            <a:ext cx="11743414" cy="1323439"/>
          </a:xfrm>
          <a:prstGeom prst="rect">
            <a:avLst/>
          </a:prstGeom>
          <a:solidFill>
            <a:schemeClr val="bg1"/>
          </a:solidFill>
        </p:spPr>
        <p:txBody>
          <a:bodyPr wrap="square" rtlCol="0">
            <a:spAutoFit/>
          </a:bodyPr>
          <a:lstStyle/>
          <a:p>
            <a:r>
              <a:rPr lang="en-US" sz="2000" dirty="0">
                <a:latin typeface="Papyrus" panose="020B0602040200020303" pitchFamily="34" charset="77"/>
              </a:rPr>
              <a:t>Jesus said</a:t>
            </a:r>
            <a:r>
              <a:rPr lang="en-US" sz="2000" dirty="0">
                <a:solidFill>
                  <a:srgbClr val="FF0000"/>
                </a:solidFill>
                <a:latin typeface="Papyrus" panose="020B0602040200020303" pitchFamily="34" charset="77"/>
              </a:rPr>
              <a:t>, “Blessed are you Peter, for flesh and blood has not revealed this to you, but My Father which is in heaven. On this rock I will build My Church, and the gates of hell shall not prevail against </a:t>
            </a:r>
          </a:p>
          <a:p>
            <a:r>
              <a:rPr lang="en-US" sz="2000" dirty="0">
                <a:solidFill>
                  <a:srgbClr val="FF0000"/>
                </a:solidFill>
                <a:latin typeface="Papyrus" panose="020B0602040200020303" pitchFamily="34" charset="77"/>
              </a:rPr>
              <a:t>The Church. And I will give to you  </a:t>
            </a:r>
            <a:r>
              <a:rPr lang="en-US" sz="2000" i="1" dirty="0">
                <a:latin typeface="Papyrus" panose="020B0602040200020303" pitchFamily="34" charset="77"/>
              </a:rPr>
              <a:t>the keys of the Kingdom of heaven</a:t>
            </a:r>
            <a:r>
              <a:rPr lang="en-US" sz="2000" dirty="0">
                <a:solidFill>
                  <a:srgbClr val="FF0000"/>
                </a:solidFill>
                <a:latin typeface="Papyrus" panose="020B0602040200020303" pitchFamily="34" charset="77"/>
              </a:rPr>
              <a:t>,: and whatsoever you bind on earth shall be bound in heaven, and whatsoever you shall loose on earth shall be loosed in heaven. “ </a:t>
            </a:r>
          </a:p>
        </p:txBody>
      </p:sp>
      <p:pic>
        <p:nvPicPr>
          <p:cNvPr id="2" name="Picture 1" descr="A picture containing key, tool&#10;&#10;Description automatically generated">
            <a:extLst>
              <a:ext uri="{FF2B5EF4-FFF2-40B4-BE49-F238E27FC236}">
                <a16:creationId xmlns:a16="http://schemas.microsoft.com/office/drawing/2014/main" id="{C9D8F5E7-1782-2168-6E3C-DE7E778E47D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611" r="92500">
                        <a14:foregroundMark x1="87500" y1="20000" x2="92500" y2="37000"/>
                        <a14:foregroundMark x1="92500" y1="37000" x2="90000" y2="45000"/>
                        <a14:foregroundMark x1="76389" y1="11000" x2="82778" y2="10000"/>
                        <a14:foregroundMark x1="27222" y1="90000" x2="32500" y2="86500"/>
                        <a14:foregroundMark x1="8611" y1="60000" x2="10000" y2="67500"/>
                      </a14:backgroundRemoval>
                    </a14:imgEffect>
                  </a14:imgLayer>
                </a14:imgProps>
              </a:ext>
            </a:extLst>
          </a:blip>
          <a:stretch>
            <a:fillRect/>
          </a:stretch>
        </p:blipFill>
        <p:spPr>
          <a:xfrm rot="16200000">
            <a:off x="5550415" y="1300054"/>
            <a:ext cx="4572000" cy="2540000"/>
          </a:xfrm>
          <a:prstGeom prst="rect">
            <a:avLst/>
          </a:prstGeom>
        </p:spPr>
      </p:pic>
      <p:sp>
        <p:nvSpPr>
          <p:cNvPr id="5" name="TextBox 4">
            <a:extLst>
              <a:ext uri="{FF2B5EF4-FFF2-40B4-BE49-F238E27FC236}">
                <a16:creationId xmlns:a16="http://schemas.microsoft.com/office/drawing/2014/main" id="{F64449FF-FBD9-DA5E-1468-96AC9AA4B2DD}"/>
              </a:ext>
            </a:extLst>
          </p:cNvPr>
          <p:cNvSpPr txBox="1"/>
          <p:nvPr/>
        </p:nvSpPr>
        <p:spPr>
          <a:xfrm>
            <a:off x="8255515" y="787400"/>
            <a:ext cx="3834885" cy="1938992"/>
          </a:xfrm>
          <a:prstGeom prst="rect">
            <a:avLst/>
          </a:prstGeom>
          <a:solidFill>
            <a:schemeClr val="bg1"/>
          </a:solidFill>
        </p:spPr>
        <p:txBody>
          <a:bodyPr wrap="square" rtlCol="0">
            <a:spAutoFit/>
          </a:bodyPr>
          <a:lstStyle/>
          <a:p>
            <a:r>
              <a:rPr lang="en-US" sz="2000" dirty="0">
                <a:solidFill>
                  <a:srgbClr val="FF0000"/>
                </a:solidFill>
                <a:latin typeface="Papyrus" panose="020B0602040200020303" pitchFamily="34" charset="77"/>
              </a:rPr>
              <a:t>	Matthew 16:15-19</a:t>
            </a:r>
          </a:p>
          <a:p>
            <a:r>
              <a:rPr lang="en-US" sz="2000" dirty="0">
                <a:latin typeface="Papyrus" panose="020B0602040200020303" pitchFamily="34" charset="77"/>
              </a:rPr>
              <a:t>When Jesus asked His disciples,</a:t>
            </a:r>
          </a:p>
          <a:p>
            <a:r>
              <a:rPr lang="en-US" sz="2000" dirty="0">
                <a:latin typeface="Papyrus" panose="020B0602040200020303" pitchFamily="34" charset="77"/>
              </a:rPr>
              <a:t> </a:t>
            </a:r>
            <a:r>
              <a:rPr lang="en-US" sz="2000" dirty="0">
                <a:solidFill>
                  <a:srgbClr val="FF0000"/>
                </a:solidFill>
                <a:latin typeface="Papyrus" panose="020B0602040200020303" pitchFamily="34" charset="77"/>
              </a:rPr>
              <a:t>Who do you say that I am </a:t>
            </a:r>
            <a:r>
              <a:rPr lang="en-US" sz="2000" dirty="0">
                <a:latin typeface="Papyrus" panose="020B0602040200020303" pitchFamily="34" charset="77"/>
              </a:rPr>
              <a:t>?’</a:t>
            </a:r>
          </a:p>
          <a:p>
            <a:r>
              <a:rPr lang="en-US" sz="2000" dirty="0">
                <a:latin typeface="Papyrus" panose="020B0602040200020303" pitchFamily="34" charset="77"/>
              </a:rPr>
              <a:t>And Peter replied, ”</a:t>
            </a:r>
          </a:p>
          <a:p>
            <a:r>
              <a:rPr lang="en-US" sz="2000" dirty="0">
                <a:latin typeface="Papyrus" panose="020B0602040200020303" pitchFamily="34" charset="77"/>
              </a:rPr>
              <a:t>You are the Christ (</a:t>
            </a:r>
            <a:r>
              <a:rPr lang="en-US" sz="2000" dirty="0">
                <a:solidFill>
                  <a:srgbClr val="FF0000"/>
                </a:solidFill>
                <a:latin typeface="Papyrus" panose="020B0602040200020303" pitchFamily="34" charset="77"/>
              </a:rPr>
              <a:t>Messiah</a:t>
            </a:r>
            <a:r>
              <a:rPr lang="en-US" sz="2000" dirty="0">
                <a:latin typeface="Papyrus" panose="020B0602040200020303" pitchFamily="34" charset="77"/>
              </a:rPr>
              <a:t>) </a:t>
            </a:r>
          </a:p>
          <a:p>
            <a:r>
              <a:rPr lang="en-US" sz="2000" dirty="0">
                <a:latin typeface="Papyrus" panose="020B0602040200020303" pitchFamily="34" charset="77"/>
              </a:rPr>
              <a:t>the Son of the Living God”</a:t>
            </a:r>
          </a:p>
        </p:txBody>
      </p:sp>
    </p:spTree>
    <p:extLst>
      <p:ext uri="{BB962C8B-B14F-4D97-AF65-F5344CB8AC3E}">
        <p14:creationId xmlns:p14="http://schemas.microsoft.com/office/powerpoint/2010/main" val="255582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a:extLst>
              <a:ext uri="{FF2B5EF4-FFF2-40B4-BE49-F238E27FC236}">
                <a16:creationId xmlns:a16="http://schemas.microsoft.com/office/drawing/2014/main" id="{D0785FE1-D10B-7616-325D-6F78B0E81D01}"/>
              </a:ext>
            </a:extLst>
          </p:cNvPr>
          <p:cNvSpPr>
            <a:spLocks noChangeArrowheads="1"/>
          </p:cNvSpPr>
          <p:nvPr/>
        </p:nvSpPr>
        <p:spPr bwMode="auto">
          <a:xfrm>
            <a:off x="-164123" y="0"/>
            <a:ext cx="12356123"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pic>
        <p:nvPicPr>
          <p:cNvPr id="3" name="Picture 2" descr="A person with a beard&#10;&#10;Description automatically generated with medium confidence">
            <a:extLst>
              <a:ext uri="{FF2B5EF4-FFF2-40B4-BE49-F238E27FC236}">
                <a16:creationId xmlns:a16="http://schemas.microsoft.com/office/drawing/2014/main" id="{EDB74152-2121-6B06-3769-0B50055A1234}"/>
              </a:ext>
            </a:extLst>
          </p:cNvPr>
          <p:cNvPicPr>
            <a:picLocks noChangeAspect="1"/>
          </p:cNvPicPr>
          <p:nvPr/>
        </p:nvPicPr>
        <p:blipFill>
          <a:blip r:embed="rId2"/>
          <a:stretch>
            <a:fillRect/>
          </a:stretch>
        </p:blipFill>
        <p:spPr>
          <a:xfrm>
            <a:off x="143763" y="380319"/>
            <a:ext cx="5180939" cy="3214466"/>
          </a:xfrm>
          <a:prstGeom prst="rect">
            <a:avLst/>
          </a:prstGeom>
        </p:spPr>
      </p:pic>
      <p:pic>
        <p:nvPicPr>
          <p:cNvPr id="5" name="Picture 4" descr="3keys3001.jpg">
            <a:extLst>
              <a:ext uri="{FF2B5EF4-FFF2-40B4-BE49-F238E27FC236}">
                <a16:creationId xmlns:a16="http://schemas.microsoft.com/office/drawing/2014/main" id="{2B91456C-5864-16B7-02E6-BC208A6B5E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111" l="0" r="99667"/>
                    </a14:imgEffect>
                  </a14:imgLayer>
                </a14:imgProps>
              </a:ext>
              <a:ext uri="{28A0092B-C50C-407E-A947-70E740481C1C}">
                <a14:useLocalDpi xmlns:a14="http://schemas.microsoft.com/office/drawing/2010/main" val="0"/>
              </a:ext>
            </a:extLst>
          </a:blip>
          <a:stretch>
            <a:fillRect/>
          </a:stretch>
        </p:blipFill>
        <p:spPr>
          <a:xfrm>
            <a:off x="1247349" y="3594785"/>
            <a:ext cx="4077353" cy="3058015"/>
          </a:xfrm>
          <a:prstGeom prst="rect">
            <a:avLst/>
          </a:prstGeom>
        </p:spPr>
      </p:pic>
      <p:sp>
        <p:nvSpPr>
          <p:cNvPr id="6" name="TextBox 5">
            <a:extLst>
              <a:ext uri="{FF2B5EF4-FFF2-40B4-BE49-F238E27FC236}">
                <a16:creationId xmlns:a16="http://schemas.microsoft.com/office/drawing/2014/main" id="{A058CEF4-FE76-23F8-1446-3ECD71DCDCBE}"/>
              </a:ext>
            </a:extLst>
          </p:cNvPr>
          <p:cNvSpPr txBox="1"/>
          <p:nvPr/>
        </p:nvSpPr>
        <p:spPr>
          <a:xfrm>
            <a:off x="5623034" y="905232"/>
            <a:ext cx="6222124" cy="5047536"/>
          </a:xfrm>
          <a:prstGeom prst="rect">
            <a:avLst/>
          </a:prstGeom>
          <a:solidFill>
            <a:schemeClr val="bg1"/>
          </a:solidFill>
        </p:spPr>
        <p:txBody>
          <a:bodyPr wrap="square" rtlCol="0">
            <a:spAutoFit/>
          </a:bodyPr>
          <a:lstStyle/>
          <a:p>
            <a:r>
              <a:rPr lang="en-US" dirty="0">
                <a:latin typeface="Papyrus" panose="020B0602040200020303" pitchFamily="34" charset="77"/>
              </a:rPr>
              <a:t>	</a:t>
            </a:r>
          </a:p>
          <a:p>
            <a:r>
              <a:rPr lang="en-US" sz="2000" dirty="0">
                <a:solidFill>
                  <a:srgbClr val="0070C0"/>
                </a:solidFill>
                <a:latin typeface="Lucida Handwriting" panose="03010101010101010101" pitchFamily="66" charset="77"/>
              </a:rPr>
              <a:t>          Jesus Controls the Keys</a:t>
            </a:r>
          </a:p>
          <a:p>
            <a:endParaRPr lang="en-US" dirty="0">
              <a:latin typeface="Papyrus" panose="020B0602040200020303" pitchFamily="34" charset="77"/>
            </a:endParaRPr>
          </a:p>
          <a:p>
            <a:r>
              <a:rPr lang="en-US" dirty="0">
                <a:solidFill>
                  <a:srgbClr val="FF0000"/>
                </a:solidFill>
                <a:latin typeface="Papyrus" panose="020B0602040200020303" pitchFamily="34" charset="77"/>
              </a:rPr>
              <a:t>Matt 16:19  </a:t>
            </a:r>
            <a:r>
              <a:rPr lang="en-US" dirty="0">
                <a:latin typeface="Papyrus" panose="020B0602040200020303" pitchFamily="34" charset="77"/>
              </a:rPr>
              <a:t>Jesus offers the Keys of the Kingdom of Heaven </a:t>
            </a:r>
          </a:p>
          <a:p>
            <a:r>
              <a:rPr lang="en-US" dirty="0">
                <a:latin typeface="Papyrus" panose="020B0602040200020303" pitchFamily="34" charset="77"/>
              </a:rPr>
              <a:t>                 to Peter &amp;  the power to bind and to loose</a:t>
            </a:r>
          </a:p>
          <a:p>
            <a:endParaRPr lang="en-US" dirty="0">
              <a:latin typeface="Papyrus" panose="020B0602040200020303" pitchFamily="34" charset="77"/>
            </a:endParaRPr>
          </a:p>
          <a:p>
            <a:r>
              <a:rPr lang="en-US" dirty="0">
                <a:latin typeface="Lucida Handwriting" panose="03010101010101010101" pitchFamily="66" charset="77"/>
              </a:rPr>
              <a:t>    </a:t>
            </a:r>
            <a:r>
              <a:rPr lang="en-US" sz="1600" dirty="0">
                <a:solidFill>
                  <a:srgbClr val="0070C0"/>
                </a:solidFill>
                <a:latin typeface="Lucida Handwriting" panose="03010101010101010101" pitchFamily="66" charset="77"/>
              </a:rPr>
              <a:t>We have been given power to bind &amp; Loose</a:t>
            </a:r>
          </a:p>
          <a:p>
            <a:r>
              <a:rPr lang="en-US" sz="1600" dirty="0">
                <a:solidFill>
                  <a:srgbClr val="0070C0"/>
                </a:solidFill>
                <a:latin typeface="Lucida Handwriting" panose="03010101010101010101" pitchFamily="66" charset="77"/>
              </a:rPr>
              <a:t>       Believers have an open door to Heaven</a:t>
            </a:r>
            <a:endParaRPr lang="en-US" sz="1600" dirty="0">
              <a:latin typeface="Lucida Handwriting" panose="03010101010101010101" pitchFamily="66" charset="77"/>
            </a:endParaRPr>
          </a:p>
          <a:p>
            <a:endParaRPr lang="en-US" dirty="0">
              <a:latin typeface="Papyrus" panose="020B0602040200020303" pitchFamily="34" charset="77"/>
            </a:endParaRPr>
          </a:p>
          <a:p>
            <a:r>
              <a:rPr lang="en-US" dirty="0">
                <a:solidFill>
                  <a:srgbClr val="FF0000"/>
                </a:solidFill>
                <a:latin typeface="Papyrus" panose="020B0602040200020303" pitchFamily="34" charset="77"/>
              </a:rPr>
              <a:t>Luke 11:52      </a:t>
            </a:r>
            <a:r>
              <a:rPr lang="en-US" dirty="0">
                <a:latin typeface="Papyrus" panose="020B0602040200020303" pitchFamily="34" charset="77"/>
              </a:rPr>
              <a:t>Jesus says the lawyers  have taken away </a:t>
            </a:r>
          </a:p>
          <a:p>
            <a:r>
              <a:rPr lang="en-US" dirty="0">
                <a:latin typeface="Papyrus" panose="020B0602040200020303" pitchFamily="34" charset="77"/>
              </a:rPr>
              <a:t>                             the Key of knowledge</a:t>
            </a:r>
            <a:r>
              <a:rPr lang="en-US" dirty="0">
                <a:solidFill>
                  <a:srgbClr val="FF0000"/>
                </a:solidFill>
                <a:latin typeface="Papyrus" panose="020B0602040200020303" pitchFamily="34" charset="77"/>
              </a:rPr>
              <a:t> </a:t>
            </a:r>
          </a:p>
          <a:p>
            <a:endParaRPr lang="en-US" dirty="0">
              <a:solidFill>
                <a:srgbClr val="FF0000"/>
              </a:solidFill>
              <a:latin typeface="Papyrus" panose="020B0602040200020303" pitchFamily="34" charset="77"/>
            </a:endParaRPr>
          </a:p>
          <a:p>
            <a:r>
              <a:rPr lang="en-US" sz="1600" dirty="0">
                <a:solidFill>
                  <a:srgbClr val="FF0000"/>
                </a:solidFill>
                <a:latin typeface="Papyrus" panose="020B0602040200020303" pitchFamily="34" charset="77"/>
              </a:rPr>
              <a:t>  </a:t>
            </a:r>
            <a:r>
              <a:rPr lang="en-US" sz="1600" dirty="0">
                <a:solidFill>
                  <a:srgbClr val="0070C0"/>
                </a:solidFill>
                <a:latin typeface="Lucida Handwriting" panose="03010101010101010101" pitchFamily="66" charset="77"/>
              </a:rPr>
              <a:t> We have the Holy Spirit – the Key to all knowledge</a:t>
            </a:r>
            <a:endParaRPr lang="en-US" sz="1600" dirty="0">
              <a:solidFill>
                <a:srgbClr val="FF0000"/>
              </a:solidFill>
              <a:latin typeface="Papyrus" panose="020B0602040200020303" pitchFamily="34" charset="77"/>
            </a:endParaRPr>
          </a:p>
          <a:p>
            <a:endParaRPr lang="en-US" dirty="0">
              <a:solidFill>
                <a:srgbClr val="FF0000"/>
              </a:solidFill>
              <a:latin typeface="Papyrus" panose="020B0602040200020303" pitchFamily="34" charset="77"/>
            </a:endParaRPr>
          </a:p>
          <a:p>
            <a:r>
              <a:rPr lang="en-US" dirty="0">
                <a:solidFill>
                  <a:srgbClr val="FF0000"/>
                </a:solidFill>
                <a:latin typeface="Papyrus" panose="020B0602040200020303" pitchFamily="34" charset="77"/>
              </a:rPr>
              <a:t>Revelation 1:18 </a:t>
            </a:r>
            <a:r>
              <a:rPr lang="en-US" dirty="0">
                <a:latin typeface="Papyrus" panose="020B0602040200020303" pitchFamily="34" charset="77"/>
              </a:rPr>
              <a:t> Jesus has the keys of hell and of death</a:t>
            </a:r>
          </a:p>
          <a:p>
            <a:endParaRPr lang="en-US" dirty="0">
              <a:latin typeface="Papyrus" panose="020B0602040200020303" pitchFamily="34" charset="77"/>
            </a:endParaRPr>
          </a:p>
          <a:p>
            <a:r>
              <a:rPr lang="en-US" dirty="0">
                <a:solidFill>
                  <a:srgbClr val="FF0000"/>
                </a:solidFill>
                <a:latin typeface="Papyrus" panose="020B0602040200020303" pitchFamily="34" charset="77"/>
              </a:rPr>
              <a:t>Revelation 9:1  </a:t>
            </a:r>
            <a:r>
              <a:rPr lang="en-US" dirty="0">
                <a:latin typeface="Papyrus" panose="020B0602040200020303" pitchFamily="34" charset="77"/>
              </a:rPr>
              <a:t>He controls the key to the bottomless pit</a:t>
            </a:r>
          </a:p>
          <a:p>
            <a:r>
              <a:rPr lang="en-US" dirty="0">
                <a:solidFill>
                  <a:srgbClr val="FF0000"/>
                </a:solidFill>
                <a:latin typeface="Papyrus" panose="020B0602040200020303" pitchFamily="34" charset="77"/>
              </a:rPr>
              <a:t> </a:t>
            </a:r>
          </a:p>
        </p:txBody>
      </p:sp>
    </p:spTree>
    <p:extLst>
      <p:ext uri="{BB962C8B-B14F-4D97-AF65-F5344CB8AC3E}">
        <p14:creationId xmlns:p14="http://schemas.microsoft.com/office/powerpoint/2010/main" val="124249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BCDEF92-2BB9-11A3-B7A2-14AF5FD4082F}"/>
              </a:ext>
            </a:extLst>
          </p:cNvPr>
          <p:cNvSpPr>
            <a:spLocks noChangeArrowheads="1"/>
          </p:cNvSpPr>
          <p:nvPr/>
        </p:nvSpPr>
        <p:spPr bwMode="auto">
          <a:xfrm>
            <a:off x="0" y="0"/>
            <a:ext cx="12334240" cy="6858000"/>
          </a:xfrm>
          <a:prstGeom prst="rect">
            <a:avLst/>
          </a:prstGeom>
          <a:solidFill>
            <a:srgbClr val="3D6E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endParaRPr lang="en-US" altLang="en-US" sz="2400">
              <a:solidFill>
                <a:srgbClr val="000000"/>
              </a:solidFill>
              <a:latin typeface="Papyrus Condensed" panose="020B0602040200020303" pitchFamily="34" charset="77"/>
            </a:endParaRPr>
          </a:p>
        </p:txBody>
      </p:sp>
      <p:sp>
        <p:nvSpPr>
          <p:cNvPr id="2" name="TextBox 1">
            <a:extLst>
              <a:ext uri="{FF2B5EF4-FFF2-40B4-BE49-F238E27FC236}">
                <a16:creationId xmlns:a16="http://schemas.microsoft.com/office/drawing/2014/main" id="{062F1F3C-E9A8-CAE2-304F-42844AF3A539}"/>
              </a:ext>
            </a:extLst>
          </p:cNvPr>
          <p:cNvSpPr txBox="1"/>
          <p:nvPr/>
        </p:nvSpPr>
        <p:spPr>
          <a:xfrm>
            <a:off x="333664" y="282864"/>
            <a:ext cx="5495636" cy="1323439"/>
          </a:xfrm>
          <a:prstGeom prst="rect">
            <a:avLst/>
          </a:prstGeom>
          <a:solidFill>
            <a:srgbClr val="92D050"/>
          </a:solidFill>
        </p:spPr>
        <p:txBody>
          <a:bodyPr wrap="square" rtlCol="0">
            <a:spAutoFit/>
          </a:bodyPr>
          <a:lstStyle/>
          <a:p>
            <a:r>
              <a:rPr lang="en-US" sz="2000" dirty="0">
                <a:latin typeface="Papyrus" panose="020B0602040200020303" pitchFamily="34" charset="77"/>
              </a:rPr>
              <a:t>		</a:t>
            </a:r>
            <a:r>
              <a:rPr lang="en-US" sz="2000" dirty="0">
                <a:solidFill>
                  <a:srgbClr val="FF0000"/>
                </a:solidFill>
                <a:latin typeface="Papyrus" panose="020B0602040200020303" pitchFamily="34" charset="77"/>
              </a:rPr>
              <a:t>Revelation 3:8</a:t>
            </a:r>
          </a:p>
          <a:p>
            <a:pPr algn="ctr"/>
            <a:r>
              <a:rPr lang="en-US" sz="2000" dirty="0">
                <a:latin typeface="Papyrus" panose="020B0602040200020303" pitchFamily="34" charset="77"/>
              </a:rPr>
              <a:t> “I know your works, </a:t>
            </a:r>
          </a:p>
          <a:p>
            <a:pPr algn="ctr"/>
            <a:r>
              <a:rPr lang="en-US" sz="2000" dirty="0">
                <a:latin typeface="Papyrus" panose="020B0602040200020303" pitchFamily="34" charset="77"/>
              </a:rPr>
              <a:t>Behold I have set before you a door opened,</a:t>
            </a:r>
          </a:p>
          <a:p>
            <a:pPr algn="ctr"/>
            <a:r>
              <a:rPr lang="en-US" sz="2000" dirty="0">
                <a:latin typeface="Papyrus" panose="020B0602040200020303" pitchFamily="34" charset="77"/>
              </a:rPr>
              <a:t> which none can shut”</a:t>
            </a:r>
          </a:p>
        </p:txBody>
      </p:sp>
      <p:sp>
        <p:nvSpPr>
          <p:cNvPr id="3" name="TextBox 2">
            <a:extLst>
              <a:ext uri="{FF2B5EF4-FFF2-40B4-BE49-F238E27FC236}">
                <a16:creationId xmlns:a16="http://schemas.microsoft.com/office/drawing/2014/main" id="{7B298548-2D1E-3557-23A2-8B470D622204}"/>
              </a:ext>
            </a:extLst>
          </p:cNvPr>
          <p:cNvSpPr txBox="1"/>
          <p:nvPr/>
        </p:nvSpPr>
        <p:spPr>
          <a:xfrm>
            <a:off x="7327900" y="613064"/>
            <a:ext cx="4191000" cy="5419436"/>
          </a:xfrm>
          <a:prstGeom prst="rect">
            <a:avLst/>
          </a:prstGeom>
          <a:noFill/>
        </p:spPr>
        <p:txBody>
          <a:bodyPr wrap="square" rtlCol="0">
            <a:spAutoFit/>
          </a:bodyPr>
          <a:lstStyle/>
          <a:p>
            <a:endParaRPr lang="en-US" dirty="0"/>
          </a:p>
        </p:txBody>
      </p:sp>
      <p:pic>
        <p:nvPicPr>
          <p:cNvPr id="4" name="Picture 3" descr="06">
            <a:extLst>
              <a:ext uri="{FF2B5EF4-FFF2-40B4-BE49-F238E27FC236}">
                <a16:creationId xmlns:a16="http://schemas.microsoft.com/office/drawing/2014/main" id="{B87D63CD-D843-A2F4-FDB8-4D08911D9673}"/>
              </a:ext>
            </a:extLst>
          </p:cNvPr>
          <p:cNvPicPr>
            <a:picLocks noChangeAspect="1" noChangeArrowheads="1"/>
          </p:cNvPicPr>
          <p:nvPr/>
        </p:nvPicPr>
        <p:blipFill>
          <a:blip r:embed="rId2"/>
          <a:srcRect b="5850"/>
          <a:stretch>
            <a:fillRect/>
          </a:stretch>
        </p:blipFill>
        <p:spPr bwMode="auto">
          <a:xfrm>
            <a:off x="7550390" y="323263"/>
            <a:ext cx="4555585" cy="6211474"/>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
        <p:nvSpPr>
          <p:cNvPr id="6" name="TextBox 5">
            <a:extLst>
              <a:ext uri="{FF2B5EF4-FFF2-40B4-BE49-F238E27FC236}">
                <a16:creationId xmlns:a16="http://schemas.microsoft.com/office/drawing/2014/main" id="{B9919023-1E63-EB00-D4C1-4082A536BD09}"/>
              </a:ext>
            </a:extLst>
          </p:cNvPr>
          <p:cNvSpPr txBox="1"/>
          <p:nvPr/>
        </p:nvSpPr>
        <p:spPr>
          <a:xfrm>
            <a:off x="166832" y="4400797"/>
            <a:ext cx="7145607" cy="1323439"/>
          </a:xfrm>
          <a:prstGeom prst="rect">
            <a:avLst/>
          </a:prstGeom>
          <a:solidFill>
            <a:schemeClr val="bg1"/>
          </a:solidFill>
        </p:spPr>
        <p:txBody>
          <a:bodyPr wrap="square" rtlCol="0">
            <a:spAutoFit/>
          </a:bodyPr>
          <a:lstStyle/>
          <a:p>
            <a:r>
              <a:rPr lang="en-US" sz="2000" dirty="0">
                <a:solidFill>
                  <a:srgbClr val="FF0000"/>
                </a:solidFill>
                <a:latin typeface="Papyrus" panose="020B0602040200020303" pitchFamily="34" charset="77"/>
              </a:rPr>
              <a:t> 	Revelation 4:1   -  A Picture of The Rapture</a:t>
            </a:r>
          </a:p>
          <a:p>
            <a:r>
              <a:rPr lang="en-US" sz="2000" dirty="0">
                <a:latin typeface="Papyrus" panose="020B0602040200020303" pitchFamily="34" charset="77"/>
              </a:rPr>
              <a:t>”After this I looked and behold, a door was opened in heaven: and the first voice which I heard like a trumpet said, “Come up hither,  and I will show you things which must be hereafter.”</a:t>
            </a:r>
          </a:p>
        </p:txBody>
      </p:sp>
      <p:sp>
        <p:nvSpPr>
          <p:cNvPr id="7" name="TextBox 6">
            <a:extLst>
              <a:ext uri="{FF2B5EF4-FFF2-40B4-BE49-F238E27FC236}">
                <a16:creationId xmlns:a16="http://schemas.microsoft.com/office/drawing/2014/main" id="{A5C25B53-ED43-531B-4FC1-EF916FFA0F70}"/>
              </a:ext>
            </a:extLst>
          </p:cNvPr>
          <p:cNvSpPr txBox="1"/>
          <p:nvPr/>
        </p:nvSpPr>
        <p:spPr>
          <a:xfrm>
            <a:off x="1584625" y="2126387"/>
            <a:ext cx="4752675" cy="1477328"/>
          </a:xfrm>
          <a:prstGeom prst="rect">
            <a:avLst/>
          </a:prstGeom>
          <a:solidFill>
            <a:schemeClr val="bg1"/>
          </a:solidFill>
        </p:spPr>
        <p:txBody>
          <a:bodyPr wrap="square" rtlCol="0">
            <a:spAutoFit/>
          </a:bodyPr>
          <a:lstStyle/>
          <a:p>
            <a:r>
              <a:rPr lang="en-US" dirty="0">
                <a:latin typeface="Lucida Handwriting" panose="03010101010101010101" pitchFamily="66" charset="77"/>
              </a:rPr>
              <a:t>   </a:t>
            </a:r>
          </a:p>
          <a:p>
            <a:r>
              <a:rPr lang="en-US" dirty="0">
                <a:latin typeface="Lucida Handwriting" panose="03010101010101010101" pitchFamily="66" charset="77"/>
              </a:rPr>
              <a:t> “</a:t>
            </a:r>
            <a:r>
              <a:rPr lang="en-US" sz="2400" dirty="0">
                <a:latin typeface="Papyrus" panose="020B0602040200020303" pitchFamily="34" charset="77"/>
              </a:rPr>
              <a:t>An Open Door” – 2 Meanings</a:t>
            </a:r>
          </a:p>
          <a:p>
            <a:pPr marL="342900" indent="-342900">
              <a:buFont typeface="Arial" panose="020B0604020202020204" pitchFamily="34" charset="0"/>
              <a:buChar char="•"/>
            </a:pPr>
            <a:r>
              <a:rPr lang="en-US" sz="2400" dirty="0">
                <a:latin typeface="Papyrus" panose="020B0602040200020303" pitchFamily="34" charset="77"/>
              </a:rPr>
              <a:t>For Missions &amp; Ministry</a:t>
            </a:r>
          </a:p>
          <a:p>
            <a:pPr marL="342900" indent="-342900">
              <a:buFont typeface="Arial" panose="020B0604020202020204" pitchFamily="34" charset="0"/>
              <a:buChar char="•"/>
            </a:pPr>
            <a:r>
              <a:rPr lang="en-US" sz="2400" dirty="0">
                <a:latin typeface="Papyrus" panose="020B0602040200020303" pitchFamily="34" charset="77"/>
              </a:rPr>
              <a:t>For the Rapture</a:t>
            </a:r>
          </a:p>
        </p:txBody>
      </p:sp>
    </p:spTree>
    <p:extLst>
      <p:ext uri="{BB962C8B-B14F-4D97-AF65-F5344CB8AC3E}">
        <p14:creationId xmlns:p14="http://schemas.microsoft.com/office/powerpoint/2010/main" val="1718103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2321</TotalTime>
  <Words>1986</Words>
  <Application>Microsoft Macintosh PowerPoint</Application>
  <PresentationFormat>Widescreen</PresentationFormat>
  <Paragraphs>193</Paragraphs>
  <Slides>28</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Arial</vt:lpstr>
      <vt:lpstr>Arial Black</vt:lpstr>
      <vt:lpstr>Arial Rounded MT Bold</vt:lpstr>
      <vt:lpstr>Avenir Book</vt:lpstr>
      <vt:lpstr>Avenir Medium</vt:lpstr>
      <vt:lpstr>Calibri</vt:lpstr>
      <vt:lpstr>Calibri Light</vt:lpstr>
      <vt:lpstr>Comic Sans MS</vt:lpstr>
      <vt:lpstr>Georgia</vt:lpstr>
      <vt:lpstr>Lucida Handwriting</vt:lpstr>
      <vt:lpstr>Papyrus</vt:lpstr>
      <vt:lpstr>Papyrus Condensed</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Bentley</dc:creator>
  <cp:lastModifiedBy>Sarai Cruz</cp:lastModifiedBy>
  <cp:revision>36</cp:revision>
  <dcterms:created xsi:type="dcterms:W3CDTF">2023-03-11T22:20:48Z</dcterms:created>
  <dcterms:modified xsi:type="dcterms:W3CDTF">2023-08-24T02:40:22Z</dcterms:modified>
</cp:coreProperties>
</file>