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sldIdLst>
    <p:sldId id="257" r:id="rId2"/>
    <p:sldId id="258" r:id="rId3"/>
    <p:sldId id="267" r:id="rId4"/>
    <p:sldId id="270" r:id="rId5"/>
    <p:sldId id="268" r:id="rId6"/>
    <p:sldId id="269" r:id="rId7"/>
    <p:sldId id="325" r:id="rId8"/>
    <p:sldId id="328" r:id="rId9"/>
    <p:sldId id="272" r:id="rId10"/>
    <p:sldId id="297" r:id="rId11"/>
    <p:sldId id="315" r:id="rId12"/>
    <p:sldId id="306" r:id="rId13"/>
    <p:sldId id="323" r:id="rId14"/>
    <p:sldId id="313" r:id="rId15"/>
    <p:sldId id="322" r:id="rId16"/>
    <p:sldId id="314" r:id="rId17"/>
    <p:sldId id="261" r:id="rId18"/>
    <p:sldId id="316" r:id="rId19"/>
    <p:sldId id="311" r:id="rId20"/>
    <p:sldId id="324" r:id="rId21"/>
    <p:sldId id="260" r:id="rId22"/>
    <p:sldId id="447" r:id="rId23"/>
    <p:sldId id="319" r:id="rId24"/>
    <p:sldId id="334" r:id="rId25"/>
    <p:sldId id="333" r:id="rId26"/>
    <p:sldId id="332" r:id="rId27"/>
    <p:sldId id="321" r:id="rId28"/>
    <p:sldId id="318" r:id="rId29"/>
    <p:sldId id="317" r:id="rId30"/>
    <p:sldId id="305" r:id="rId31"/>
    <p:sldId id="330" r:id="rId32"/>
    <p:sldId id="459" r:id="rId33"/>
    <p:sldId id="256" r:id="rId34"/>
    <p:sldId id="259" r:id="rId35"/>
    <p:sldId id="326" r:id="rId36"/>
    <p:sldId id="327" r:id="rId37"/>
    <p:sldId id="320" r:id="rId38"/>
    <p:sldId id="331" r:id="rId39"/>
    <p:sldId id="301" r:id="rId40"/>
    <p:sldId id="446" r:id="rId41"/>
    <p:sldId id="455" r:id="rId42"/>
    <p:sldId id="265" r:id="rId43"/>
    <p:sldId id="450" r:id="rId44"/>
    <p:sldId id="451" r:id="rId45"/>
    <p:sldId id="453" r:id="rId46"/>
    <p:sldId id="448"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9B00"/>
    <a:srgbClr val="88C44C"/>
    <a:srgbClr val="F2B60C"/>
    <a:srgbClr val="FFC000"/>
    <a:srgbClr val="FF9300"/>
    <a:srgbClr val="D5FC79"/>
    <a:srgbClr val="73FB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46617B-51B0-154C-8516-466C22881285}" v="62" dt="2022-05-03T11:02:10.9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80"/>
    <p:restoredTop sz="86415"/>
  </p:normalViewPr>
  <p:slideViewPr>
    <p:cSldViewPr snapToGrid="0" snapToObjects="1">
      <p:cViewPr varScale="1">
        <p:scale>
          <a:sx n="105" d="100"/>
          <a:sy n="105" d="100"/>
        </p:scale>
        <p:origin x="424" y="176"/>
      </p:cViewPr>
      <p:guideLst/>
    </p:cSldViewPr>
  </p:slideViewPr>
  <p:outlineViewPr>
    <p:cViewPr>
      <p:scale>
        <a:sx n="33" d="100"/>
        <a:sy n="33" d="100"/>
      </p:scale>
      <p:origin x="0" y="-1552"/>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494D28-B653-304F-ADC7-EEC5CA70255E}" type="datetimeFigureOut">
              <a:rPr lang="en-US" smtClean="0"/>
              <a:t>5/3/22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0B4824-DD1B-6342-942F-2024908E27D2}" type="slidenum">
              <a:rPr lang="en-US" smtClean="0"/>
              <a:t>‹#›</a:t>
            </a:fld>
            <a:endParaRPr lang="en-US"/>
          </a:p>
        </p:txBody>
      </p:sp>
    </p:spTree>
    <p:extLst>
      <p:ext uri="{BB962C8B-B14F-4D97-AF65-F5344CB8AC3E}">
        <p14:creationId xmlns:p14="http://schemas.microsoft.com/office/powerpoint/2010/main" val="1622714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0B4824-DD1B-6342-942F-2024908E27D2}" type="slidenum">
              <a:rPr lang="en-US" smtClean="0"/>
              <a:t>1</a:t>
            </a:fld>
            <a:endParaRPr lang="en-US"/>
          </a:p>
        </p:txBody>
      </p:sp>
    </p:spTree>
    <p:extLst>
      <p:ext uri="{BB962C8B-B14F-4D97-AF65-F5344CB8AC3E}">
        <p14:creationId xmlns:p14="http://schemas.microsoft.com/office/powerpoint/2010/main" val="2215431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0B4824-DD1B-6342-942F-2024908E27D2}" type="slidenum">
              <a:rPr lang="en-US" smtClean="0"/>
              <a:t>10</a:t>
            </a:fld>
            <a:endParaRPr lang="en-US"/>
          </a:p>
        </p:txBody>
      </p:sp>
    </p:spTree>
    <p:extLst>
      <p:ext uri="{BB962C8B-B14F-4D97-AF65-F5344CB8AC3E}">
        <p14:creationId xmlns:p14="http://schemas.microsoft.com/office/powerpoint/2010/main" val="1176217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0B4824-DD1B-6342-942F-2024908E27D2}" type="slidenum">
              <a:rPr lang="en-US" smtClean="0"/>
              <a:t>11</a:t>
            </a:fld>
            <a:endParaRPr lang="en-US"/>
          </a:p>
        </p:txBody>
      </p:sp>
    </p:spTree>
    <p:extLst>
      <p:ext uri="{BB962C8B-B14F-4D97-AF65-F5344CB8AC3E}">
        <p14:creationId xmlns:p14="http://schemas.microsoft.com/office/powerpoint/2010/main" val="3084196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0B4824-DD1B-6342-942F-2024908E27D2}" type="slidenum">
              <a:rPr lang="en-US" smtClean="0"/>
              <a:t>12</a:t>
            </a:fld>
            <a:endParaRPr lang="en-US"/>
          </a:p>
        </p:txBody>
      </p:sp>
    </p:spTree>
    <p:extLst>
      <p:ext uri="{BB962C8B-B14F-4D97-AF65-F5344CB8AC3E}">
        <p14:creationId xmlns:p14="http://schemas.microsoft.com/office/powerpoint/2010/main" val="1409365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0B4824-DD1B-6342-942F-2024908E27D2}" type="slidenum">
              <a:rPr lang="en-US" smtClean="0"/>
              <a:t>13</a:t>
            </a:fld>
            <a:endParaRPr lang="en-US"/>
          </a:p>
        </p:txBody>
      </p:sp>
    </p:spTree>
    <p:extLst>
      <p:ext uri="{BB962C8B-B14F-4D97-AF65-F5344CB8AC3E}">
        <p14:creationId xmlns:p14="http://schemas.microsoft.com/office/powerpoint/2010/main" val="3959869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0B4824-DD1B-6342-942F-2024908E27D2}" type="slidenum">
              <a:rPr lang="en-US" smtClean="0"/>
              <a:t>14</a:t>
            </a:fld>
            <a:endParaRPr lang="en-US"/>
          </a:p>
        </p:txBody>
      </p:sp>
    </p:spTree>
    <p:extLst>
      <p:ext uri="{BB962C8B-B14F-4D97-AF65-F5344CB8AC3E}">
        <p14:creationId xmlns:p14="http://schemas.microsoft.com/office/powerpoint/2010/main" val="1716974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0B4824-DD1B-6342-942F-2024908E27D2}" type="slidenum">
              <a:rPr lang="en-US" smtClean="0"/>
              <a:t>15</a:t>
            </a:fld>
            <a:endParaRPr lang="en-US"/>
          </a:p>
        </p:txBody>
      </p:sp>
    </p:spTree>
    <p:extLst>
      <p:ext uri="{BB962C8B-B14F-4D97-AF65-F5344CB8AC3E}">
        <p14:creationId xmlns:p14="http://schemas.microsoft.com/office/powerpoint/2010/main" val="1177284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0B4824-DD1B-6342-942F-2024908E27D2}" type="slidenum">
              <a:rPr lang="en-US" smtClean="0"/>
              <a:t>16</a:t>
            </a:fld>
            <a:endParaRPr lang="en-US"/>
          </a:p>
        </p:txBody>
      </p:sp>
    </p:spTree>
    <p:extLst>
      <p:ext uri="{BB962C8B-B14F-4D97-AF65-F5344CB8AC3E}">
        <p14:creationId xmlns:p14="http://schemas.microsoft.com/office/powerpoint/2010/main" val="3801083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0B4824-DD1B-6342-942F-2024908E27D2}" type="slidenum">
              <a:rPr lang="en-US" smtClean="0"/>
              <a:t>17</a:t>
            </a:fld>
            <a:endParaRPr lang="en-US"/>
          </a:p>
        </p:txBody>
      </p:sp>
    </p:spTree>
    <p:extLst>
      <p:ext uri="{BB962C8B-B14F-4D97-AF65-F5344CB8AC3E}">
        <p14:creationId xmlns:p14="http://schemas.microsoft.com/office/powerpoint/2010/main" val="1447862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0B4824-DD1B-6342-942F-2024908E27D2}" type="slidenum">
              <a:rPr lang="en-US" smtClean="0"/>
              <a:t>18</a:t>
            </a:fld>
            <a:endParaRPr lang="en-US"/>
          </a:p>
        </p:txBody>
      </p:sp>
    </p:spTree>
    <p:extLst>
      <p:ext uri="{BB962C8B-B14F-4D97-AF65-F5344CB8AC3E}">
        <p14:creationId xmlns:p14="http://schemas.microsoft.com/office/powerpoint/2010/main" val="12584609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0B4824-DD1B-6342-942F-2024908E27D2}" type="slidenum">
              <a:rPr lang="en-US" smtClean="0"/>
              <a:t>19</a:t>
            </a:fld>
            <a:endParaRPr lang="en-US"/>
          </a:p>
        </p:txBody>
      </p:sp>
    </p:spTree>
    <p:extLst>
      <p:ext uri="{BB962C8B-B14F-4D97-AF65-F5344CB8AC3E}">
        <p14:creationId xmlns:p14="http://schemas.microsoft.com/office/powerpoint/2010/main" val="872362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0B4824-DD1B-6342-942F-2024908E27D2}" type="slidenum">
              <a:rPr lang="en-US" smtClean="0"/>
              <a:t>2</a:t>
            </a:fld>
            <a:endParaRPr lang="en-US"/>
          </a:p>
        </p:txBody>
      </p:sp>
    </p:spTree>
    <p:extLst>
      <p:ext uri="{BB962C8B-B14F-4D97-AF65-F5344CB8AC3E}">
        <p14:creationId xmlns:p14="http://schemas.microsoft.com/office/powerpoint/2010/main" val="34322993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0B4824-DD1B-6342-942F-2024908E27D2}" type="slidenum">
              <a:rPr lang="en-US" smtClean="0"/>
              <a:t>20</a:t>
            </a:fld>
            <a:endParaRPr lang="en-US"/>
          </a:p>
        </p:txBody>
      </p:sp>
    </p:spTree>
    <p:extLst>
      <p:ext uri="{BB962C8B-B14F-4D97-AF65-F5344CB8AC3E}">
        <p14:creationId xmlns:p14="http://schemas.microsoft.com/office/powerpoint/2010/main" val="1130542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0B4824-DD1B-6342-942F-2024908E27D2}" type="slidenum">
              <a:rPr lang="en-US" smtClean="0"/>
              <a:t>21</a:t>
            </a:fld>
            <a:endParaRPr lang="en-US"/>
          </a:p>
        </p:txBody>
      </p:sp>
    </p:spTree>
    <p:extLst>
      <p:ext uri="{BB962C8B-B14F-4D97-AF65-F5344CB8AC3E}">
        <p14:creationId xmlns:p14="http://schemas.microsoft.com/office/powerpoint/2010/main" val="18966607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0B4824-DD1B-6342-942F-2024908E27D2}" type="slidenum">
              <a:rPr lang="en-US" smtClean="0"/>
              <a:t>22</a:t>
            </a:fld>
            <a:endParaRPr lang="en-US"/>
          </a:p>
        </p:txBody>
      </p:sp>
    </p:spTree>
    <p:extLst>
      <p:ext uri="{BB962C8B-B14F-4D97-AF65-F5344CB8AC3E}">
        <p14:creationId xmlns:p14="http://schemas.microsoft.com/office/powerpoint/2010/main" val="38422938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0B4824-DD1B-6342-942F-2024908E27D2}" type="slidenum">
              <a:rPr lang="en-US" smtClean="0"/>
              <a:t>23</a:t>
            </a:fld>
            <a:endParaRPr lang="en-US"/>
          </a:p>
        </p:txBody>
      </p:sp>
    </p:spTree>
    <p:extLst>
      <p:ext uri="{BB962C8B-B14F-4D97-AF65-F5344CB8AC3E}">
        <p14:creationId xmlns:p14="http://schemas.microsoft.com/office/powerpoint/2010/main" val="42466774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a:extLst>
              <a:ext uri="{FF2B5EF4-FFF2-40B4-BE49-F238E27FC236}">
                <a16:creationId xmlns:a16="http://schemas.microsoft.com/office/drawing/2014/main" id="{827150E9-7190-D6DA-1F26-6045897A497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200">
                <a:solidFill>
                  <a:schemeClr val="tx1"/>
                </a:solidFill>
                <a:latin typeface="Papyrus Condensed" panose="020B0602040200020303" pitchFamily="34" charset="77"/>
                <a:ea typeface="ヒラギノ角ゴ Pro W3" panose="020B0300000000000000" pitchFamily="34" charset="-128"/>
              </a:defRPr>
            </a:lvl1pPr>
            <a:lvl2pPr marL="742950" indent="-285750">
              <a:defRPr sz="1200">
                <a:solidFill>
                  <a:schemeClr val="tx1"/>
                </a:solidFill>
                <a:latin typeface="Papyrus Condensed" panose="020B0602040200020303" pitchFamily="34" charset="77"/>
                <a:ea typeface="ヒラギノ角ゴ Pro W3" panose="020B0300000000000000" pitchFamily="34" charset="-128"/>
              </a:defRPr>
            </a:lvl2pPr>
            <a:lvl3pPr marL="1143000" indent="-228600">
              <a:defRPr sz="1200">
                <a:solidFill>
                  <a:schemeClr val="tx1"/>
                </a:solidFill>
                <a:latin typeface="Papyrus Condensed" panose="020B0602040200020303" pitchFamily="34" charset="77"/>
                <a:ea typeface="ヒラギノ角ゴ Pro W3" panose="020B0300000000000000" pitchFamily="34" charset="-128"/>
              </a:defRPr>
            </a:lvl3pPr>
            <a:lvl4pPr marL="1600200" indent="-228600">
              <a:defRPr sz="1200">
                <a:solidFill>
                  <a:schemeClr val="tx1"/>
                </a:solidFill>
                <a:latin typeface="Papyrus Condensed" panose="020B0602040200020303" pitchFamily="34" charset="77"/>
                <a:ea typeface="ヒラギノ角ゴ Pro W3" panose="020B0300000000000000" pitchFamily="34" charset="-128"/>
              </a:defRPr>
            </a:lvl4pPr>
            <a:lvl5pPr marL="2057400" indent="-228600">
              <a:defRPr sz="1200">
                <a:solidFill>
                  <a:schemeClr val="tx1"/>
                </a:solidFill>
                <a:latin typeface="Papyrus Condensed" panose="020B0602040200020303" pitchFamily="34" charset="77"/>
                <a:ea typeface="ヒラギノ角ゴ Pro W3" panose="020B0300000000000000" pitchFamily="34" charset="-128"/>
              </a:defRPr>
            </a:lvl5pPr>
            <a:lvl6pPr marL="25146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6pPr>
            <a:lvl7pPr marL="29718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7pPr>
            <a:lvl8pPr marL="34290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8pPr>
            <a:lvl9pPr marL="38862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9pPr>
          </a:lstStyle>
          <a:p>
            <a:fld id="{94770E46-1366-D547-8895-E3D0840C49A3}" type="slidenum">
              <a:rPr lang="es-ES_tradnl" altLang="en-US">
                <a:latin typeface="Arial" panose="020B0604020202020204" pitchFamily="34" charset="0"/>
              </a:rPr>
              <a:pPr/>
              <a:t>24</a:t>
            </a:fld>
            <a:endParaRPr lang="es-ES_tradnl" altLang="en-US">
              <a:latin typeface="Arial" panose="020B0604020202020204" pitchFamily="34" charset="0"/>
            </a:endParaRPr>
          </a:p>
        </p:txBody>
      </p:sp>
      <p:sp>
        <p:nvSpPr>
          <p:cNvPr id="163842" name="Rectangle 2">
            <a:extLst>
              <a:ext uri="{FF2B5EF4-FFF2-40B4-BE49-F238E27FC236}">
                <a16:creationId xmlns:a16="http://schemas.microsoft.com/office/drawing/2014/main" id="{A386D98B-E9AE-1CCE-9108-0C0A77E5EAAC}"/>
              </a:ext>
            </a:extLst>
          </p:cNvPr>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67939" name="Rectangle 3">
            <a:extLst>
              <a:ext uri="{FF2B5EF4-FFF2-40B4-BE49-F238E27FC236}">
                <a16:creationId xmlns:a16="http://schemas.microsoft.com/office/drawing/2014/main" id="{8435760D-F277-87C0-FAD6-A2A553AA3A76}"/>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anose="020B0604020202020204" pitchFamily="34" charset="0"/>
              <a:ea typeface="ヒラギノ角ゴ Pro W3" panose="020B0300000000000000"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0B4824-DD1B-6342-942F-2024908E27D2}" type="slidenum">
              <a:rPr lang="en-US" smtClean="0"/>
              <a:t>25</a:t>
            </a:fld>
            <a:endParaRPr lang="en-US"/>
          </a:p>
        </p:txBody>
      </p:sp>
    </p:spTree>
    <p:extLst>
      <p:ext uri="{BB962C8B-B14F-4D97-AF65-F5344CB8AC3E}">
        <p14:creationId xmlns:p14="http://schemas.microsoft.com/office/powerpoint/2010/main" val="1978998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0B4824-DD1B-6342-942F-2024908E27D2}" type="slidenum">
              <a:rPr lang="en-US" smtClean="0"/>
              <a:t>26</a:t>
            </a:fld>
            <a:endParaRPr lang="en-US"/>
          </a:p>
        </p:txBody>
      </p:sp>
    </p:spTree>
    <p:extLst>
      <p:ext uri="{BB962C8B-B14F-4D97-AF65-F5344CB8AC3E}">
        <p14:creationId xmlns:p14="http://schemas.microsoft.com/office/powerpoint/2010/main" val="38507497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0B4824-DD1B-6342-942F-2024908E27D2}" type="slidenum">
              <a:rPr lang="en-US" smtClean="0"/>
              <a:t>27</a:t>
            </a:fld>
            <a:endParaRPr lang="en-US"/>
          </a:p>
        </p:txBody>
      </p:sp>
    </p:spTree>
    <p:extLst>
      <p:ext uri="{BB962C8B-B14F-4D97-AF65-F5344CB8AC3E}">
        <p14:creationId xmlns:p14="http://schemas.microsoft.com/office/powerpoint/2010/main" val="11998754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B4824-DD1B-6342-942F-2024908E27D2}" type="slidenum">
              <a:rPr lang="en-US" smtClean="0"/>
              <a:t>28</a:t>
            </a:fld>
            <a:endParaRPr lang="en-US"/>
          </a:p>
        </p:txBody>
      </p:sp>
    </p:spTree>
    <p:extLst>
      <p:ext uri="{BB962C8B-B14F-4D97-AF65-F5344CB8AC3E}">
        <p14:creationId xmlns:p14="http://schemas.microsoft.com/office/powerpoint/2010/main" val="10129802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0B4824-DD1B-6342-942F-2024908E27D2}" type="slidenum">
              <a:rPr lang="en-US" smtClean="0"/>
              <a:t>29</a:t>
            </a:fld>
            <a:endParaRPr lang="en-US"/>
          </a:p>
        </p:txBody>
      </p:sp>
    </p:spTree>
    <p:extLst>
      <p:ext uri="{BB962C8B-B14F-4D97-AF65-F5344CB8AC3E}">
        <p14:creationId xmlns:p14="http://schemas.microsoft.com/office/powerpoint/2010/main" val="49196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0B4824-DD1B-6342-942F-2024908E27D2}" type="slidenum">
              <a:rPr lang="en-US" smtClean="0"/>
              <a:t>3</a:t>
            </a:fld>
            <a:endParaRPr lang="en-US"/>
          </a:p>
        </p:txBody>
      </p:sp>
    </p:spTree>
    <p:extLst>
      <p:ext uri="{BB962C8B-B14F-4D97-AF65-F5344CB8AC3E}">
        <p14:creationId xmlns:p14="http://schemas.microsoft.com/office/powerpoint/2010/main" val="35189023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0B4824-DD1B-6342-942F-2024908E27D2}" type="slidenum">
              <a:rPr lang="en-US" smtClean="0"/>
              <a:t>31</a:t>
            </a:fld>
            <a:endParaRPr lang="en-US"/>
          </a:p>
        </p:txBody>
      </p:sp>
    </p:spTree>
    <p:extLst>
      <p:ext uri="{BB962C8B-B14F-4D97-AF65-F5344CB8AC3E}">
        <p14:creationId xmlns:p14="http://schemas.microsoft.com/office/powerpoint/2010/main" val="3762533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B4824-DD1B-6342-942F-2024908E27D2}" type="slidenum">
              <a:rPr lang="en-US" smtClean="0"/>
              <a:t>32</a:t>
            </a:fld>
            <a:endParaRPr lang="en-US"/>
          </a:p>
        </p:txBody>
      </p:sp>
    </p:spTree>
    <p:extLst>
      <p:ext uri="{BB962C8B-B14F-4D97-AF65-F5344CB8AC3E}">
        <p14:creationId xmlns:p14="http://schemas.microsoft.com/office/powerpoint/2010/main" val="35966002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0B4824-DD1B-6342-942F-2024908E27D2}" type="slidenum">
              <a:rPr lang="en-US" smtClean="0"/>
              <a:t>33</a:t>
            </a:fld>
            <a:endParaRPr lang="en-US"/>
          </a:p>
        </p:txBody>
      </p:sp>
    </p:spTree>
    <p:extLst>
      <p:ext uri="{BB962C8B-B14F-4D97-AF65-F5344CB8AC3E}">
        <p14:creationId xmlns:p14="http://schemas.microsoft.com/office/powerpoint/2010/main" val="17832726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0B4824-DD1B-6342-942F-2024908E27D2}" type="slidenum">
              <a:rPr lang="en-US" smtClean="0"/>
              <a:t>34</a:t>
            </a:fld>
            <a:endParaRPr lang="en-US"/>
          </a:p>
        </p:txBody>
      </p:sp>
    </p:spTree>
    <p:extLst>
      <p:ext uri="{BB962C8B-B14F-4D97-AF65-F5344CB8AC3E}">
        <p14:creationId xmlns:p14="http://schemas.microsoft.com/office/powerpoint/2010/main" val="21668945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0B4824-DD1B-6342-942F-2024908E27D2}" type="slidenum">
              <a:rPr lang="en-US" smtClean="0"/>
              <a:t>35</a:t>
            </a:fld>
            <a:endParaRPr lang="en-US"/>
          </a:p>
        </p:txBody>
      </p:sp>
    </p:spTree>
    <p:extLst>
      <p:ext uri="{BB962C8B-B14F-4D97-AF65-F5344CB8AC3E}">
        <p14:creationId xmlns:p14="http://schemas.microsoft.com/office/powerpoint/2010/main" val="9346862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0B4824-DD1B-6342-942F-2024908E27D2}" type="slidenum">
              <a:rPr lang="en-US" smtClean="0"/>
              <a:t>36</a:t>
            </a:fld>
            <a:endParaRPr lang="en-US"/>
          </a:p>
        </p:txBody>
      </p:sp>
    </p:spTree>
    <p:extLst>
      <p:ext uri="{BB962C8B-B14F-4D97-AF65-F5344CB8AC3E}">
        <p14:creationId xmlns:p14="http://schemas.microsoft.com/office/powerpoint/2010/main" val="34164560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0B4824-DD1B-6342-942F-2024908E27D2}" type="slidenum">
              <a:rPr lang="en-US" smtClean="0"/>
              <a:t>37</a:t>
            </a:fld>
            <a:endParaRPr lang="en-US"/>
          </a:p>
        </p:txBody>
      </p:sp>
    </p:spTree>
    <p:extLst>
      <p:ext uri="{BB962C8B-B14F-4D97-AF65-F5344CB8AC3E}">
        <p14:creationId xmlns:p14="http://schemas.microsoft.com/office/powerpoint/2010/main" val="4460872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8905D932-E55C-064F-B7B4-976C11B5D38C}" type="slidenum">
              <a:rPr lang="es-ES_tradnl">
                <a:latin typeface="Arial" charset="0"/>
              </a:rPr>
              <a:pPr/>
              <a:t>38</a:t>
            </a:fld>
            <a:endParaRPr lang="es-ES_tradnl">
              <a:latin typeface="Arial" charset="0"/>
            </a:endParaRPr>
          </a:p>
        </p:txBody>
      </p:sp>
      <p:sp>
        <p:nvSpPr>
          <p:cNvPr id="9625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47459"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0816888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p:spPr>
        <p:txBody>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fld id="{702B3964-12F7-DF40-B4B4-054CBC8DAC4C}" type="slidenum">
              <a:rPr lang="es-ES_tradnl">
                <a:latin typeface="Arial" charset="0"/>
              </a:rPr>
              <a:pPr/>
              <a:t>39</a:t>
            </a:fld>
            <a:endParaRPr lang="es-ES_tradnl">
              <a:latin typeface="Arial" charset="0"/>
            </a:endParaRPr>
          </a:p>
        </p:txBody>
      </p:sp>
      <p:sp>
        <p:nvSpPr>
          <p:cNvPr id="18944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54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0B4824-DD1B-6342-942F-2024908E27D2}" type="slidenum">
              <a:rPr lang="en-US" smtClean="0"/>
              <a:t>40</a:t>
            </a:fld>
            <a:endParaRPr lang="en-US"/>
          </a:p>
        </p:txBody>
      </p:sp>
    </p:spTree>
    <p:extLst>
      <p:ext uri="{BB962C8B-B14F-4D97-AF65-F5344CB8AC3E}">
        <p14:creationId xmlns:p14="http://schemas.microsoft.com/office/powerpoint/2010/main" val="18813587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0B4824-DD1B-6342-942F-2024908E27D2}" type="slidenum">
              <a:rPr lang="en-US" smtClean="0"/>
              <a:t>4</a:t>
            </a:fld>
            <a:endParaRPr lang="en-US"/>
          </a:p>
        </p:txBody>
      </p:sp>
    </p:spTree>
    <p:extLst>
      <p:ext uri="{BB962C8B-B14F-4D97-AF65-F5344CB8AC3E}">
        <p14:creationId xmlns:p14="http://schemas.microsoft.com/office/powerpoint/2010/main" val="2698398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0B4824-DD1B-6342-942F-2024908E27D2}" type="slidenum">
              <a:rPr lang="en-US" smtClean="0"/>
              <a:t>46</a:t>
            </a:fld>
            <a:endParaRPr lang="en-US"/>
          </a:p>
        </p:txBody>
      </p:sp>
    </p:spTree>
    <p:extLst>
      <p:ext uri="{BB962C8B-B14F-4D97-AF65-F5344CB8AC3E}">
        <p14:creationId xmlns:p14="http://schemas.microsoft.com/office/powerpoint/2010/main" val="343019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0B4824-DD1B-6342-942F-2024908E27D2}" type="slidenum">
              <a:rPr lang="en-US" smtClean="0"/>
              <a:t>5</a:t>
            </a:fld>
            <a:endParaRPr lang="en-US"/>
          </a:p>
        </p:txBody>
      </p:sp>
    </p:spTree>
    <p:extLst>
      <p:ext uri="{BB962C8B-B14F-4D97-AF65-F5344CB8AC3E}">
        <p14:creationId xmlns:p14="http://schemas.microsoft.com/office/powerpoint/2010/main" val="2247885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0B4824-DD1B-6342-942F-2024908E27D2}" type="slidenum">
              <a:rPr lang="en-US" smtClean="0"/>
              <a:t>6</a:t>
            </a:fld>
            <a:endParaRPr lang="en-US"/>
          </a:p>
        </p:txBody>
      </p:sp>
    </p:spTree>
    <p:extLst>
      <p:ext uri="{BB962C8B-B14F-4D97-AF65-F5344CB8AC3E}">
        <p14:creationId xmlns:p14="http://schemas.microsoft.com/office/powerpoint/2010/main" val="593298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0B4824-DD1B-6342-942F-2024908E27D2}" type="slidenum">
              <a:rPr lang="en-US" smtClean="0"/>
              <a:t>7</a:t>
            </a:fld>
            <a:endParaRPr lang="en-US"/>
          </a:p>
        </p:txBody>
      </p:sp>
    </p:spTree>
    <p:extLst>
      <p:ext uri="{BB962C8B-B14F-4D97-AF65-F5344CB8AC3E}">
        <p14:creationId xmlns:p14="http://schemas.microsoft.com/office/powerpoint/2010/main" val="3779048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0B4824-DD1B-6342-942F-2024908E27D2}" type="slidenum">
              <a:rPr lang="en-US" smtClean="0"/>
              <a:t>8</a:t>
            </a:fld>
            <a:endParaRPr lang="en-US"/>
          </a:p>
        </p:txBody>
      </p:sp>
    </p:spTree>
    <p:extLst>
      <p:ext uri="{BB962C8B-B14F-4D97-AF65-F5344CB8AC3E}">
        <p14:creationId xmlns:p14="http://schemas.microsoft.com/office/powerpoint/2010/main" val="207519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0B4824-DD1B-6342-942F-2024908E27D2}" type="slidenum">
              <a:rPr lang="en-US" smtClean="0"/>
              <a:t>9</a:t>
            </a:fld>
            <a:endParaRPr lang="en-US"/>
          </a:p>
        </p:txBody>
      </p:sp>
    </p:spTree>
    <p:extLst>
      <p:ext uri="{BB962C8B-B14F-4D97-AF65-F5344CB8AC3E}">
        <p14:creationId xmlns:p14="http://schemas.microsoft.com/office/powerpoint/2010/main" val="39037240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438BB-D574-9A55-D037-53C2FABE70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EEB7DC-583D-C3DF-E430-97551BC786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7272EC-5984-1824-9DC7-681D81F01E12}"/>
              </a:ext>
            </a:extLst>
          </p:cNvPr>
          <p:cNvSpPr>
            <a:spLocks noGrp="1"/>
          </p:cNvSpPr>
          <p:nvPr>
            <p:ph type="dt" sz="half" idx="10"/>
          </p:nvPr>
        </p:nvSpPr>
        <p:spPr/>
        <p:txBody>
          <a:bodyPr/>
          <a:lstStyle/>
          <a:p>
            <a:fld id="{00C87BE4-D1AF-124F-A93D-A73B52B733E6}" type="datetimeFigureOut">
              <a:rPr lang="en-US" smtClean="0"/>
              <a:t>5/3/22</a:t>
            </a:fld>
            <a:endParaRPr lang="en-US"/>
          </a:p>
        </p:txBody>
      </p:sp>
      <p:sp>
        <p:nvSpPr>
          <p:cNvPr id="5" name="Footer Placeholder 4">
            <a:extLst>
              <a:ext uri="{FF2B5EF4-FFF2-40B4-BE49-F238E27FC236}">
                <a16:creationId xmlns:a16="http://schemas.microsoft.com/office/drawing/2014/main" id="{AAA8CF87-072D-BDDE-4D20-4816D66169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B8CB84-296F-BFD0-4D2E-F4104BD7D3D3}"/>
              </a:ext>
            </a:extLst>
          </p:cNvPr>
          <p:cNvSpPr>
            <a:spLocks noGrp="1"/>
          </p:cNvSpPr>
          <p:nvPr>
            <p:ph type="sldNum" sz="quarter" idx="12"/>
          </p:nvPr>
        </p:nvSpPr>
        <p:spPr/>
        <p:txBody>
          <a:bodyPr/>
          <a:lstStyle/>
          <a:p>
            <a:fld id="{AA71E867-C994-FA40-9D35-69F6D80EE6C3}" type="slidenum">
              <a:rPr lang="en-US" smtClean="0"/>
              <a:t>‹#›</a:t>
            </a:fld>
            <a:endParaRPr lang="en-US"/>
          </a:p>
        </p:txBody>
      </p:sp>
    </p:spTree>
    <p:extLst>
      <p:ext uri="{BB962C8B-B14F-4D97-AF65-F5344CB8AC3E}">
        <p14:creationId xmlns:p14="http://schemas.microsoft.com/office/powerpoint/2010/main" val="4269740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1FD67-7F05-E52F-271A-CAEEBBC47CE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490078-36FD-6E9F-43C4-D1D8188C1C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FF9CB8-4964-45D5-9E39-6A4F777D4DE4}"/>
              </a:ext>
            </a:extLst>
          </p:cNvPr>
          <p:cNvSpPr>
            <a:spLocks noGrp="1"/>
          </p:cNvSpPr>
          <p:nvPr>
            <p:ph type="dt" sz="half" idx="10"/>
          </p:nvPr>
        </p:nvSpPr>
        <p:spPr/>
        <p:txBody>
          <a:bodyPr/>
          <a:lstStyle/>
          <a:p>
            <a:fld id="{00C87BE4-D1AF-124F-A93D-A73B52B733E6}" type="datetimeFigureOut">
              <a:rPr lang="en-US" smtClean="0"/>
              <a:t>5/3/22</a:t>
            </a:fld>
            <a:endParaRPr lang="en-US"/>
          </a:p>
        </p:txBody>
      </p:sp>
      <p:sp>
        <p:nvSpPr>
          <p:cNvPr id="5" name="Footer Placeholder 4">
            <a:extLst>
              <a:ext uri="{FF2B5EF4-FFF2-40B4-BE49-F238E27FC236}">
                <a16:creationId xmlns:a16="http://schemas.microsoft.com/office/drawing/2014/main" id="{5D841958-4262-E355-4D26-D8E4D7C2F9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6DF41B-3108-AE7B-2C60-E06FC193C83B}"/>
              </a:ext>
            </a:extLst>
          </p:cNvPr>
          <p:cNvSpPr>
            <a:spLocks noGrp="1"/>
          </p:cNvSpPr>
          <p:nvPr>
            <p:ph type="sldNum" sz="quarter" idx="12"/>
          </p:nvPr>
        </p:nvSpPr>
        <p:spPr/>
        <p:txBody>
          <a:bodyPr/>
          <a:lstStyle/>
          <a:p>
            <a:fld id="{AA71E867-C994-FA40-9D35-69F6D80EE6C3}" type="slidenum">
              <a:rPr lang="en-US" smtClean="0"/>
              <a:t>‹#›</a:t>
            </a:fld>
            <a:endParaRPr lang="en-US"/>
          </a:p>
        </p:txBody>
      </p:sp>
    </p:spTree>
    <p:extLst>
      <p:ext uri="{BB962C8B-B14F-4D97-AF65-F5344CB8AC3E}">
        <p14:creationId xmlns:p14="http://schemas.microsoft.com/office/powerpoint/2010/main" val="592141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940D2C-26A7-C54D-DCE7-A8E4AF36481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FAB004-EDD1-54A5-53D0-A46ED169F2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0B3D1D-C30F-A2E6-5439-33A3D15BBAD6}"/>
              </a:ext>
            </a:extLst>
          </p:cNvPr>
          <p:cNvSpPr>
            <a:spLocks noGrp="1"/>
          </p:cNvSpPr>
          <p:nvPr>
            <p:ph type="dt" sz="half" idx="10"/>
          </p:nvPr>
        </p:nvSpPr>
        <p:spPr/>
        <p:txBody>
          <a:bodyPr/>
          <a:lstStyle/>
          <a:p>
            <a:fld id="{00C87BE4-D1AF-124F-A93D-A73B52B733E6}" type="datetimeFigureOut">
              <a:rPr lang="en-US" smtClean="0"/>
              <a:t>5/3/22</a:t>
            </a:fld>
            <a:endParaRPr lang="en-US"/>
          </a:p>
        </p:txBody>
      </p:sp>
      <p:sp>
        <p:nvSpPr>
          <p:cNvPr id="5" name="Footer Placeholder 4">
            <a:extLst>
              <a:ext uri="{FF2B5EF4-FFF2-40B4-BE49-F238E27FC236}">
                <a16:creationId xmlns:a16="http://schemas.microsoft.com/office/drawing/2014/main" id="{7582E907-C2A0-2A3F-42D4-724062403E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0FB2A0-6FD7-441F-06CE-E74BA3BFAC38}"/>
              </a:ext>
            </a:extLst>
          </p:cNvPr>
          <p:cNvSpPr>
            <a:spLocks noGrp="1"/>
          </p:cNvSpPr>
          <p:nvPr>
            <p:ph type="sldNum" sz="quarter" idx="12"/>
          </p:nvPr>
        </p:nvSpPr>
        <p:spPr/>
        <p:txBody>
          <a:bodyPr/>
          <a:lstStyle/>
          <a:p>
            <a:fld id="{AA71E867-C994-FA40-9D35-69F6D80EE6C3}" type="slidenum">
              <a:rPr lang="en-US" smtClean="0"/>
              <a:t>‹#›</a:t>
            </a:fld>
            <a:endParaRPr lang="en-US"/>
          </a:p>
        </p:txBody>
      </p:sp>
    </p:spTree>
    <p:extLst>
      <p:ext uri="{BB962C8B-B14F-4D97-AF65-F5344CB8AC3E}">
        <p14:creationId xmlns:p14="http://schemas.microsoft.com/office/powerpoint/2010/main" val="1352318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BCE31-0138-F71E-3551-424ACCFD069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E722A4-5169-6012-C9D9-9B531B391F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C1893F-7543-35F5-AC59-A854CAEAEA4B}"/>
              </a:ext>
            </a:extLst>
          </p:cNvPr>
          <p:cNvSpPr>
            <a:spLocks noGrp="1"/>
          </p:cNvSpPr>
          <p:nvPr>
            <p:ph type="dt" sz="half" idx="10"/>
          </p:nvPr>
        </p:nvSpPr>
        <p:spPr/>
        <p:txBody>
          <a:bodyPr/>
          <a:lstStyle/>
          <a:p>
            <a:fld id="{00C87BE4-D1AF-124F-A93D-A73B52B733E6}" type="datetimeFigureOut">
              <a:rPr lang="en-US" smtClean="0"/>
              <a:t>5/3/22</a:t>
            </a:fld>
            <a:endParaRPr lang="en-US"/>
          </a:p>
        </p:txBody>
      </p:sp>
      <p:sp>
        <p:nvSpPr>
          <p:cNvPr id="5" name="Footer Placeholder 4">
            <a:extLst>
              <a:ext uri="{FF2B5EF4-FFF2-40B4-BE49-F238E27FC236}">
                <a16:creationId xmlns:a16="http://schemas.microsoft.com/office/drawing/2014/main" id="{8C5389C1-704A-2D16-61EA-7BC11298D3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24CEA6-3C80-3A5D-A801-121771461160}"/>
              </a:ext>
            </a:extLst>
          </p:cNvPr>
          <p:cNvSpPr>
            <a:spLocks noGrp="1"/>
          </p:cNvSpPr>
          <p:nvPr>
            <p:ph type="sldNum" sz="quarter" idx="12"/>
          </p:nvPr>
        </p:nvSpPr>
        <p:spPr/>
        <p:txBody>
          <a:bodyPr/>
          <a:lstStyle/>
          <a:p>
            <a:fld id="{AA71E867-C994-FA40-9D35-69F6D80EE6C3}" type="slidenum">
              <a:rPr lang="en-US" smtClean="0"/>
              <a:t>‹#›</a:t>
            </a:fld>
            <a:endParaRPr lang="en-US"/>
          </a:p>
        </p:txBody>
      </p:sp>
    </p:spTree>
    <p:extLst>
      <p:ext uri="{BB962C8B-B14F-4D97-AF65-F5344CB8AC3E}">
        <p14:creationId xmlns:p14="http://schemas.microsoft.com/office/powerpoint/2010/main" val="1625019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F8158-E242-FD14-C42A-AC2D4F52CB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206D38F-F34D-601E-F873-D6AAFC32F4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01BE16-B61F-1751-1C02-7D488D09B09B}"/>
              </a:ext>
            </a:extLst>
          </p:cNvPr>
          <p:cNvSpPr>
            <a:spLocks noGrp="1"/>
          </p:cNvSpPr>
          <p:nvPr>
            <p:ph type="dt" sz="half" idx="10"/>
          </p:nvPr>
        </p:nvSpPr>
        <p:spPr/>
        <p:txBody>
          <a:bodyPr/>
          <a:lstStyle/>
          <a:p>
            <a:fld id="{00C87BE4-D1AF-124F-A93D-A73B52B733E6}" type="datetimeFigureOut">
              <a:rPr lang="en-US" smtClean="0"/>
              <a:t>5/3/22</a:t>
            </a:fld>
            <a:endParaRPr lang="en-US"/>
          </a:p>
        </p:txBody>
      </p:sp>
      <p:sp>
        <p:nvSpPr>
          <p:cNvPr id="5" name="Footer Placeholder 4">
            <a:extLst>
              <a:ext uri="{FF2B5EF4-FFF2-40B4-BE49-F238E27FC236}">
                <a16:creationId xmlns:a16="http://schemas.microsoft.com/office/drawing/2014/main" id="{D0F5AF62-5C7F-6746-F04F-19FCE9B6BE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963FFF-9093-9B99-BF81-9331A4EB8448}"/>
              </a:ext>
            </a:extLst>
          </p:cNvPr>
          <p:cNvSpPr>
            <a:spLocks noGrp="1"/>
          </p:cNvSpPr>
          <p:nvPr>
            <p:ph type="sldNum" sz="quarter" idx="12"/>
          </p:nvPr>
        </p:nvSpPr>
        <p:spPr/>
        <p:txBody>
          <a:bodyPr/>
          <a:lstStyle/>
          <a:p>
            <a:fld id="{AA71E867-C994-FA40-9D35-69F6D80EE6C3}" type="slidenum">
              <a:rPr lang="en-US" smtClean="0"/>
              <a:t>‹#›</a:t>
            </a:fld>
            <a:endParaRPr lang="en-US"/>
          </a:p>
        </p:txBody>
      </p:sp>
    </p:spTree>
    <p:extLst>
      <p:ext uri="{BB962C8B-B14F-4D97-AF65-F5344CB8AC3E}">
        <p14:creationId xmlns:p14="http://schemas.microsoft.com/office/powerpoint/2010/main" val="11412319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0BB3A-0E7B-5E21-12C5-14D06EE9B5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40FC68-9036-67F6-F43D-855B2FBDBC6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3F5FA6-A8AC-B05C-DA96-4FC1179C32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9F1AE5-061D-B4F1-B9E4-47E227CE97EE}"/>
              </a:ext>
            </a:extLst>
          </p:cNvPr>
          <p:cNvSpPr>
            <a:spLocks noGrp="1"/>
          </p:cNvSpPr>
          <p:nvPr>
            <p:ph type="dt" sz="half" idx="10"/>
          </p:nvPr>
        </p:nvSpPr>
        <p:spPr/>
        <p:txBody>
          <a:bodyPr/>
          <a:lstStyle/>
          <a:p>
            <a:fld id="{00C87BE4-D1AF-124F-A93D-A73B52B733E6}" type="datetimeFigureOut">
              <a:rPr lang="en-US" smtClean="0"/>
              <a:t>5/3/22</a:t>
            </a:fld>
            <a:endParaRPr lang="en-US"/>
          </a:p>
        </p:txBody>
      </p:sp>
      <p:sp>
        <p:nvSpPr>
          <p:cNvPr id="6" name="Footer Placeholder 5">
            <a:extLst>
              <a:ext uri="{FF2B5EF4-FFF2-40B4-BE49-F238E27FC236}">
                <a16:creationId xmlns:a16="http://schemas.microsoft.com/office/drawing/2014/main" id="{E3F7761E-C5DA-E645-CE44-8C5AED4EEF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F1213D-D528-191D-87AB-D1C1D1367F05}"/>
              </a:ext>
            </a:extLst>
          </p:cNvPr>
          <p:cNvSpPr>
            <a:spLocks noGrp="1"/>
          </p:cNvSpPr>
          <p:nvPr>
            <p:ph type="sldNum" sz="quarter" idx="12"/>
          </p:nvPr>
        </p:nvSpPr>
        <p:spPr/>
        <p:txBody>
          <a:bodyPr/>
          <a:lstStyle/>
          <a:p>
            <a:fld id="{AA71E867-C994-FA40-9D35-69F6D80EE6C3}" type="slidenum">
              <a:rPr lang="en-US" smtClean="0"/>
              <a:t>‹#›</a:t>
            </a:fld>
            <a:endParaRPr lang="en-US"/>
          </a:p>
        </p:txBody>
      </p:sp>
    </p:spTree>
    <p:extLst>
      <p:ext uri="{BB962C8B-B14F-4D97-AF65-F5344CB8AC3E}">
        <p14:creationId xmlns:p14="http://schemas.microsoft.com/office/powerpoint/2010/main" val="1939165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A7B6A-FA13-D677-9961-2FE5E5ADEB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82A7EEB-2F41-97E7-1D8C-7E068DA927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E7A1B2-3234-35C8-D025-E4AA0D02C4C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F418C8-88DB-DBD2-3337-1DF3649EDA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C96A24-C34A-355B-92DA-578E34C1A6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9DFD2D-B53F-6B8A-2FAA-0B5BAD3DD938}"/>
              </a:ext>
            </a:extLst>
          </p:cNvPr>
          <p:cNvSpPr>
            <a:spLocks noGrp="1"/>
          </p:cNvSpPr>
          <p:nvPr>
            <p:ph type="dt" sz="half" idx="10"/>
          </p:nvPr>
        </p:nvSpPr>
        <p:spPr/>
        <p:txBody>
          <a:bodyPr/>
          <a:lstStyle/>
          <a:p>
            <a:fld id="{00C87BE4-D1AF-124F-A93D-A73B52B733E6}" type="datetimeFigureOut">
              <a:rPr lang="en-US" smtClean="0"/>
              <a:t>5/3/22</a:t>
            </a:fld>
            <a:endParaRPr lang="en-US"/>
          </a:p>
        </p:txBody>
      </p:sp>
      <p:sp>
        <p:nvSpPr>
          <p:cNvPr id="8" name="Footer Placeholder 7">
            <a:extLst>
              <a:ext uri="{FF2B5EF4-FFF2-40B4-BE49-F238E27FC236}">
                <a16:creationId xmlns:a16="http://schemas.microsoft.com/office/drawing/2014/main" id="{CA6EAE22-5C97-8BA0-C7A2-B2D21F0690E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1E023EE-2B01-654D-43A0-F637A4FE675B}"/>
              </a:ext>
            </a:extLst>
          </p:cNvPr>
          <p:cNvSpPr>
            <a:spLocks noGrp="1"/>
          </p:cNvSpPr>
          <p:nvPr>
            <p:ph type="sldNum" sz="quarter" idx="12"/>
          </p:nvPr>
        </p:nvSpPr>
        <p:spPr/>
        <p:txBody>
          <a:bodyPr/>
          <a:lstStyle/>
          <a:p>
            <a:fld id="{AA71E867-C994-FA40-9D35-69F6D80EE6C3}" type="slidenum">
              <a:rPr lang="en-US" smtClean="0"/>
              <a:t>‹#›</a:t>
            </a:fld>
            <a:endParaRPr lang="en-US"/>
          </a:p>
        </p:txBody>
      </p:sp>
    </p:spTree>
    <p:extLst>
      <p:ext uri="{BB962C8B-B14F-4D97-AF65-F5344CB8AC3E}">
        <p14:creationId xmlns:p14="http://schemas.microsoft.com/office/powerpoint/2010/main" val="3645060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65B89-5937-B651-D1B7-9B2E229018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18EDD1-6A87-A97F-CAA3-EF2BD79E4797}"/>
              </a:ext>
            </a:extLst>
          </p:cNvPr>
          <p:cNvSpPr>
            <a:spLocks noGrp="1"/>
          </p:cNvSpPr>
          <p:nvPr>
            <p:ph type="dt" sz="half" idx="10"/>
          </p:nvPr>
        </p:nvSpPr>
        <p:spPr/>
        <p:txBody>
          <a:bodyPr/>
          <a:lstStyle/>
          <a:p>
            <a:fld id="{00C87BE4-D1AF-124F-A93D-A73B52B733E6}" type="datetimeFigureOut">
              <a:rPr lang="en-US" smtClean="0"/>
              <a:t>5/3/22</a:t>
            </a:fld>
            <a:endParaRPr lang="en-US"/>
          </a:p>
        </p:txBody>
      </p:sp>
      <p:sp>
        <p:nvSpPr>
          <p:cNvPr id="4" name="Footer Placeholder 3">
            <a:extLst>
              <a:ext uri="{FF2B5EF4-FFF2-40B4-BE49-F238E27FC236}">
                <a16:creationId xmlns:a16="http://schemas.microsoft.com/office/drawing/2014/main" id="{3C49B4A1-1687-768E-E533-A5487B241E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913675-E02C-8624-6FED-F2936909BB56}"/>
              </a:ext>
            </a:extLst>
          </p:cNvPr>
          <p:cNvSpPr>
            <a:spLocks noGrp="1"/>
          </p:cNvSpPr>
          <p:nvPr>
            <p:ph type="sldNum" sz="quarter" idx="12"/>
          </p:nvPr>
        </p:nvSpPr>
        <p:spPr/>
        <p:txBody>
          <a:bodyPr/>
          <a:lstStyle/>
          <a:p>
            <a:fld id="{AA71E867-C994-FA40-9D35-69F6D80EE6C3}" type="slidenum">
              <a:rPr lang="en-US" smtClean="0"/>
              <a:t>‹#›</a:t>
            </a:fld>
            <a:endParaRPr lang="en-US"/>
          </a:p>
        </p:txBody>
      </p:sp>
    </p:spTree>
    <p:extLst>
      <p:ext uri="{BB962C8B-B14F-4D97-AF65-F5344CB8AC3E}">
        <p14:creationId xmlns:p14="http://schemas.microsoft.com/office/powerpoint/2010/main" val="2682182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B4305A-0E27-737A-CEA4-DD1A25A5B548}"/>
              </a:ext>
            </a:extLst>
          </p:cNvPr>
          <p:cNvSpPr>
            <a:spLocks noGrp="1"/>
          </p:cNvSpPr>
          <p:nvPr>
            <p:ph type="dt" sz="half" idx="10"/>
          </p:nvPr>
        </p:nvSpPr>
        <p:spPr/>
        <p:txBody>
          <a:bodyPr/>
          <a:lstStyle/>
          <a:p>
            <a:fld id="{00C87BE4-D1AF-124F-A93D-A73B52B733E6}" type="datetimeFigureOut">
              <a:rPr lang="en-US" smtClean="0"/>
              <a:t>5/3/22</a:t>
            </a:fld>
            <a:endParaRPr lang="en-US"/>
          </a:p>
        </p:txBody>
      </p:sp>
      <p:sp>
        <p:nvSpPr>
          <p:cNvPr id="3" name="Footer Placeholder 2">
            <a:extLst>
              <a:ext uri="{FF2B5EF4-FFF2-40B4-BE49-F238E27FC236}">
                <a16:creationId xmlns:a16="http://schemas.microsoft.com/office/drawing/2014/main" id="{A05E84A3-93E9-6A68-1035-25DC7B88350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1A9051-724E-8059-9F6E-65AC84B9CA29}"/>
              </a:ext>
            </a:extLst>
          </p:cNvPr>
          <p:cNvSpPr>
            <a:spLocks noGrp="1"/>
          </p:cNvSpPr>
          <p:nvPr>
            <p:ph type="sldNum" sz="quarter" idx="12"/>
          </p:nvPr>
        </p:nvSpPr>
        <p:spPr/>
        <p:txBody>
          <a:bodyPr/>
          <a:lstStyle/>
          <a:p>
            <a:fld id="{AA71E867-C994-FA40-9D35-69F6D80EE6C3}" type="slidenum">
              <a:rPr lang="en-US" smtClean="0"/>
              <a:t>‹#›</a:t>
            </a:fld>
            <a:endParaRPr lang="en-US"/>
          </a:p>
        </p:txBody>
      </p:sp>
    </p:spTree>
    <p:extLst>
      <p:ext uri="{BB962C8B-B14F-4D97-AF65-F5344CB8AC3E}">
        <p14:creationId xmlns:p14="http://schemas.microsoft.com/office/powerpoint/2010/main" val="2157098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CFB8D-21AA-8D8A-570B-75ED486B78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6C246B-0206-7BDD-BB86-2FD5E5EF76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4118B94-D827-1176-A3BF-495A60FD0A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65E56F-BA2C-8FDE-9193-CF415FA763E4}"/>
              </a:ext>
            </a:extLst>
          </p:cNvPr>
          <p:cNvSpPr>
            <a:spLocks noGrp="1"/>
          </p:cNvSpPr>
          <p:nvPr>
            <p:ph type="dt" sz="half" idx="10"/>
          </p:nvPr>
        </p:nvSpPr>
        <p:spPr/>
        <p:txBody>
          <a:bodyPr/>
          <a:lstStyle/>
          <a:p>
            <a:fld id="{00C87BE4-D1AF-124F-A93D-A73B52B733E6}" type="datetimeFigureOut">
              <a:rPr lang="en-US" smtClean="0"/>
              <a:t>5/3/22</a:t>
            </a:fld>
            <a:endParaRPr lang="en-US"/>
          </a:p>
        </p:txBody>
      </p:sp>
      <p:sp>
        <p:nvSpPr>
          <p:cNvPr id="6" name="Footer Placeholder 5">
            <a:extLst>
              <a:ext uri="{FF2B5EF4-FFF2-40B4-BE49-F238E27FC236}">
                <a16:creationId xmlns:a16="http://schemas.microsoft.com/office/drawing/2014/main" id="{026CA61B-9AA0-4BCF-369B-E143D4C80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F7EE4D-3C3F-09F0-EDA1-E3FB791FE45B}"/>
              </a:ext>
            </a:extLst>
          </p:cNvPr>
          <p:cNvSpPr>
            <a:spLocks noGrp="1"/>
          </p:cNvSpPr>
          <p:nvPr>
            <p:ph type="sldNum" sz="quarter" idx="12"/>
          </p:nvPr>
        </p:nvSpPr>
        <p:spPr/>
        <p:txBody>
          <a:bodyPr/>
          <a:lstStyle/>
          <a:p>
            <a:fld id="{AA71E867-C994-FA40-9D35-69F6D80EE6C3}" type="slidenum">
              <a:rPr lang="en-US" smtClean="0"/>
              <a:t>‹#›</a:t>
            </a:fld>
            <a:endParaRPr lang="en-US"/>
          </a:p>
        </p:txBody>
      </p:sp>
    </p:spTree>
    <p:extLst>
      <p:ext uri="{BB962C8B-B14F-4D97-AF65-F5344CB8AC3E}">
        <p14:creationId xmlns:p14="http://schemas.microsoft.com/office/powerpoint/2010/main" val="3526557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468FB-35EE-C03F-C767-1AA4AD93C3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904EFD-0C95-93DD-B533-1A53F1C9F1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CCD1F9-478A-A60E-AEF1-9E58A28276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6CD7DB-FA0F-5864-16EB-69B2AF9D2856}"/>
              </a:ext>
            </a:extLst>
          </p:cNvPr>
          <p:cNvSpPr>
            <a:spLocks noGrp="1"/>
          </p:cNvSpPr>
          <p:nvPr>
            <p:ph type="dt" sz="half" idx="10"/>
          </p:nvPr>
        </p:nvSpPr>
        <p:spPr/>
        <p:txBody>
          <a:bodyPr/>
          <a:lstStyle/>
          <a:p>
            <a:fld id="{00C87BE4-D1AF-124F-A93D-A73B52B733E6}" type="datetimeFigureOut">
              <a:rPr lang="en-US" smtClean="0"/>
              <a:t>5/3/22</a:t>
            </a:fld>
            <a:endParaRPr lang="en-US"/>
          </a:p>
        </p:txBody>
      </p:sp>
      <p:sp>
        <p:nvSpPr>
          <p:cNvPr id="6" name="Footer Placeholder 5">
            <a:extLst>
              <a:ext uri="{FF2B5EF4-FFF2-40B4-BE49-F238E27FC236}">
                <a16:creationId xmlns:a16="http://schemas.microsoft.com/office/drawing/2014/main" id="{24C89E05-9388-51FA-15CE-BEA8D28A4B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B05B35-BA9A-1C42-BF10-9FC03FF21FFB}"/>
              </a:ext>
            </a:extLst>
          </p:cNvPr>
          <p:cNvSpPr>
            <a:spLocks noGrp="1"/>
          </p:cNvSpPr>
          <p:nvPr>
            <p:ph type="sldNum" sz="quarter" idx="12"/>
          </p:nvPr>
        </p:nvSpPr>
        <p:spPr/>
        <p:txBody>
          <a:bodyPr/>
          <a:lstStyle/>
          <a:p>
            <a:fld id="{AA71E867-C994-FA40-9D35-69F6D80EE6C3}" type="slidenum">
              <a:rPr lang="en-US" smtClean="0"/>
              <a:t>‹#›</a:t>
            </a:fld>
            <a:endParaRPr lang="en-US"/>
          </a:p>
        </p:txBody>
      </p:sp>
    </p:spTree>
    <p:extLst>
      <p:ext uri="{BB962C8B-B14F-4D97-AF65-F5344CB8AC3E}">
        <p14:creationId xmlns:p14="http://schemas.microsoft.com/office/powerpoint/2010/main" val="2329521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B79700-0639-36B8-B831-A8415EB89B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68096F-5622-8AD9-2B24-70E5ABD2D4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C7D6B6-D843-F88A-9ECE-8E206315F2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C87BE4-D1AF-124F-A93D-A73B52B733E6}" type="datetimeFigureOut">
              <a:rPr lang="en-US" smtClean="0"/>
              <a:t>5/3/22</a:t>
            </a:fld>
            <a:endParaRPr lang="en-US"/>
          </a:p>
        </p:txBody>
      </p:sp>
      <p:sp>
        <p:nvSpPr>
          <p:cNvPr id="5" name="Footer Placeholder 4">
            <a:extLst>
              <a:ext uri="{FF2B5EF4-FFF2-40B4-BE49-F238E27FC236}">
                <a16:creationId xmlns:a16="http://schemas.microsoft.com/office/drawing/2014/main" id="{27969CE9-4445-33FD-1B18-C17AECE31D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97B397-6C96-42D7-F25F-D0D38D5F90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71E867-C994-FA40-9D35-69F6D80EE6C3}" type="slidenum">
              <a:rPr lang="en-US" smtClean="0"/>
              <a:t>‹#›</a:t>
            </a:fld>
            <a:endParaRPr lang="en-US"/>
          </a:p>
        </p:txBody>
      </p:sp>
    </p:spTree>
    <p:extLst>
      <p:ext uri="{BB962C8B-B14F-4D97-AF65-F5344CB8AC3E}">
        <p14:creationId xmlns:p14="http://schemas.microsoft.com/office/powerpoint/2010/main" val="3271423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gif"/></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2.jpeg"/><Relationship Id="rId11" Type="http://schemas.openxmlformats.org/officeDocument/2006/relationships/image" Target="../media/image37.jpg"/><Relationship Id="rId5" Type="http://schemas.openxmlformats.org/officeDocument/2006/relationships/image" Target="../media/image31.jpeg"/><Relationship Id="rId10" Type="http://schemas.openxmlformats.org/officeDocument/2006/relationships/image" Target="../media/image36.jpeg"/><Relationship Id="rId4" Type="http://schemas.openxmlformats.org/officeDocument/2006/relationships/image" Target="../media/image30.jpeg"/><Relationship Id="rId9" Type="http://schemas.openxmlformats.org/officeDocument/2006/relationships/image" Target="../media/image35.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g"/><Relationship Id="rId7"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microsoft.com/office/2007/relationships/hdphoto" Target="../media/hdphoto7.wdp"/></Relationships>
</file>

<file path=ppt/slides/_rels/slide2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56.jpg"/><Relationship Id="rId4" Type="http://schemas.openxmlformats.org/officeDocument/2006/relationships/image" Target="../media/image55.jpg"/></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microsoft.com/office/2007/relationships/hdphoto" Target="../media/hdphoto8.wdp"/><Relationship Id="rId4" Type="http://schemas.openxmlformats.org/officeDocument/2006/relationships/image" Target="../media/image71.jpeg"/></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g"/><Relationship Id="rId1" Type="http://schemas.openxmlformats.org/officeDocument/2006/relationships/slideLayout" Target="../slideLayouts/slideLayout1.xml"/><Relationship Id="rId6" Type="http://schemas.openxmlformats.org/officeDocument/2006/relationships/image" Target="../media/image83.jpg"/><Relationship Id="rId5" Type="http://schemas.openxmlformats.org/officeDocument/2006/relationships/image" Target="../media/image82.jpeg"/><Relationship Id="rId4" Type="http://schemas.openxmlformats.org/officeDocument/2006/relationships/image" Target="../media/image81.jpeg"/></Relationships>
</file>

<file path=ppt/slides/_rels/slide45.xml.rels><?xml version="1.0" encoding="UTF-8" standalone="yes"?>
<Relationships xmlns="http://schemas.openxmlformats.org/package/2006/relationships"><Relationship Id="rId8" Type="http://schemas.openxmlformats.org/officeDocument/2006/relationships/hyperlink" Target="https://www.kingjamesbibleonline.org/2-Peter-3-17/" TargetMode="External"/><Relationship Id="rId3" Type="http://schemas.openxmlformats.org/officeDocument/2006/relationships/hyperlink" Target="https://www.kingjamesbibleonline.org/1-Timothy-4-1/" TargetMode="External"/><Relationship Id="rId7" Type="http://schemas.openxmlformats.org/officeDocument/2006/relationships/hyperlink" Target="https://www.kingjamesbibleonline.org/Hebrews-3-12/" TargetMode="External"/><Relationship Id="rId2" Type="http://schemas.openxmlformats.org/officeDocument/2006/relationships/hyperlink" Target="https://www.kingjamesbibleonline.org/2-Peter-2-20_2-22/" TargetMode="External"/><Relationship Id="rId1" Type="http://schemas.openxmlformats.org/officeDocument/2006/relationships/slideLayout" Target="../slideLayouts/slideLayout1.xml"/><Relationship Id="rId6" Type="http://schemas.openxmlformats.org/officeDocument/2006/relationships/hyperlink" Target="https://www.kingjamesbibleonline.org/1-Timothy-4-1_4-3/" TargetMode="External"/><Relationship Id="rId5" Type="http://schemas.openxmlformats.org/officeDocument/2006/relationships/hyperlink" Target="https://www.kingjamesbibleonline.org/Luke-8-13/" TargetMode="External"/><Relationship Id="rId4" Type="http://schemas.openxmlformats.org/officeDocument/2006/relationships/hyperlink" Target="https://www.kingjamesbibleonline.org/2-Timothy-4-3/" TargetMode="External"/><Relationship Id="rId9" Type="http://schemas.openxmlformats.org/officeDocument/2006/relationships/hyperlink" Target="https://www.kingjamesbibleonline.org/Matthew-24-12/"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0.jpeg"/><Relationship Id="rId7"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1.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FD1F3B-F350-93AE-EB92-536D9487CB8D}"/>
              </a:ext>
            </a:extLst>
          </p:cNvPr>
          <p:cNvSpPr/>
          <p:nvPr/>
        </p:nvSpPr>
        <p:spPr>
          <a:xfrm>
            <a:off x="0" y="0"/>
            <a:ext cx="12272790" cy="6858000"/>
          </a:xfrm>
          <a:prstGeom prst="rect">
            <a:avLst/>
          </a:prstGeom>
          <a:pattFill prst="pct75">
            <a:fgClr>
              <a:srgbClr val="F79B00"/>
            </a:fgClr>
            <a:bgClr>
              <a:schemeClr val="bg1"/>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group of people standing in a field under a cloudy sky&#10;&#10;Description automatically generated with medium confidence">
            <a:extLst>
              <a:ext uri="{FF2B5EF4-FFF2-40B4-BE49-F238E27FC236}">
                <a16:creationId xmlns:a16="http://schemas.microsoft.com/office/drawing/2014/main" id="{86C7F11E-BE42-9886-150D-B2B918A9F01C}"/>
              </a:ext>
            </a:extLst>
          </p:cNvPr>
          <p:cNvPicPr>
            <a:picLocks noChangeAspect="1"/>
          </p:cNvPicPr>
          <p:nvPr/>
        </p:nvPicPr>
        <p:blipFill>
          <a:blip r:embed="rId3"/>
          <a:stretch>
            <a:fillRect/>
          </a:stretch>
        </p:blipFill>
        <p:spPr>
          <a:xfrm>
            <a:off x="874015" y="264161"/>
            <a:ext cx="10316485" cy="62524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29F74FCC-67DD-4796-C45B-2323719FFCE2}"/>
              </a:ext>
            </a:extLst>
          </p:cNvPr>
          <p:cNvSpPr txBox="1"/>
          <p:nvPr/>
        </p:nvSpPr>
        <p:spPr>
          <a:xfrm>
            <a:off x="1656080" y="341423"/>
            <a:ext cx="8879840" cy="1569660"/>
          </a:xfrm>
          <a:prstGeom prst="rect">
            <a:avLst/>
          </a:prstGeom>
          <a:noFill/>
        </p:spPr>
        <p:txBody>
          <a:bodyPr wrap="square" rtlCol="0">
            <a:spAutoFit/>
          </a:bodyPr>
          <a:lstStyle/>
          <a:p>
            <a:r>
              <a:rPr lang="en-US" sz="2400" dirty="0">
                <a:solidFill>
                  <a:schemeClr val="bg1"/>
                </a:solidFill>
                <a:latin typeface="Papyrus" panose="020B0602040200020303" pitchFamily="34" charset="77"/>
              </a:rPr>
              <a:t>                                           We are a Chosen Generation </a:t>
            </a:r>
          </a:p>
          <a:p>
            <a:r>
              <a:rPr lang="en-US" sz="2400" dirty="0">
                <a:solidFill>
                  <a:schemeClr val="bg1"/>
                </a:solidFill>
                <a:latin typeface="Papyrus" panose="020B0602040200020303" pitchFamily="34" charset="77"/>
              </a:rPr>
              <a:t>                              Reveal to Us Your  End Time Secrets</a:t>
            </a:r>
          </a:p>
          <a:p>
            <a:r>
              <a:rPr lang="en-US" sz="2400" dirty="0">
                <a:solidFill>
                  <a:schemeClr val="bg1"/>
                </a:solidFill>
                <a:latin typeface="Papyrus" panose="020B0602040200020303" pitchFamily="34" charset="77"/>
              </a:rPr>
              <a:t>                           </a:t>
            </a:r>
          </a:p>
          <a:p>
            <a:pPr algn="ctr"/>
            <a:endParaRPr lang="en-US" sz="2400" dirty="0">
              <a:solidFill>
                <a:schemeClr val="bg1"/>
              </a:solidFill>
              <a:latin typeface="Papyrus" panose="020B0602040200020303" pitchFamily="34" charset="77"/>
            </a:endParaRPr>
          </a:p>
        </p:txBody>
      </p:sp>
    </p:spTree>
    <p:extLst>
      <p:ext uri="{BB962C8B-B14F-4D97-AF65-F5344CB8AC3E}">
        <p14:creationId xmlns:p14="http://schemas.microsoft.com/office/powerpoint/2010/main" val="2830572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65885" y="1687876"/>
            <a:ext cx="18466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defRPr/>
            </a:pPr>
            <a:endParaRPr lang="es-ES_tradnl" dirty="0"/>
          </a:p>
        </p:txBody>
      </p:sp>
      <p:sp>
        <p:nvSpPr>
          <p:cNvPr id="5" name="Rectangle 4"/>
          <p:cNvSpPr/>
          <p:nvPr/>
        </p:nvSpPr>
        <p:spPr>
          <a:xfrm>
            <a:off x="1524000" y="0"/>
            <a:ext cx="9144000" cy="68580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s-ES_tradnl" sz="2000" dirty="0"/>
          </a:p>
        </p:txBody>
      </p:sp>
      <p:sp>
        <p:nvSpPr>
          <p:cNvPr id="3" name="Rectangle 2">
            <a:extLst>
              <a:ext uri="{FF2B5EF4-FFF2-40B4-BE49-F238E27FC236}">
                <a16:creationId xmlns:a16="http://schemas.microsoft.com/office/drawing/2014/main" id="{2183C58C-19C7-B186-AF7B-0F7AFEC311C3}"/>
              </a:ext>
            </a:extLst>
          </p:cNvPr>
          <p:cNvSpPr/>
          <p:nvPr/>
        </p:nvSpPr>
        <p:spPr>
          <a:xfrm>
            <a:off x="0" y="1198"/>
            <a:ext cx="12192000" cy="6858000"/>
          </a:xfrm>
          <a:prstGeom prst="rect">
            <a:avLst/>
          </a:prstGeom>
          <a:ln>
            <a:solidFill>
              <a:srgbClr val="F79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images-15.jpeg"/>
          <p:cNvPicPr>
            <a:picLocks noChangeAspect="1"/>
          </p:cNvPicPr>
          <p:nvPr/>
        </p:nvPicPr>
        <p:blipFill rotWithShape="1">
          <a:blip r:embed="rId3">
            <a:extLst>
              <a:ext uri="{28A0092B-C50C-407E-A947-70E740481C1C}">
                <a14:useLocalDpi xmlns:a14="http://schemas.microsoft.com/office/drawing/2010/main" val="0"/>
              </a:ext>
            </a:extLst>
          </a:blip>
          <a:srcRect l="33719"/>
          <a:stretch/>
        </p:blipFill>
        <p:spPr>
          <a:xfrm>
            <a:off x="5056886" y="4425643"/>
            <a:ext cx="2135843" cy="21172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images-7.jpeg"/>
          <p:cNvPicPr>
            <a:picLocks noChangeAspect="1"/>
          </p:cNvPicPr>
          <p:nvPr/>
        </p:nvPicPr>
        <p:blipFill rotWithShape="1">
          <a:blip r:embed="rId4">
            <a:extLst>
              <a:ext uri="{28A0092B-C50C-407E-A947-70E740481C1C}">
                <a14:useLocalDpi xmlns:a14="http://schemas.microsoft.com/office/drawing/2010/main" val="0"/>
              </a:ext>
            </a:extLst>
          </a:blip>
          <a:srcRect l="13821"/>
          <a:stretch/>
        </p:blipFill>
        <p:spPr>
          <a:xfrm>
            <a:off x="370095" y="2556236"/>
            <a:ext cx="2552056" cy="19457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images-16.jpeg"/>
          <p:cNvPicPr>
            <a:picLocks noChangeAspect="1"/>
          </p:cNvPicPr>
          <p:nvPr/>
        </p:nvPicPr>
        <p:blipFill rotWithShape="1">
          <a:blip r:embed="rId5">
            <a:extLst>
              <a:ext uri="{28A0092B-C50C-407E-A947-70E740481C1C}">
                <a14:useLocalDpi xmlns:a14="http://schemas.microsoft.com/office/drawing/2010/main" val="0"/>
              </a:ext>
            </a:extLst>
          </a:blip>
          <a:srcRect l="1" r="50865" b="48191"/>
          <a:stretch/>
        </p:blipFill>
        <p:spPr>
          <a:xfrm>
            <a:off x="4016061" y="2313966"/>
            <a:ext cx="2627805" cy="19544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Unknown-1.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009" y="164300"/>
            <a:ext cx="3381679" cy="22288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Real_MtSinai-tb-459293.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19221" y="4544034"/>
            <a:ext cx="1467183" cy="19735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p:cNvSpPr txBox="1"/>
          <p:nvPr/>
        </p:nvSpPr>
        <p:spPr>
          <a:xfrm>
            <a:off x="3808505" y="618972"/>
            <a:ext cx="3772223" cy="1631216"/>
          </a:xfrm>
          <a:prstGeom prst="rect">
            <a:avLst/>
          </a:prstGeom>
          <a:noFill/>
        </p:spPr>
        <p:txBody>
          <a:bodyPr wrap="square" rtlCol="0">
            <a:spAutoFit/>
          </a:bodyPr>
          <a:lstStyle/>
          <a:p>
            <a:r>
              <a:rPr lang="es-ES_tradnl" sz="2000" dirty="0">
                <a:solidFill>
                  <a:schemeClr val="bg1"/>
                </a:solidFill>
                <a:latin typeface="Papyrus" panose="020B0602040200020303" pitchFamily="34" charset="77"/>
                <a:cs typeface="Noteworthy Light"/>
              </a:rPr>
              <a:t>“</a:t>
            </a:r>
            <a:r>
              <a:rPr lang="es-ES_tradnl" sz="2000" dirty="0" err="1">
                <a:solidFill>
                  <a:schemeClr val="bg1"/>
                </a:solidFill>
                <a:latin typeface="Papyrus" panose="020B0602040200020303" pitchFamily="34" charset="77"/>
                <a:cs typeface="Noteworthy Light"/>
              </a:rPr>
              <a:t>For</a:t>
            </a:r>
            <a:r>
              <a:rPr lang="es-ES_tradnl" sz="2000" dirty="0">
                <a:solidFill>
                  <a:schemeClr val="bg1"/>
                </a:solidFill>
                <a:latin typeface="Papyrus" panose="020B0602040200020303" pitchFamily="34" charset="77"/>
                <a:cs typeface="Noteworthy Light"/>
              </a:rPr>
              <a:t> </a:t>
            </a:r>
            <a:r>
              <a:rPr lang="es-ES_tradnl" sz="2000" dirty="0" err="1">
                <a:solidFill>
                  <a:schemeClr val="bg1"/>
                </a:solidFill>
                <a:latin typeface="Papyrus" panose="020B0602040200020303" pitchFamily="34" charset="77"/>
                <a:cs typeface="Noteworthy Light"/>
              </a:rPr>
              <a:t>this</a:t>
            </a:r>
            <a:r>
              <a:rPr lang="es-ES_tradnl" sz="2000" dirty="0">
                <a:solidFill>
                  <a:schemeClr val="bg1"/>
                </a:solidFill>
                <a:latin typeface="Papyrus" panose="020B0602040200020303" pitchFamily="34" charset="77"/>
                <a:cs typeface="Noteworthy Light"/>
              </a:rPr>
              <a:t> </a:t>
            </a:r>
            <a:r>
              <a:rPr lang="es-ES_tradnl" sz="2000" dirty="0" err="1">
                <a:solidFill>
                  <a:schemeClr val="bg1"/>
                </a:solidFill>
                <a:latin typeface="Papyrus" panose="020B0602040200020303" pitchFamily="34" charset="77"/>
                <a:cs typeface="Noteworthy Light"/>
              </a:rPr>
              <a:t>Hagar</a:t>
            </a:r>
            <a:r>
              <a:rPr lang="es-ES_tradnl" sz="2000" dirty="0">
                <a:solidFill>
                  <a:schemeClr val="bg1"/>
                </a:solidFill>
                <a:latin typeface="Papyrus" panose="020B0602040200020303" pitchFamily="34" charset="77"/>
                <a:cs typeface="Noteworthy Light"/>
              </a:rPr>
              <a:t> </a:t>
            </a:r>
            <a:r>
              <a:rPr lang="es-ES_tradnl" sz="2000" dirty="0" err="1">
                <a:solidFill>
                  <a:schemeClr val="bg1"/>
                </a:solidFill>
                <a:latin typeface="Papyrus" panose="020B0602040200020303" pitchFamily="34" charset="77"/>
                <a:cs typeface="Noteworthy Light"/>
              </a:rPr>
              <a:t>is</a:t>
            </a:r>
            <a:r>
              <a:rPr lang="es-ES_tradnl" sz="2000" dirty="0">
                <a:solidFill>
                  <a:schemeClr val="bg1"/>
                </a:solidFill>
                <a:latin typeface="Papyrus" panose="020B0602040200020303" pitchFamily="34" charset="77"/>
                <a:cs typeface="Noteworthy Light"/>
              </a:rPr>
              <a:t> Mt </a:t>
            </a:r>
            <a:r>
              <a:rPr lang="es-ES_tradnl" sz="2000" dirty="0" err="1">
                <a:solidFill>
                  <a:schemeClr val="bg1"/>
                </a:solidFill>
                <a:latin typeface="Papyrus" panose="020B0602040200020303" pitchFamily="34" charset="77"/>
                <a:cs typeface="Noteworthy Light"/>
              </a:rPr>
              <a:t>Sinai</a:t>
            </a:r>
            <a:r>
              <a:rPr lang="es-ES_tradnl" sz="2000" dirty="0">
                <a:solidFill>
                  <a:schemeClr val="bg1"/>
                </a:solidFill>
                <a:latin typeface="Papyrus" panose="020B0602040200020303" pitchFamily="34" charset="77"/>
                <a:cs typeface="Noteworthy Light"/>
              </a:rPr>
              <a:t> </a:t>
            </a:r>
          </a:p>
          <a:p>
            <a:r>
              <a:rPr lang="es-ES_tradnl" sz="2000" dirty="0">
                <a:solidFill>
                  <a:schemeClr val="bg1"/>
                </a:solidFill>
                <a:latin typeface="Papyrus" panose="020B0602040200020303" pitchFamily="34" charset="77"/>
                <a:cs typeface="Noteworthy Light"/>
              </a:rPr>
              <a:t>in Arabia, and </a:t>
            </a:r>
            <a:r>
              <a:rPr lang="es-ES_tradnl" sz="2000" dirty="0" err="1">
                <a:solidFill>
                  <a:schemeClr val="bg1"/>
                </a:solidFill>
                <a:latin typeface="Papyrus" panose="020B0602040200020303" pitchFamily="34" charset="77"/>
                <a:cs typeface="Noteworthy Light"/>
              </a:rPr>
              <a:t>answers</a:t>
            </a:r>
            <a:r>
              <a:rPr lang="es-ES_tradnl" sz="2000" dirty="0">
                <a:solidFill>
                  <a:schemeClr val="bg1"/>
                </a:solidFill>
                <a:latin typeface="Papyrus" panose="020B0602040200020303" pitchFamily="34" charset="77"/>
                <a:cs typeface="Noteworthy Light"/>
              </a:rPr>
              <a:t> </a:t>
            </a:r>
            <a:r>
              <a:rPr lang="es-ES_tradnl" sz="2000" dirty="0" err="1">
                <a:solidFill>
                  <a:schemeClr val="bg1"/>
                </a:solidFill>
                <a:latin typeface="Papyrus" panose="020B0602040200020303" pitchFamily="34" charset="77"/>
                <a:cs typeface="Noteworthy Light"/>
              </a:rPr>
              <a:t>to</a:t>
            </a:r>
            <a:r>
              <a:rPr lang="es-ES_tradnl" sz="2000" dirty="0">
                <a:solidFill>
                  <a:schemeClr val="bg1"/>
                </a:solidFill>
                <a:latin typeface="Papyrus" panose="020B0602040200020303" pitchFamily="34" charset="77"/>
                <a:cs typeface="Noteworthy Light"/>
              </a:rPr>
              <a:t> </a:t>
            </a:r>
          </a:p>
          <a:p>
            <a:r>
              <a:rPr lang="es-ES_tradnl" sz="2000" dirty="0" err="1">
                <a:solidFill>
                  <a:schemeClr val="bg1"/>
                </a:solidFill>
                <a:latin typeface="Papyrus" panose="020B0602040200020303" pitchFamily="34" charset="77"/>
                <a:cs typeface="Noteworthy Light"/>
              </a:rPr>
              <a:t>Jerusalem</a:t>
            </a:r>
            <a:r>
              <a:rPr lang="es-ES_tradnl" sz="2000" dirty="0">
                <a:solidFill>
                  <a:schemeClr val="bg1"/>
                </a:solidFill>
                <a:latin typeface="Papyrus" panose="020B0602040200020303" pitchFamily="34" charset="77"/>
                <a:cs typeface="Noteworthy Light"/>
              </a:rPr>
              <a:t> </a:t>
            </a:r>
            <a:r>
              <a:rPr lang="es-ES_tradnl" sz="2000" dirty="0" err="1">
                <a:solidFill>
                  <a:schemeClr val="bg1"/>
                </a:solidFill>
                <a:latin typeface="Papyrus" panose="020B0602040200020303" pitchFamily="34" charset="77"/>
                <a:cs typeface="Noteworthy Light"/>
              </a:rPr>
              <a:t>which</a:t>
            </a:r>
            <a:r>
              <a:rPr lang="es-ES_tradnl" sz="2000" dirty="0">
                <a:solidFill>
                  <a:schemeClr val="bg1"/>
                </a:solidFill>
                <a:latin typeface="Papyrus" panose="020B0602040200020303" pitchFamily="34" charset="77"/>
                <a:cs typeface="Noteworthy Light"/>
              </a:rPr>
              <a:t> </a:t>
            </a:r>
            <a:r>
              <a:rPr lang="es-ES_tradnl" sz="2000" dirty="0" err="1">
                <a:solidFill>
                  <a:schemeClr val="bg1"/>
                </a:solidFill>
                <a:latin typeface="Papyrus" panose="020B0602040200020303" pitchFamily="34" charset="77"/>
                <a:cs typeface="Noteworthy Light"/>
              </a:rPr>
              <a:t>now</a:t>
            </a:r>
            <a:r>
              <a:rPr lang="es-ES_tradnl" sz="2000" dirty="0">
                <a:solidFill>
                  <a:schemeClr val="bg1"/>
                </a:solidFill>
                <a:latin typeface="Papyrus" panose="020B0602040200020303" pitchFamily="34" charset="77"/>
                <a:cs typeface="Noteworthy Light"/>
              </a:rPr>
              <a:t> </a:t>
            </a:r>
            <a:r>
              <a:rPr lang="es-ES_tradnl" sz="2000" dirty="0" err="1">
                <a:solidFill>
                  <a:schemeClr val="bg1"/>
                </a:solidFill>
                <a:latin typeface="Papyrus" panose="020B0602040200020303" pitchFamily="34" charset="77"/>
                <a:cs typeface="Noteworthy Light"/>
              </a:rPr>
              <a:t>is,and</a:t>
            </a:r>
            <a:r>
              <a:rPr lang="es-ES_tradnl" sz="2000" dirty="0">
                <a:solidFill>
                  <a:schemeClr val="bg1"/>
                </a:solidFill>
                <a:latin typeface="Papyrus" panose="020B0602040200020303" pitchFamily="34" charset="77"/>
                <a:cs typeface="Noteworthy Light"/>
              </a:rPr>
              <a:t> </a:t>
            </a:r>
            <a:r>
              <a:rPr lang="es-ES_tradnl" sz="2000" dirty="0" err="1">
                <a:solidFill>
                  <a:schemeClr val="bg1"/>
                </a:solidFill>
                <a:latin typeface="Papyrus" panose="020B0602040200020303" pitchFamily="34" charset="77"/>
                <a:cs typeface="Noteworthy Light"/>
              </a:rPr>
              <a:t>is</a:t>
            </a:r>
            <a:r>
              <a:rPr lang="es-ES_tradnl" sz="2000" dirty="0">
                <a:solidFill>
                  <a:schemeClr val="bg1"/>
                </a:solidFill>
                <a:latin typeface="Papyrus" panose="020B0602040200020303" pitchFamily="34" charset="77"/>
                <a:cs typeface="Noteworthy Light"/>
              </a:rPr>
              <a:t> </a:t>
            </a:r>
          </a:p>
          <a:p>
            <a:r>
              <a:rPr lang="es-ES_tradnl" sz="2000" dirty="0">
                <a:solidFill>
                  <a:schemeClr val="bg1"/>
                </a:solidFill>
                <a:latin typeface="Papyrus" panose="020B0602040200020303" pitchFamily="34" charset="77"/>
                <a:cs typeface="Noteworthy Light"/>
              </a:rPr>
              <a:t>in bondage </a:t>
            </a:r>
            <a:r>
              <a:rPr lang="es-ES_tradnl" sz="2000" dirty="0" err="1">
                <a:solidFill>
                  <a:schemeClr val="bg1"/>
                </a:solidFill>
                <a:latin typeface="Papyrus" panose="020B0602040200020303" pitchFamily="34" charset="77"/>
                <a:cs typeface="Noteworthy Light"/>
              </a:rPr>
              <a:t>with</a:t>
            </a:r>
            <a:r>
              <a:rPr lang="es-ES_tradnl" sz="2000" dirty="0">
                <a:solidFill>
                  <a:schemeClr val="bg1"/>
                </a:solidFill>
                <a:latin typeface="Papyrus" panose="020B0602040200020303" pitchFamily="34" charset="77"/>
                <a:cs typeface="Noteworthy Light"/>
              </a:rPr>
              <a:t> </a:t>
            </a:r>
            <a:r>
              <a:rPr lang="es-ES_tradnl" sz="2000" dirty="0" err="1">
                <a:solidFill>
                  <a:schemeClr val="bg1"/>
                </a:solidFill>
                <a:latin typeface="Papyrus" panose="020B0602040200020303" pitchFamily="34" charset="77"/>
                <a:cs typeface="Noteworthy Light"/>
              </a:rPr>
              <a:t>her</a:t>
            </a:r>
            <a:r>
              <a:rPr lang="es-ES_tradnl" sz="2000" dirty="0">
                <a:solidFill>
                  <a:schemeClr val="bg1"/>
                </a:solidFill>
                <a:latin typeface="Papyrus" panose="020B0602040200020303" pitchFamily="34" charset="77"/>
                <a:cs typeface="Noteworthy Light"/>
              </a:rPr>
              <a:t> </a:t>
            </a:r>
            <a:r>
              <a:rPr lang="es-ES_tradnl" sz="2000" dirty="0" err="1">
                <a:solidFill>
                  <a:schemeClr val="bg1"/>
                </a:solidFill>
                <a:latin typeface="Papyrus" panose="020B0602040200020303" pitchFamily="34" charset="77"/>
                <a:cs typeface="Noteworthy Light"/>
              </a:rPr>
              <a:t>children</a:t>
            </a:r>
            <a:r>
              <a:rPr lang="es-ES_tradnl" sz="2000" dirty="0">
                <a:solidFill>
                  <a:schemeClr val="bg1"/>
                </a:solidFill>
                <a:latin typeface="Papyrus" panose="020B0602040200020303" pitchFamily="34" charset="77"/>
                <a:cs typeface="Noteworthy Light"/>
              </a:rPr>
              <a:t>”   </a:t>
            </a:r>
          </a:p>
          <a:p>
            <a:r>
              <a:rPr lang="es-ES_tradnl" sz="2000" dirty="0">
                <a:solidFill>
                  <a:schemeClr val="bg1"/>
                </a:solidFill>
                <a:latin typeface="Papyrus" panose="020B0602040200020303" pitchFamily="34" charset="77"/>
                <a:cs typeface="Noteworthy Light"/>
              </a:rPr>
              <a:t>      </a:t>
            </a:r>
            <a:r>
              <a:rPr lang="es-ES_tradnl" sz="2000" dirty="0" err="1">
                <a:solidFill>
                  <a:schemeClr val="bg1"/>
                </a:solidFill>
                <a:latin typeface="Papyrus" panose="020B0602040200020303" pitchFamily="34" charset="77"/>
                <a:cs typeface="Noteworthy Light"/>
              </a:rPr>
              <a:t>Galatians</a:t>
            </a:r>
            <a:r>
              <a:rPr lang="es-ES_tradnl" sz="2000" dirty="0">
                <a:solidFill>
                  <a:schemeClr val="bg1"/>
                </a:solidFill>
                <a:latin typeface="Papyrus" panose="020B0602040200020303" pitchFamily="34" charset="77"/>
                <a:cs typeface="Noteworthy Light"/>
              </a:rPr>
              <a:t> 4:25</a:t>
            </a:r>
          </a:p>
        </p:txBody>
      </p:sp>
      <p:sp>
        <p:nvSpPr>
          <p:cNvPr id="2" name="TextBox 1"/>
          <p:cNvSpPr txBox="1"/>
          <p:nvPr/>
        </p:nvSpPr>
        <p:spPr>
          <a:xfrm>
            <a:off x="4108652" y="182826"/>
            <a:ext cx="3019192" cy="461665"/>
          </a:xfrm>
          <a:prstGeom prst="rect">
            <a:avLst/>
          </a:prstGeom>
          <a:noFill/>
        </p:spPr>
        <p:txBody>
          <a:bodyPr wrap="square" rtlCol="0">
            <a:spAutoFit/>
          </a:bodyPr>
          <a:lstStyle/>
          <a:p>
            <a:r>
              <a:rPr lang="es-ES_tradnl" sz="2400" dirty="0" err="1">
                <a:solidFill>
                  <a:schemeClr val="bg1"/>
                </a:solidFill>
                <a:latin typeface="Papyrus" panose="020B0602040200020303" pitchFamily="34" charset="77"/>
                <a:cs typeface="Lucida Handwriting"/>
              </a:rPr>
              <a:t>Recent</a:t>
            </a:r>
            <a:r>
              <a:rPr lang="es-ES_tradnl" sz="2400" dirty="0">
                <a:solidFill>
                  <a:schemeClr val="bg1"/>
                </a:solidFill>
                <a:latin typeface="Papyrus" panose="020B0602040200020303" pitchFamily="34" charset="77"/>
                <a:cs typeface="Lucida Handwriting"/>
              </a:rPr>
              <a:t> </a:t>
            </a:r>
            <a:r>
              <a:rPr lang="es-ES_tradnl" sz="2400" dirty="0" err="1">
                <a:solidFill>
                  <a:schemeClr val="bg1"/>
                </a:solidFill>
                <a:latin typeface="Papyrus" panose="020B0602040200020303" pitchFamily="34" charset="77"/>
                <a:cs typeface="Lucida Handwriting"/>
              </a:rPr>
              <a:t>Discovery</a:t>
            </a:r>
            <a:endParaRPr lang="es-ES_tradnl" sz="2400" dirty="0">
              <a:solidFill>
                <a:schemeClr val="bg1"/>
              </a:solidFill>
              <a:latin typeface="Papyrus" panose="020B0602040200020303" pitchFamily="34" charset="77"/>
              <a:cs typeface="Lucida Handwriting"/>
            </a:endParaRPr>
          </a:p>
        </p:txBody>
      </p:sp>
      <p:pic>
        <p:nvPicPr>
          <p:cNvPr id="6" name="Picture 5" descr="076.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9582" y="4756181"/>
            <a:ext cx="2189028" cy="18475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exmap.gi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21102" y="445403"/>
            <a:ext cx="4364889" cy="60974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58624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FD1F3B-F350-93AE-EB92-536D9487CB8D}"/>
              </a:ext>
            </a:extLst>
          </p:cNvPr>
          <p:cNvSpPr/>
          <p:nvPr/>
        </p:nvSpPr>
        <p:spPr>
          <a:xfrm>
            <a:off x="0" y="0"/>
            <a:ext cx="12272790" cy="6858000"/>
          </a:xfrm>
          <a:prstGeom prst="rect">
            <a:avLst/>
          </a:prstGeom>
          <a:pattFill prst="pct75">
            <a:fgClr>
              <a:srgbClr val="92D050"/>
            </a:fgClr>
            <a:bgClr>
              <a:schemeClr val="bg1"/>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2A184FC-E4C5-B26A-2892-A26816B30CA3}"/>
              </a:ext>
            </a:extLst>
          </p:cNvPr>
          <p:cNvSpPr txBox="1"/>
          <p:nvPr/>
        </p:nvSpPr>
        <p:spPr>
          <a:xfrm>
            <a:off x="1414268" y="341306"/>
            <a:ext cx="8910832" cy="461665"/>
          </a:xfrm>
          <a:prstGeom prst="rect">
            <a:avLst/>
          </a:prstGeom>
          <a:noFill/>
        </p:spPr>
        <p:txBody>
          <a:bodyPr wrap="square" rtlCol="0">
            <a:spAutoFit/>
          </a:bodyPr>
          <a:lstStyle/>
          <a:p>
            <a:r>
              <a:rPr lang="en-US" sz="2400" dirty="0">
                <a:latin typeface="Papyrus" panose="020B0602040200020303" pitchFamily="34" charset="77"/>
              </a:rPr>
              <a:t>#2.  The War of Gog/Magog           Ezekiel Chapters 38-39 </a:t>
            </a:r>
          </a:p>
        </p:txBody>
      </p:sp>
      <p:sp>
        <p:nvSpPr>
          <p:cNvPr id="3" name="TextBox 2">
            <a:extLst>
              <a:ext uri="{FF2B5EF4-FFF2-40B4-BE49-F238E27FC236}">
                <a16:creationId xmlns:a16="http://schemas.microsoft.com/office/drawing/2014/main" id="{64D51E2C-5131-A707-578D-B6448115B534}"/>
              </a:ext>
            </a:extLst>
          </p:cNvPr>
          <p:cNvSpPr txBox="1"/>
          <p:nvPr/>
        </p:nvSpPr>
        <p:spPr>
          <a:xfrm>
            <a:off x="1072592" y="849018"/>
            <a:ext cx="9640416" cy="6247864"/>
          </a:xfrm>
          <a:prstGeom prst="rect">
            <a:avLst/>
          </a:prstGeom>
          <a:noFill/>
        </p:spPr>
        <p:txBody>
          <a:bodyPr wrap="square" rtlCol="0">
            <a:spAutoFit/>
          </a:bodyPr>
          <a:lstStyle/>
          <a:p>
            <a:r>
              <a:rPr lang="en-US" baseline="30000" dirty="0"/>
              <a:t>1</a:t>
            </a:r>
            <a:r>
              <a:rPr lang="en-US" sz="2000" dirty="0">
                <a:latin typeface="Papyrus" panose="020B0602040200020303" pitchFamily="34" charset="77"/>
              </a:rPr>
              <a:t>. And the word of the Lord came unto me, saying,</a:t>
            </a:r>
          </a:p>
          <a:p>
            <a:r>
              <a:rPr lang="en-US" sz="2000" baseline="30000" dirty="0">
                <a:latin typeface="Papyrus" panose="020B0602040200020303" pitchFamily="34" charset="77"/>
              </a:rPr>
              <a:t>2 </a:t>
            </a:r>
            <a:r>
              <a:rPr lang="en-US" sz="2000" dirty="0">
                <a:latin typeface="Papyrus" panose="020B0602040200020303" pitchFamily="34" charset="77"/>
              </a:rPr>
              <a:t>Son of man, set thy face against Gog, the land of Magog, </a:t>
            </a:r>
          </a:p>
          <a:p>
            <a:r>
              <a:rPr lang="en-US" sz="2000" dirty="0">
                <a:latin typeface="Papyrus" panose="020B0602040200020303" pitchFamily="34" charset="77"/>
              </a:rPr>
              <a:t>   the chief prince of </a:t>
            </a:r>
            <a:r>
              <a:rPr lang="en-US" sz="2000" dirty="0" err="1">
                <a:latin typeface="Papyrus" panose="020B0602040200020303" pitchFamily="34" charset="77"/>
              </a:rPr>
              <a:t>Meshech</a:t>
            </a:r>
            <a:r>
              <a:rPr lang="en-US" sz="2000" dirty="0">
                <a:latin typeface="Papyrus" panose="020B0602040200020303" pitchFamily="34" charset="77"/>
              </a:rPr>
              <a:t> and Tubal, and prophesy against him,</a:t>
            </a:r>
          </a:p>
          <a:p>
            <a:endParaRPr lang="en-US" sz="2000" dirty="0">
              <a:latin typeface="Papyrus" panose="020B0602040200020303" pitchFamily="34" charset="77"/>
            </a:endParaRPr>
          </a:p>
          <a:p>
            <a:r>
              <a:rPr lang="en-US" sz="2000" baseline="30000" dirty="0">
                <a:latin typeface="Papyrus" panose="020B0602040200020303" pitchFamily="34" charset="77"/>
              </a:rPr>
              <a:t>3 </a:t>
            </a:r>
            <a:r>
              <a:rPr lang="en-US" sz="2000" dirty="0">
                <a:latin typeface="Papyrus" panose="020B0602040200020303" pitchFamily="34" charset="77"/>
              </a:rPr>
              <a:t>And say, Thus saith the Lord God; Behold, I am against thee, O Gog, </a:t>
            </a:r>
          </a:p>
          <a:p>
            <a:r>
              <a:rPr lang="en-US" sz="2000" dirty="0">
                <a:latin typeface="Papyrus" panose="020B0602040200020303" pitchFamily="34" charset="77"/>
              </a:rPr>
              <a:t>                 the chief prince of </a:t>
            </a:r>
            <a:r>
              <a:rPr lang="en-US" sz="2000" dirty="0" err="1">
                <a:latin typeface="Papyrus" panose="020B0602040200020303" pitchFamily="34" charset="77"/>
              </a:rPr>
              <a:t>Meshech</a:t>
            </a:r>
            <a:r>
              <a:rPr lang="en-US" sz="2000" dirty="0">
                <a:latin typeface="Papyrus" panose="020B0602040200020303" pitchFamily="34" charset="77"/>
              </a:rPr>
              <a:t> and Tubal:</a:t>
            </a:r>
          </a:p>
          <a:p>
            <a:endParaRPr lang="en-US" sz="2000" dirty="0">
              <a:latin typeface="Papyrus" panose="020B0602040200020303" pitchFamily="34" charset="77"/>
            </a:endParaRPr>
          </a:p>
          <a:p>
            <a:endParaRPr lang="en-US" sz="2000" dirty="0">
              <a:latin typeface="Papyrus" panose="020B0602040200020303" pitchFamily="34" charset="77"/>
            </a:endParaRPr>
          </a:p>
          <a:p>
            <a:endParaRPr lang="en-US" sz="2000" dirty="0">
              <a:latin typeface="Papyrus" panose="020B0602040200020303" pitchFamily="34" charset="77"/>
            </a:endParaRPr>
          </a:p>
          <a:p>
            <a:endParaRPr lang="en-US" sz="2000" dirty="0">
              <a:latin typeface="Papyrus" panose="020B0602040200020303" pitchFamily="34" charset="77"/>
            </a:endParaRPr>
          </a:p>
          <a:p>
            <a:endParaRPr lang="en-US" sz="2000" dirty="0">
              <a:latin typeface="Papyrus" panose="020B0602040200020303" pitchFamily="34" charset="77"/>
            </a:endParaRPr>
          </a:p>
          <a:p>
            <a:endParaRPr lang="en-US" sz="2000" dirty="0">
              <a:latin typeface="Papyrus" panose="020B0602040200020303" pitchFamily="34" charset="77"/>
            </a:endParaRPr>
          </a:p>
          <a:p>
            <a:endParaRPr lang="en-US" sz="2000" dirty="0">
              <a:latin typeface="Papyrus" panose="020B0602040200020303" pitchFamily="34" charset="77"/>
            </a:endParaRPr>
          </a:p>
          <a:p>
            <a:endParaRPr lang="en-US" sz="2000" dirty="0">
              <a:latin typeface="Papyrus" panose="020B0602040200020303" pitchFamily="34" charset="77"/>
            </a:endParaRPr>
          </a:p>
          <a:p>
            <a:endParaRPr lang="en-US" sz="2000" dirty="0">
              <a:latin typeface="Papyrus" panose="020B0602040200020303" pitchFamily="34" charset="77"/>
            </a:endParaRPr>
          </a:p>
          <a:p>
            <a:r>
              <a:rPr lang="en-US" sz="2000" baseline="30000" dirty="0">
                <a:latin typeface="Papyrus" panose="020B0602040200020303" pitchFamily="34" charset="77"/>
              </a:rPr>
              <a:t>4 </a:t>
            </a:r>
            <a:r>
              <a:rPr lang="en-US" sz="2000" dirty="0">
                <a:latin typeface="Papyrus" panose="020B0602040200020303" pitchFamily="34" charset="77"/>
              </a:rPr>
              <a:t>And I will turn thee back, and put hooks into thy jaws, and I will bring thee forth, </a:t>
            </a:r>
          </a:p>
          <a:p>
            <a:r>
              <a:rPr lang="en-US" sz="2000" dirty="0">
                <a:latin typeface="Papyrus" panose="020B0602040200020303" pitchFamily="34" charset="77"/>
              </a:rPr>
              <a:t>and all thine army, horses and horsemen, all of them clothed with all sorts of armor, </a:t>
            </a:r>
          </a:p>
          <a:p>
            <a:r>
              <a:rPr lang="en-US" sz="2000" dirty="0">
                <a:latin typeface="Papyrus" panose="020B0602040200020303" pitchFamily="34" charset="77"/>
              </a:rPr>
              <a:t>  a great company with bucklers and shields, all of them handling swords:</a:t>
            </a:r>
          </a:p>
          <a:p>
            <a:br>
              <a:rPr lang="en-US" sz="2000" dirty="0">
                <a:latin typeface="Papyrus" panose="020B0602040200020303" pitchFamily="34" charset="77"/>
              </a:rPr>
            </a:br>
            <a:endParaRPr lang="en-US" sz="2000" dirty="0">
              <a:latin typeface="Papyrus" panose="020B0602040200020303" pitchFamily="34" charset="77"/>
            </a:endParaRPr>
          </a:p>
        </p:txBody>
      </p:sp>
      <p:pic>
        <p:nvPicPr>
          <p:cNvPr id="9" name="Picture 8" descr="A picture containing text, outdoor, transport, horse-drawn vehicle&#10;&#10;Description automatically generated">
            <a:extLst>
              <a:ext uri="{FF2B5EF4-FFF2-40B4-BE49-F238E27FC236}">
                <a16:creationId xmlns:a16="http://schemas.microsoft.com/office/drawing/2014/main" id="{EC88ABC7-3ED4-B053-4767-47AD1B68FE5D}"/>
              </a:ext>
            </a:extLst>
          </p:cNvPr>
          <p:cNvPicPr>
            <a:picLocks noChangeAspect="1"/>
          </p:cNvPicPr>
          <p:nvPr/>
        </p:nvPicPr>
        <p:blipFill>
          <a:blip r:embed="rId3"/>
          <a:stretch>
            <a:fillRect/>
          </a:stretch>
        </p:blipFill>
        <p:spPr>
          <a:xfrm>
            <a:off x="901142" y="2784697"/>
            <a:ext cx="4851958" cy="2456304"/>
          </a:xfrm>
          <a:prstGeom prst="rect">
            <a:avLst/>
          </a:prstGeom>
        </p:spPr>
      </p:pic>
      <p:pic>
        <p:nvPicPr>
          <p:cNvPr id="11" name="Picture 10" descr="A group of men riding horses&#10;&#10;Description automatically generated with low confidence">
            <a:extLst>
              <a:ext uri="{FF2B5EF4-FFF2-40B4-BE49-F238E27FC236}">
                <a16:creationId xmlns:a16="http://schemas.microsoft.com/office/drawing/2014/main" id="{9B242325-5EA3-26EB-4E54-B8A1633820FB}"/>
              </a:ext>
            </a:extLst>
          </p:cNvPr>
          <p:cNvPicPr>
            <a:picLocks noChangeAspect="1"/>
          </p:cNvPicPr>
          <p:nvPr/>
        </p:nvPicPr>
        <p:blipFill>
          <a:blip r:embed="rId4"/>
          <a:stretch>
            <a:fillRect/>
          </a:stretch>
        </p:blipFill>
        <p:spPr>
          <a:xfrm>
            <a:off x="6858002" y="2514599"/>
            <a:ext cx="3855006" cy="2818337"/>
          </a:xfrm>
          <a:prstGeom prst="rect">
            <a:avLst/>
          </a:prstGeom>
        </p:spPr>
      </p:pic>
    </p:spTree>
    <p:extLst>
      <p:ext uri="{BB962C8B-B14F-4D97-AF65-F5344CB8AC3E}">
        <p14:creationId xmlns:p14="http://schemas.microsoft.com/office/powerpoint/2010/main" val="19822221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A94217-BF0C-A928-A7CB-CF65B2802004}"/>
              </a:ext>
            </a:extLst>
          </p:cNvPr>
          <p:cNvSpPr/>
          <p:nvPr/>
        </p:nvSpPr>
        <p:spPr>
          <a:xfrm>
            <a:off x="0" y="0"/>
            <a:ext cx="12192000" cy="7051040"/>
          </a:xfrm>
          <a:prstGeom prst="rect">
            <a:avLst/>
          </a:prstGeom>
          <a:pattFill prst="pct75">
            <a:fgClr>
              <a:srgbClr val="88C44C"/>
            </a:fgClr>
            <a:bgClr>
              <a:schemeClr val="bg1"/>
            </a:bgClr>
          </a:patt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731520" y="149392"/>
            <a:ext cx="11460480" cy="144655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2400" dirty="0">
                <a:solidFill>
                  <a:srgbClr val="88C44C"/>
                </a:solidFill>
                <a:latin typeface="Chalkduster"/>
                <a:cs typeface="Chalkduster"/>
              </a:rPr>
              <a:t>   GOG</a:t>
            </a:r>
            <a:r>
              <a:rPr lang="en-US" sz="2400" dirty="0">
                <a:solidFill>
                  <a:schemeClr val="bg1"/>
                </a:solidFill>
                <a:latin typeface="Comic Sans MS"/>
                <a:cs typeface="Comic Sans MS"/>
              </a:rPr>
              <a:t> is a Hebrew name translated mountain  in </a:t>
            </a:r>
            <a:r>
              <a:rPr lang="en-US" sz="2400" dirty="0">
                <a:solidFill>
                  <a:srgbClr val="88C44C"/>
                </a:solidFill>
                <a:latin typeface="Comic Sans MS"/>
                <a:cs typeface="Comic Sans MS"/>
              </a:rPr>
              <a:t>Ezekiel 38-39</a:t>
            </a:r>
          </a:p>
          <a:p>
            <a:r>
              <a:rPr lang="en-US" sz="2400" dirty="0">
                <a:solidFill>
                  <a:schemeClr val="bg1"/>
                </a:solidFill>
                <a:latin typeface="Comic Sans MS"/>
                <a:cs typeface="Comic Sans MS"/>
              </a:rPr>
              <a:t> 	          Gimel Vav Gimel  </a:t>
            </a:r>
            <a:r>
              <a:rPr lang="en-US" sz="2000" dirty="0">
                <a:solidFill>
                  <a:schemeClr val="bg1"/>
                </a:solidFill>
                <a:latin typeface="Comic Sans MS"/>
                <a:cs typeface="Comic Sans MS"/>
              </a:rPr>
              <a:t>means“  The most proud of the proud”</a:t>
            </a:r>
          </a:p>
          <a:p>
            <a:r>
              <a:rPr lang="en-US" sz="2000" dirty="0">
                <a:solidFill>
                  <a:schemeClr val="bg1"/>
                </a:solidFill>
                <a:latin typeface="Comic Sans MS"/>
                <a:cs typeface="Chalkduster"/>
              </a:rPr>
              <a:t>   </a:t>
            </a:r>
            <a:r>
              <a:rPr lang="en-US" sz="2000" dirty="0">
                <a:solidFill>
                  <a:srgbClr val="88C44C"/>
                </a:solidFill>
                <a:latin typeface="Chalkduster"/>
                <a:cs typeface="Chalkduster"/>
              </a:rPr>
              <a:t>GOG </a:t>
            </a:r>
            <a:r>
              <a:rPr lang="en-US" sz="2000" dirty="0">
                <a:solidFill>
                  <a:schemeClr val="bg1"/>
                </a:solidFill>
                <a:latin typeface="Chalkduster"/>
                <a:cs typeface="Chalkduster"/>
              </a:rPr>
              <a:t>-</a:t>
            </a:r>
            <a:r>
              <a:rPr lang="en-US" sz="2000" dirty="0">
                <a:solidFill>
                  <a:schemeClr val="bg1"/>
                </a:solidFill>
                <a:latin typeface="Comic Sans MS"/>
                <a:cs typeface="Comic Sans MS"/>
              </a:rPr>
              <a:t> a Chief prince/or principality over Turkey – Pergamum, where </a:t>
            </a:r>
            <a:r>
              <a:rPr lang="en-US" sz="2000" dirty="0" err="1">
                <a:solidFill>
                  <a:schemeClr val="bg1"/>
                </a:solidFill>
                <a:latin typeface="Comic Sans MS"/>
                <a:cs typeface="Comic Sans MS"/>
              </a:rPr>
              <a:t>satan’s</a:t>
            </a:r>
            <a:r>
              <a:rPr lang="en-US" sz="2000" dirty="0">
                <a:solidFill>
                  <a:schemeClr val="bg1"/>
                </a:solidFill>
                <a:latin typeface="Comic Sans MS"/>
                <a:cs typeface="Comic Sans MS"/>
              </a:rPr>
              <a:t> throne is</a:t>
            </a:r>
            <a:br>
              <a:rPr lang="en-US" sz="2000" dirty="0">
                <a:solidFill>
                  <a:schemeClr val="bg1"/>
                </a:solidFill>
                <a:latin typeface="Comic Sans MS"/>
                <a:cs typeface="Comic Sans MS"/>
              </a:rPr>
            </a:br>
            <a:r>
              <a:rPr lang="en-US" sz="2000" dirty="0">
                <a:solidFill>
                  <a:schemeClr val="bg1"/>
                </a:solidFill>
                <a:latin typeface="Comic Sans MS"/>
                <a:cs typeface="Comic Sans MS"/>
              </a:rPr>
              <a:t>  </a:t>
            </a:r>
            <a:r>
              <a:rPr lang="en-US" sz="2000" dirty="0">
                <a:solidFill>
                  <a:srgbClr val="88C44C"/>
                </a:solidFill>
                <a:latin typeface="Chalkduster"/>
                <a:cs typeface="Chalkduster"/>
              </a:rPr>
              <a:t>GOG   </a:t>
            </a:r>
            <a:r>
              <a:rPr lang="en-US" sz="2000" dirty="0">
                <a:solidFill>
                  <a:schemeClr val="bg1"/>
                </a:solidFill>
                <a:latin typeface="Comic Sans MS" panose="030F0902030302020204" pitchFamily="66" charset="0"/>
                <a:cs typeface="Chalkduster"/>
              </a:rPr>
              <a:t>Leads an </a:t>
            </a:r>
            <a:r>
              <a:rPr lang="en-US" sz="2000" dirty="0" err="1">
                <a:solidFill>
                  <a:schemeClr val="bg1"/>
                </a:solidFill>
                <a:latin typeface="Comic Sans MS" panose="030F0902030302020204" pitchFamily="66" charset="0"/>
                <a:cs typeface="Chalkduster"/>
              </a:rPr>
              <a:t>endtime</a:t>
            </a:r>
            <a:r>
              <a:rPr lang="en-US" sz="2000" dirty="0">
                <a:solidFill>
                  <a:schemeClr val="bg1"/>
                </a:solidFill>
                <a:latin typeface="Comic Sans MS" panose="030F0902030302020204" pitchFamily="66" charset="0"/>
                <a:cs typeface="Chalkduster"/>
              </a:rPr>
              <a:t> coalition of Islamic armies against Israel </a:t>
            </a:r>
            <a:endParaRPr lang="en-US" sz="2000" dirty="0">
              <a:solidFill>
                <a:schemeClr val="bg1"/>
              </a:solidFill>
              <a:latin typeface="Comic Sans MS" panose="030F0902030302020204" pitchFamily="66" charset="0"/>
              <a:cs typeface="Comic Sans MS"/>
            </a:endParaRPr>
          </a:p>
        </p:txBody>
      </p:sp>
      <p:pic>
        <p:nvPicPr>
          <p:cNvPr id="3" name="Picture 2" descr="clip_image008_thum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560" y="1696152"/>
            <a:ext cx="5648961" cy="39702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Gog and Mago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121" y="1652665"/>
            <a:ext cx="5648960" cy="40572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162560" y="5938379"/>
            <a:ext cx="12192000" cy="707886"/>
          </a:xfrm>
          <a:prstGeom prst="rect">
            <a:avLst/>
          </a:prstGeom>
          <a:noFill/>
        </p:spPr>
        <p:txBody>
          <a:bodyPr wrap="square" rtlCol="0">
            <a:spAutoFit/>
          </a:bodyPr>
          <a:lstStyle/>
          <a:p>
            <a:r>
              <a:rPr lang="en-US" sz="2000" dirty="0">
                <a:latin typeface="Papyrus" panose="020B0602040200020303" pitchFamily="34" charset="77"/>
                <a:cs typeface="Comic Sans MS"/>
              </a:rPr>
              <a:t>Rev.2:13  “I know your works &amp; where you dwell, even where </a:t>
            </a:r>
            <a:r>
              <a:rPr lang="en-US" sz="2000" dirty="0" err="1">
                <a:latin typeface="Papyrus" panose="020B0602040200020303" pitchFamily="34" charset="77"/>
                <a:cs typeface="Comic Sans MS"/>
              </a:rPr>
              <a:t>satan’s</a:t>
            </a:r>
            <a:r>
              <a:rPr lang="en-US" sz="2000" dirty="0">
                <a:latin typeface="Papyrus" panose="020B0602040200020303" pitchFamily="34" charset="77"/>
                <a:cs typeface="Comic Sans MS"/>
              </a:rPr>
              <a:t> throne is:  you hold fast My name, </a:t>
            </a:r>
          </a:p>
          <a:p>
            <a:r>
              <a:rPr lang="en-US" sz="2000" dirty="0">
                <a:latin typeface="Papyrus" panose="020B0602040200020303" pitchFamily="34" charset="77"/>
                <a:cs typeface="Comic Sans MS"/>
              </a:rPr>
              <a:t>even in those days wherein Antipas was my faithful martyr, who was  slain among you, where </a:t>
            </a:r>
            <a:r>
              <a:rPr lang="en-US" sz="2000" dirty="0" err="1">
                <a:latin typeface="Papyrus" panose="020B0602040200020303" pitchFamily="34" charset="77"/>
                <a:cs typeface="Comic Sans MS"/>
              </a:rPr>
              <a:t>satan</a:t>
            </a:r>
            <a:r>
              <a:rPr lang="en-US" sz="2000" dirty="0">
                <a:latin typeface="Papyrus" panose="020B0602040200020303" pitchFamily="34" charset="77"/>
                <a:cs typeface="Comic Sans MS"/>
              </a:rPr>
              <a:t> dwells.” </a:t>
            </a:r>
          </a:p>
        </p:txBody>
      </p:sp>
    </p:spTree>
    <p:extLst>
      <p:ext uri="{BB962C8B-B14F-4D97-AF65-F5344CB8AC3E}">
        <p14:creationId xmlns:p14="http://schemas.microsoft.com/office/powerpoint/2010/main" val="1024157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53192" y="370465"/>
            <a:ext cx="8026081" cy="1323439"/>
          </a:xfrm>
          <a:prstGeom prst="rect">
            <a:avLst/>
          </a:prstGeom>
          <a:ln>
            <a:solidFill>
              <a:srgbClr val="30B625"/>
            </a:solid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000" dirty="0">
                <a:solidFill>
                  <a:srgbClr val="FFFF00"/>
                </a:solidFill>
                <a:latin typeface="Comic Sans MS"/>
                <a:cs typeface="Comic Sans MS"/>
              </a:rPr>
              <a:t>38:1-2 </a:t>
            </a:r>
            <a:r>
              <a:rPr lang="en-US" sz="2000" dirty="0">
                <a:solidFill>
                  <a:srgbClr val="01B103"/>
                </a:solidFill>
                <a:latin typeface="Comic Sans MS"/>
                <a:cs typeface="Comic Sans MS"/>
              </a:rPr>
              <a:t>“A</a:t>
            </a:r>
            <a:r>
              <a:rPr lang="en-US" sz="2000" dirty="0">
                <a:solidFill>
                  <a:srgbClr val="00D502"/>
                </a:solidFill>
                <a:latin typeface="Comic Sans MS"/>
                <a:cs typeface="Comic Sans MS"/>
              </a:rPr>
              <a:t>nd the voice of the Lord came to me, saying, Son of man, </a:t>
            </a:r>
          </a:p>
          <a:p>
            <a:pPr algn="ctr"/>
            <a:r>
              <a:rPr lang="en-US" sz="2000" dirty="0">
                <a:solidFill>
                  <a:srgbClr val="00D502"/>
                </a:solidFill>
                <a:latin typeface="Comic Sans MS"/>
                <a:cs typeface="Comic Sans MS"/>
              </a:rPr>
              <a:t>set your face against </a:t>
            </a:r>
            <a:r>
              <a:rPr lang="en-US" sz="2000" dirty="0">
                <a:solidFill>
                  <a:srgbClr val="FF6600"/>
                </a:solidFill>
                <a:latin typeface="Comic Sans MS"/>
                <a:cs typeface="Comic Sans MS"/>
              </a:rPr>
              <a:t>Gog</a:t>
            </a:r>
            <a:r>
              <a:rPr lang="en-US" sz="2000" dirty="0">
                <a:solidFill>
                  <a:srgbClr val="00D502"/>
                </a:solidFill>
                <a:latin typeface="Comic Sans MS"/>
                <a:cs typeface="Comic Sans MS"/>
              </a:rPr>
              <a:t>, the land of </a:t>
            </a:r>
            <a:r>
              <a:rPr lang="en-US" sz="2000" dirty="0" err="1">
                <a:solidFill>
                  <a:srgbClr val="00D502"/>
                </a:solidFill>
                <a:latin typeface="Comic Sans MS"/>
                <a:cs typeface="Comic Sans MS"/>
              </a:rPr>
              <a:t>Magog</a:t>
            </a:r>
            <a:r>
              <a:rPr lang="en-US" sz="2000" dirty="0">
                <a:solidFill>
                  <a:srgbClr val="00D502"/>
                </a:solidFill>
                <a:latin typeface="Comic Sans MS"/>
                <a:cs typeface="Comic Sans MS"/>
              </a:rPr>
              <a:t>, </a:t>
            </a:r>
            <a:r>
              <a:rPr lang="en-US" sz="2000" dirty="0">
                <a:solidFill>
                  <a:srgbClr val="FF6600"/>
                </a:solidFill>
                <a:latin typeface="Comic Sans MS"/>
                <a:cs typeface="Comic Sans MS"/>
              </a:rPr>
              <a:t>the chief prince </a:t>
            </a:r>
          </a:p>
          <a:p>
            <a:pPr algn="ctr"/>
            <a:r>
              <a:rPr lang="en-US" sz="2000" dirty="0">
                <a:solidFill>
                  <a:srgbClr val="00D502"/>
                </a:solidFill>
                <a:latin typeface="Comic Sans MS"/>
                <a:cs typeface="Comic Sans MS"/>
              </a:rPr>
              <a:t>of </a:t>
            </a:r>
            <a:r>
              <a:rPr lang="en-US" sz="2000" dirty="0" err="1">
                <a:solidFill>
                  <a:srgbClr val="00D502"/>
                </a:solidFill>
                <a:latin typeface="Comic Sans MS"/>
                <a:cs typeface="Comic Sans MS"/>
              </a:rPr>
              <a:t>Meshech</a:t>
            </a:r>
            <a:r>
              <a:rPr lang="en-US" sz="2000" dirty="0">
                <a:solidFill>
                  <a:srgbClr val="00D502"/>
                </a:solidFill>
                <a:latin typeface="Comic Sans MS"/>
                <a:cs typeface="Comic Sans MS"/>
              </a:rPr>
              <a:t> &amp; Tubal, and prophesy against him.  And say, </a:t>
            </a:r>
          </a:p>
          <a:p>
            <a:pPr algn="ctr"/>
            <a:r>
              <a:rPr lang="en-US" sz="2000" dirty="0">
                <a:solidFill>
                  <a:srgbClr val="00D502"/>
                </a:solidFill>
                <a:latin typeface="Comic Sans MS"/>
                <a:cs typeface="Comic Sans MS"/>
              </a:rPr>
              <a:t>‘I am against </a:t>
            </a:r>
            <a:r>
              <a:rPr lang="en-US" sz="2000" dirty="0">
                <a:solidFill>
                  <a:srgbClr val="FF6600"/>
                </a:solidFill>
                <a:latin typeface="Comic Sans MS"/>
                <a:cs typeface="Comic Sans MS"/>
              </a:rPr>
              <a:t>you, O Gog</a:t>
            </a:r>
            <a:r>
              <a:rPr lang="en-US" sz="2000" dirty="0">
                <a:solidFill>
                  <a:srgbClr val="00D502"/>
                </a:solidFill>
                <a:latin typeface="Comic Sans MS"/>
                <a:cs typeface="Comic Sans MS"/>
              </a:rPr>
              <a:t>, </a:t>
            </a:r>
            <a:r>
              <a:rPr lang="en-US" sz="2000" dirty="0">
                <a:solidFill>
                  <a:srgbClr val="FF6600"/>
                </a:solidFill>
                <a:latin typeface="Comic Sans MS"/>
                <a:cs typeface="Comic Sans MS"/>
              </a:rPr>
              <a:t>chief prince </a:t>
            </a:r>
            <a:r>
              <a:rPr lang="en-US" sz="2000" dirty="0">
                <a:solidFill>
                  <a:srgbClr val="00D502"/>
                </a:solidFill>
                <a:latin typeface="Comic Sans MS"/>
                <a:cs typeface="Comic Sans MS"/>
              </a:rPr>
              <a:t>of </a:t>
            </a:r>
            <a:r>
              <a:rPr lang="en-US" sz="2000" dirty="0" err="1">
                <a:solidFill>
                  <a:srgbClr val="00D502"/>
                </a:solidFill>
                <a:latin typeface="Comic Sans MS"/>
                <a:cs typeface="Comic Sans MS"/>
              </a:rPr>
              <a:t>Meshech</a:t>
            </a:r>
            <a:r>
              <a:rPr lang="en-US" sz="2000" dirty="0">
                <a:solidFill>
                  <a:srgbClr val="00D502"/>
                </a:solidFill>
                <a:latin typeface="Comic Sans MS"/>
                <a:cs typeface="Comic Sans MS"/>
              </a:rPr>
              <a:t> &amp; Tubal.’ </a:t>
            </a:r>
          </a:p>
        </p:txBody>
      </p:sp>
      <p:sp>
        <p:nvSpPr>
          <p:cNvPr id="7" name="Rectangle 6">
            <a:extLst>
              <a:ext uri="{FF2B5EF4-FFF2-40B4-BE49-F238E27FC236}">
                <a16:creationId xmlns:a16="http://schemas.microsoft.com/office/drawing/2014/main" id="{F5671EB9-7886-246E-0FFD-E05882E7B670}"/>
              </a:ext>
            </a:extLst>
          </p:cNvPr>
          <p:cNvSpPr/>
          <p:nvPr/>
        </p:nvSpPr>
        <p:spPr>
          <a:xfrm>
            <a:off x="0" y="0"/>
            <a:ext cx="12192000" cy="6858000"/>
          </a:xfrm>
          <a:prstGeom prst="rect">
            <a:avLst/>
          </a:prstGeom>
          <a:pattFill prst="pct75">
            <a:fgClr>
              <a:srgbClr val="88C44C"/>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pic>
        <p:nvPicPr>
          <p:cNvPr id="3" name="Picture 2" descr="TableNation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215" y="893685"/>
            <a:ext cx="11888034" cy="5647711"/>
          </a:xfrm>
          <a:prstGeom prst="rect">
            <a:avLst/>
          </a:prstGeom>
          <a:ln w="38100" cap="sq">
            <a:solidFill>
              <a:srgbClr val="FF66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835988" y="5625761"/>
            <a:ext cx="4386580" cy="400110"/>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000" dirty="0">
                <a:solidFill>
                  <a:srgbClr val="00D502"/>
                </a:solidFill>
                <a:latin typeface="Comic Sans MS"/>
                <a:cs typeface="Comic Sans MS"/>
              </a:rPr>
              <a:t>Genesis 10  “The Table of Nations”</a:t>
            </a:r>
          </a:p>
        </p:txBody>
      </p:sp>
      <p:sp>
        <p:nvSpPr>
          <p:cNvPr id="6" name="TextBox 5"/>
          <p:cNvSpPr txBox="1"/>
          <p:nvPr/>
        </p:nvSpPr>
        <p:spPr>
          <a:xfrm>
            <a:off x="2253971" y="178105"/>
            <a:ext cx="7197012" cy="523220"/>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2800" dirty="0">
                <a:solidFill>
                  <a:srgbClr val="00D502"/>
                </a:solidFill>
                <a:latin typeface="Chalkduster"/>
                <a:cs typeface="Chalkduster"/>
              </a:rPr>
              <a:t>Who is </a:t>
            </a:r>
            <a:r>
              <a:rPr lang="en-US" sz="2800" dirty="0">
                <a:solidFill>
                  <a:srgbClr val="FF6600"/>
                </a:solidFill>
                <a:latin typeface="Chalkduster"/>
                <a:cs typeface="Chalkduster"/>
              </a:rPr>
              <a:t>Gog</a:t>
            </a:r>
            <a:r>
              <a:rPr lang="en-US" sz="2800" dirty="0">
                <a:solidFill>
                  <a:srgbClr val="00D502"/>
                </a:solidFill>
                <a:latin typeface="Chalkduster"/>
                <a:cs typeface="Chalkduster"/>
              </a:rPr>
              <a:t>?      Where is </a:t>
            </a:r>
            <a:r>
              <a:rPr lang="en-US" sz="2800" dirty="0">
                <a:solidFill>
                  <a:srgbClr val="FF6600"/>
                </a:solidFill>
                <a:latin typeface="Chalkduster"/>
                <a:cs typeface="Chalkduster"/>
              </a:rPr>
              <a:t>Magog</a:t>
            </a:r>
            <a:r>
              <a:rPr lang="en-US" sz="2800" dirty="0">
                <a:solidFill>
                  <a:srgbClr val="00D502"/>
                </a:solidFill>
                <a:latin typeface="Chalkduster"/>
                <a:cs typeface="Chalkduster"/>
              </a:rPr>
              <a:t>?</a:t>
            </a:r>
          </a:p>
        </p:txBody>
      </p:sp>
    </p:spTree>
    <p:extLst>
      <p:ext uri="{BB962C8B-B14F-4D97-AF65-F5344CB8AC3E}">
        <p14:creationId xmlns:p14="http://schemas.microsoft.com/office/powerpoint/2010/main" val="2112898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0"/>
            <a:ext cx="9144000"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2" name="Rectangle 1">
            <a:extLst>
              <a:ext uri="{FF2B5EF4-FFF2-40B4-BE49-F238E27FC236}">
                <a16:creationId xmlns:a16="http://schemas.microsoft.com/office/drawing/2014/main" id="{BC0A4FAA-2258-8EAD-B35E-134E08DF474A}"/>
              </a:ext>
            </a:extLst>
          </p:cNvPr>
          <p:cNvSpPr/>
          <p:nvPr/>
        </p:nvSpPr>
        <p:spPr>
          <a:xfrm>
            <a:off x="0" y="0"/>
            <a:ext cx="12192000" cy="6858000"/>
          </a:xfrm>
          <a:prstGeom prst="rect">
            <a:avLst/>
          </a:prstGeom>
          <a:solidFill>
            <a:srgbClr val="88C4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able-of-nations.jpg"/>
          <p:cNvPicPr>
            <a:picLocks noChangeAspect="1"/>
          </p:cNvPicPr>
          <p:nvPr/>
        </p:nvPicPr>
        <p:blipFill>
          <a:blip r:embed="rId3">
            <a:extLst>
              <a:ext uri="{BEBA8EAE-BF5A-486C-A8C5-ECC9F3942E4B}">
                <a14:imgProps xmlns:a14="http://schemas.microsoft.com/office/drawing/2010/main">
                  <a14:imgLayer r:embed="rId4">
                    <a14:imgEffect>
                      <a14:backgroundRemoval t="1880" b="100000" l="1893" r="100000">
                        <a14:foregroundMark x1="92255" y1="5388" x2="86231" y2="19048"/>
                        <a14:foregroundMark x1="80551" y1="5639" x2="89931" y2="16040"/>
                        <a14:foregroundMark x1="96127" y1="8271" x2="96127" y2="21053"/>
                        <a14:foregroundMark x1="29088" y1="59273" x2="29088" y2="59273"/>
                        <a14:foregroundMark x1="26076" y1="58020" x2="31756" y2="61028"/>
                        <a14:foregroundMark x1="7057" y1="9649" x2="3184" y2="11278"/>
                      </a14:backgroundRemoval>
                    </a14:imgEffect>
                  </a14:imgLayer>
                </a14:imgProps>
              </a:ext>
              <a:ext uri="{28A0092B-C50C-407E-A947-70E740481C1C}">
                <a14:useLocalDpi xmlns:a14="http://schemas.microsoft.com/office/drawing/2010/main" val="0"/>
              </a:ext>
            </a:extLst>
          </a:blip>
          <a:stretch>
            <a:fillRect/>
          </a:stretch>
        </p:blipFill>
        <p:spPr>
          <a:xfrm>
            <a:off x="223520" y="-239214"/>
            <a:ext cx="12192000" cy="7336427"/>
          </a:xfrm>
          <a:prstGeom prst="rect">
            <a:avLst/>
          </a:prstGeom>
        </p:spPr>
      </p:pic>
    </p:spTree>
    <p:extLst>
      <p:ext uri="{BB962C8B-B14F-4D97-AF65-F5344CB8AC3E}">
        <p14:creationId xmlns:p14="http://schemas.microsoft.com/office/powerpoint/2010/main" val="40994717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B7A14C-A3E7-B996-5CAE-D2CE83BB20BF}"/>
              </a:ext>
            </a:extLst>
          </p:cNvPr>
          <p:cNvSpPr/>
          <p:nvPr/>
        </p:nvSpPr>
        <p:spPr>
          <a:xfrm>
            <a:off x="0" y="0"/>
            <a:ext cx="12192000" cy="6858000"/>
          </a:xfrm>
          <a:prstGeom prst="rect">
            <a:avLst/>
          </a:prstGeom>
          <a:pattFill prst="pct75">
            <a:fgClr>
              <a:srgbClr val="88C44C"/>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690880" y="209467"/>
            <a:ext cx="11501120" cy="646331"/>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dirty="0">
                <a:solidFill>
                  <a:srgbClr val="FF0000"/>
                </a:solidFill>
                <a:latin typeface="Papyrus" panose="020B0602040200020303" pitchFamily="34" charset="77"/>
                <a:cs typeface="Chalkboard"/>
              </a:rPr>
              <a:t>5. </a:t>
            </a:r>
            <a:r>
              <a:rPr lang="en-US" dirty="0">
                <a:solidFill>
                  <a:srgbClr val="FFFF00"/>
                </a:solidFill>
                <a:latin typeface="Papyrus" panose="020B0602040200020303" pitchFamily="34" charset="77"/>
                <a:cs typeface="Chalkboard"/>
              </a:rPr>
              <a:t>Persia, Ethiopia (Kush), &amp; Libya with them: all of them with shield &amp; buckler;</a:t>
            </a:r>
          </a:p>
          <a:p>
            <a:r>
              <a:rPr lang="en-US" dirty="0">
                <a:solidFill>
                  <a:srgbClr val="FF0000"/>
                </a:solidFill>
                <a:latin typeface="Papyrus" panose="020B0602040200020303" pitchFamily="34" charset="77"/>
                <a:cs typeface="Chalkboard"/>
              </a:rPr>
              <a:t>6. </a:t>
            </a:r>
            <a:r>
              <a:rPr lang="en-US" dirty="0">
                <a:solidFill>
                  <a:srgbClr val="FFFF00"/>
                </a:solidFill>
                <a:latin typeface="Papyrus" panose="020B0602040200020303" pitchFamily="34" charset="77"/>
                <a:cs typeface="Chalkboard"/>
              </a:rPr>
              <a:t>Gomer &amp; all of his bands; the house of </a:t>
            </a:r>
            <a:r>
              <a:rPr lang="en-US" dirty="0" err="1">
                <a:solidFill>
                  <a:srgbClr val="FFFF00"/>
                </a:solidFill>
                <a:latin typeface="Papyrus" panose="020B0602040200020303" pitchFamily="34" charset="77"/>
                <a:cs typeface="Chalkboard"/>
              </a:rPr>
              <a:t>Togarmah</a:t>
            </a:r>
            <a:r>
              <a:rPr lang="en-US" dirty="0">
                <a:solidFill>
                  <a:srgbClr val="FFFF00"/>
                </a:solidFill>
                <a:latin typeface="Papyrus" panose="020B0602040200020303" pitchFamily="34" charset="77"/>
                <a:cs typeface="Chalkboard"/>
              </a:rPr>
              <a:t> of the north quarters,  &amp; many people with</a:t>
            </a:r>
            <a:r>
              <a:rPr lang="en-US" dirty="0">
                <a:solidFill>
                  <a:srgbClr val="00D502"/>
                </a:solidFill>
                <a:latin typeface="Papyrus" panose="020B0602040200020303" pitchFamily="34" charset="77"/>
                <a:cs typeface="Chalkboard"/>
              </a:rPr>
              <a:t> </a:t>
            </a:r>
            <a:r>
              <a:rPr lang="en-US" dirty="0">
                <a:solidFill>
                  <a:schemeClr val="bg1"/>
                </a:solidFill>
                <a:latin typeface="Papyrus" panose="020B0602040200020303" pitchFamily="34" charset="77"/>
                <a:cs typeface="Chalkboard"/>
              </a:rPr>
              <a:t>you</a:t>
            </a:r>
            <a:r>
              <a:rPr lang="en-US" dirty="0">
                <a:solidFill>
                  <a:srgbClr val="FFFF00"/>
                </a:solidFill>
                <a:latin typeface="Papyrus" panose="020B0602040200020303" pitchFamily="34" charset="77"/>
                <a:cs typeface="Chalkboard"/>
              </a:rPr>
              <a:t>.   </a:t>
            </a:r>
          </a:p>
        </p:txBody>
      </p:sp>
      <p:pic>
        <p:nvPicPr>
          <p:cNvPr id="6" name="Picture 5" descr="image38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000" y="905625"/>
            <a:ext cx="10261600" cy="59689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06187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BA2559B-8665-68C4-55BA-5118327D1F72}"/>
              </a:ext>
            </a:extLst>
          </p:cNvPr>
          <p:cNvSpPr/>
          <p:nvPr/>
        </p:nvSpPr>
        <p:spPr>
          <a:xfrm>
            <a:off x="0" y="0"/>
            <a:ext cx="12192000" cy="6858000"/>
          </a:xfrm>
          <a:prstGeom prst="rect">
            <a:avLst/>
          </a:prstGeom>
          <a:pattFill prst="pct75">
            <a:fgClr>
              <a:srgbClr val="88C44C"/>
            </a:fgClr>
            <a:bgClr>
              <a:schemeClr val="bg1"/>
            </a:bgClr>
          </a:patt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304800" y="209656"/>
            <a:ext cx="6461758" cy="1323439"/>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2000" dirty="0">
                <a:solidFill>
                  <a:schemeClr val="bg1"/>
                </a:solidFill>
                <a:latin typeface="Comic Sans MS"/>
                <a:cs typeface="Comic Sans MS"/>
              </a:rPr>
              <a:t>Ezekiel 38:17</a:t>
            </a:r>
            <a:r>
              <a:rPr lang="en-US" sz="2000" dirty="0">
                <a:solidFill>
                  <a:srgbClr val="00D502"/>
                </a:solidFill>
                <a:latin typeface="Comic Sans MS"/>
                <a:cs typeface="Comic Sans MS"/>
              </a:rPr>
              <a:t>.   “Are </a:t>
            </a:r>
            <a:r>
              <a:rPr lang="en-US" sz="2000" dirty="0">
                <a:solidFill>
                  <a:schemeClr val="bg1"/>
                </a:solidFill>
                <a:latin typeface="Comic Sans MS"/>
                <a:cs typeface="Comic Sans MS"/>
              </a:rPr>
              <a:t>you he </a:t>
            </a:r>
            <a:r>
              <a:rPr lang="en-US" sz="2000" dirty="0">
                <a:solidFill>
                  <a:srgbClr val="00D502"/>
                </a:solidFill>
                <a:latin typeface="Comic Sans MS"/>
                <a:cs typeface="Comic Sans MS"/>
              </a:rPr>
              <a:t>of whom I have spoken</a:t>
            </a:r>
          </a:p>
          <a:p>
            <a:pPr algn="ctr"/>
            <a:r>
              <a:rPr lang="en-US" sz="2000" dirty="0">
                <a:solidFill>
                  <a:srgbClr val="00D502"/>
                </a:solidFill>
                <a:latin typeface="Comic Sans MS"/>
                <a:cs typeface="Comic Sans MS"/>
              </a:rPr>
              <a:t>in old time by My servants the prophets of Israel, </a:t>
            </a:r>
          </a:p>
          <a:p>
            <a:pPr algn="ctr"/>
            <a:r>
              <a:rPr lang="en-US" sz="2000" dirty="0">
                <a:solidFill>
                  <a:srgbClr val="00D502"/>
                </a:solidFill>
                <a:latin typeface="Comic Sans MS"/>
                <a:cs typeface="Comic Sans MS"/>
              </a:rPr>
              <a:t>which prophesied in those days many years </a:t>
            </a:r>
          </a:p>
          <a:p>
            <a:pPr algn="ctr"/>
            <a:r>
              <a:rPr lang="en-US" sz="2000" dirty="0">
                <a:solidFill>
                  <a:srgbClr val="00D502"/>
                </a:solidFill>
                <a:latin typeface="Comic Sans MS"/>
                <a:cs typeface="Comic Sans MS"/>
              </a:rPr>
              <a:t>that I would bring </a:t>
            </a:r>
            <a:r>
              <a:rPr lang="en-US" sz="2000" dirty="0">
                <a:solidFill>
                  <a:schemeClr val="bg1"/>
                </a:solidFill>
                <a:latin typeface="Comic Sans MS"/>
                <a:cs typeface="Comic Sans MS"/>
              </a:rPr>
              <a:t>you</a:t>
            </a:r>
            <a:r>
              <a:rPr lang="en-US" sz="2000" dirty="0">
                <a:solidFill>
                  <a:srgbClr val="00D502"/>
                </a:solidFill>
                <a:latin typeface="Comic Sans MS"/>
                <a:cs typeface="Comic Sans MS"/>
              </a:rPr>
              <a:t> against them? </a:t>
            </a:r>
          </a:p>
        </p:txBody>
      </p:sp>
      <p:sp>
        <p:nvSpPr>
          <p:cNvPr id="5" name="TextBox 4"/>
          <p:cNvSpPr txBox="1"/>
          <p:nvPr/>
        </p:nvSpPr>
        <p:spPr>
          <a:xfrm>
            <a:off x="7836845" y="262564"/>
            <a:ext cx="3691267" cy="400693"/>
          </a:xfrm>
          <a:prstGeom prst="rect">
            <a:avLst/>
          </a:prstGeom>
        </p:spPr>
        <p:style>
          <a:lnRef idx="3">
            <a:schemeClr val="lt1"/>
          </a:lnRef>
          <a:fillRef idx="1">
            <a:schemeClr val="dk1"/>
          </a:fillRef>
          <a:effectRef idx="1">
            <a:schemeClr val="dk1"/>
          </a:effectRef>
          <a:fontRef idx="minor">
            <a:schemeClr val="lt1"/>
          </a:fontRef>
        </p:style>
        <p:txBody>
          <a:bodyPr wrap="square" rtlCol="0">
            <a:spAutoFit/>
          </a:bodyPr>
          <a:lstStyle/>
          <a:p>
            <a:r>
              <a:rPr lang="en-US" sz="2000" dirty="0">
                <a:solidFill>
                  <a:srgbClr val="00D502"/>
                </a:solidFill>
                <a:latin typeface="Comic Sans MS" panose="030F0902030302020204" pitchFamily="66" charset="0"/>
                <a:cs typeface="Chalkduster"/>
              </a:rPr>
              <a:t>Is Gog the Anti-</a:t>
            </a:r>
            <a:r>
              <a:rPr lang="en-US" sz="2000" dirty="0" err="1">
                <a:solidFill>
                  <a:srgbClr val="00D502"/>
                </a:solidFill>
                <a:latin typeface="Comic Sans MS" panose="030F0902030302020204" pitchFamily="66" charset="0"/>
                <a:cs typeface="Chalkduster"/>
              </a:rPr>
              <a:t>christ</a:t>
            </a:r>
            <a:r>
              <a:rPr lang="en-US" sz="2000" dirty="0">
                <a:solidFill>
                  <a:srgbClr val="00D502"/>
                </a:solidFill>
                <a:latin typeface="Comic Sans MS" panose="030F0902030302020204" pitchFamily="66" charset="0"/>
                <a:cs typeface="Chalkduster"/>
              </a:rPr>
              <a:t>?</a:t>
            </a:r>
          </a:p>
        </p:txBody>
      </p:sp>
      <p:sp>
        <p:nvSpPr>
          <p:cNvPr id="6" name="TextBox 5"/>
          <p:cNvSpPr txBox="1"/>
          <p:nvPr/>
        </p:nvSpPr>
        <p:spPr>
          <a:xfrm>
            <a:off x="304800" y="1682399"/>
            <a:ext cx="6664959" cy="5016758"/>
          </a:xfrm>
          <a:prstGeom prst="rect">
            <a:avLst/>
          </a:prstGeom>
          <a:noFill/>
        </p:spPr>
        <p:txBody>
          <a:bodyPr wrap="square" rtlCol="0">
            <a:spAutoFit/>
          </a:bodyPr>
          <a:lstStyle/>
          <a:p>
            <a:r>
              <a:rPr lang="en-US" sz="2000" dirty="0">
                <a:latin typeface="Comic Sans MS"/>
                <a:cs typeface="Comic Sans MS"/>
              </a:rPr>
              <a:t>There are over 150 verses about the Anti-</a:t>
            </a:r>
            <a:r>
              <a:rPr lang="en-US" sz="2000" dirty="0" err="1">
                <a:latin typeface="Comic Sans MS"/>
                <a:cs typeface="Comic Sans MS"/>
              </a:rPr>
              <a:t>christ</a:t>
            </a:r>
            <a:r>
              <a:rPr lang="en-US" sz="2000" dirty="0">
                <a:latin typeface="Comic Sans MS"/>
                <a:cs typeface="Comic Sans MS"/>
              </a:rPr>
              <a:t> written by almost all the Old Testament prophets:           	Here are some of his nicknames: </a:t>
            </a:r>
          </a:p>
          <a:p>
            <a:r>
              <a:rPr lang="en-US" sz="2000" dirty="0">
                <a:latin typeface="Comic Sans MS"/>
                <a:cs typeface="Comic Sans MS"/>
              </a:rPr>
              <a:t>  </a:t>
            </a:r>
          </a:p>
          <a:p>
            <a:r>
              <a:rPr lang="en-US" sz="2000" dirty="0">
                <a:latin typeface="Comic Sans MS"/>
                <a:cs typeface="Comic Sans MS"/>
              </a:rPr>
              <a:t> Adversary                                     Mighty Man</a:t>
            </a:r>
          </a:p>
          <a:p>
            <a:r>
              <a:rPr lang="en-US" sz="2000" dirty="0">
                <a:latin typeface="Comic Sans MS"/>
                <a:cs typeface="Comic Sans MS"/>
              </a:rPr>
              <a:t>Idol Shepherd                                Wicked One</a:t>
            </a:r>
          </a:p>
          <a:p>
            <a:r>
              <a:rPr lang="en-US" sz="2000" dirty="0">
                <a:latin typeface="Comic Sans MS"/>
                <a:cs typeface="Comic Sans MS"/>
              </a:rPr>
              <a:t>The Assyrian                                  Man of the Earth</a:t>
            </a:r>
          </a:p>
          <a:p>
            <a:r>
              <a:rPr lang="en-US" sz="2000" dirty="0">
                <a:latin typeface="Comic Sans MS"/>
                <a:cs typeface="Comic Sans MS"/>
              </a:rPr>
              <a:t>Bloody &amp; deceitful Man                   Prince of </a:t>
            </a:r>
            <a:r>
              <a:rPr lang="en-US" sz="2000" dirty="0" err="1">
                <a:latin typeface="Comic Sans MS"/>
                <a:cs typeface="Comic Sans MS"/>
              </a:rPr>
              <a:t>Tyre</a:t>
            </a:r>
            <a:endParaRPr lang="en-US" sz="2000" dirty="0">
              <a:latin typeface="Comic Sans MS"/>
              <a:cs typeface="Comic Sans MS"/>
            </a:endParaRPr>
          </a:p>
          <a:p>
            <a:r>
              <a:rPr lang="en-US" sz="2000" dirty="0">
                <a:latin typeface="Comic Sans MS"/>
                <a:cs typeface="Comic Sans MS"/>
              </a:rPr>
              <a:t>Crooked Serpent                            Proud Man</a:t>
            </a:r>
          </a:p>
          <a:p>
            <a:r>
              <a:rPr lang="en-US" sz="2000" dirty="0">
                <a:latin typeface="Comic Sans MS"/>
                <a:cs typeface="Comic Sans MS"/>
              </a:rPr>
              <a:t>Little Horn                                   Rod of God’s Anger</a:t>
            </a:r>
          </a:p>
          <a:p>
            <a:r>
              <a:rPr lang="en-US" sz="2000" dirty="0">
                <a:latin typeface="Comic Sans MS"/>
                <a:cs typeface="Comic Sans MS"/>
              </a:rPr>
              <a:t>Head of North Countries               Vile Person</a:t>
            </a:r>
          </a:p>
          <a:p>
            <a:r>
              <a:rPr lang="en-US" sz="2000" dirty="0">
                <a:latin typeface="Comic Sans MS"/>
                <a:cs typeface="Comic Sans MS"/>
              </a:rPr>
              <a:t>King of Princes                              Son of Perdition</a:t>
            </a:r>
          </a:p>
          <a:p>
            <a:r>
              <a:rPr lang="en-US" sz="2000" dirty="0">
                <a:latin typeface="Comic Sans MS"/>
                <a:cs typeface="Comic Sans MS"/>
              </a:rPr>
              <a:t>Merchant                                      Man of Sin</a:t>
            </a:r>
          </a:p>
          <a:p>
            <a:r>
              <a:rPr lang="en-US" sz="2000" dirty="0">
                <a:latin typeface="Comic Sans MS"/>
                <a:cs typeface="Comic Sans MS"/>
              </a:rPr>
              <a:t>Prince that shall come                   Lawless One</a:t>
            </a:r>
          </a:p>
          <a:p>
            <a:r>
              <a:rPr lang="en-US" sz="2000" dirty="0">
                <a:latin typeface="Comic Sans MS"/>
                <a:cs typeface="Comic Sans MS"/>
              </a:rPr>
              <a:t>Head over many countries             Destroyer</a:t>
            </a:r>
          </a:p>
          <a:p>
            <a:r>
              <a:rPr lang="en-US" sz="2000" dirty="0">
                <a:latin typeface="Comic Sans MS"/>
                <a:cs typeface="Comic Sans MS"/>
              </a:rPr>
              <a:t>King of Babylon                             Prince of Darkness</a:t>
            </a:r>
          </a:p>
        </p:txBody>
      </p:sp>
      <p:pic>
        <p:nvPicPr>
          <p:cNvPr id="7" name="Picture 6" descr="jihad.jpg"/>
          <p:cNvPicPr>
            <a:picLocks noChangeAspect="1"/>
          </p:cNvPicPr>
          <p:nvPr/>
        </p:nvPicPr>
        <p:blipFill rotWithShape="1">
          <a:blip r:embed="rId3">
            <a:extLst>
              <a:ext uri="{28A0092B-C50C-407E-A947-70E740481C1C}">
                <a14:useLocalDpi xmlns:a14="http://schemas.microsoft.com/office/drawing/2010/main" val="0"/>
              </a:ext>
            </a:extLst>
          </a:blip>
          <a:srcRect l="14901" r="18818"/>
          <a:stretch/>
        </p:blipFill>
        <p:spPr>
          <a:xfrm>
            <a:off x="7223759" y="761567"/>
            <a:ext cx="4917440" cy="60785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16342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FD1F3B-F350-93AE-EB92-536D9487CB8D}"/>
              </a:ext>
            </a:extLst>
          </p:cNvPr>
          <p:cNvSpPr/>
          <p:nvPr/>
        </p:nvSpPr>
        <p:spPr>
          <a:xfrm>
            <a:off x="0" y="0"/>
            <a:ext cx="12272790" cy="6858000"/>
          </a:xfrm>
          <a:prstGeom prst="rect">
            <a:avLst/>
          </a:prstGeom>
          <a:pattFill prst="pct75">
            <a:fgClr>
              <a:srgbClr val="92D050"/>
            </a:fgClr>
            <a:bgClr>
              <a:schemeClr val="bg1"/>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C2A992A-31ED-6787-5B70-EF69CDAEEAFB}"/>
              </a:ext>
            </a:extLst>
          </p:cNvPr>
          <p:cNvSpPr txBox="1"/>
          <p:nvPr/>
        </p:nvSpPr>
        <p:spPr>
          <a:xfrm>
            <a:off x="1934815" y="1713475"/>
            <a:ext cx="8997042" cy="3046988"/>
          </a:xfrm>
          <a:prstGeom prst="rect">
            <a:avLst/>
          </a:prstGeom>
          <a:noFill/>
        </p:spPr>
        <p:txBody>
          <a:bodyPr wrap="square" rtlCol="0">
            <a:spAutoFit/>
          </a:bodyPr>
          <a:lstStyle/>
          <a:p>
            <a:r>
              <a:rPr lang="en-US" sz="2400" dirty="0">
                <a:latin typeface="Papyrus" panose="020B0602040200020303" pitchFamily="34" charset="77"/>
              </a:rPr>
              <a:t>     The Gog /Magog Battle  in Ezekiel Chapter 38-39</a:t>
            </a:r>
          </a:p>
          <a:p>
            <a:r>
              <a:rPr lang="en-US" sz="2400" dirty="0">
                <a:latin typeface="Papyrus" panose="020B0602040200020303" pitchFamily="34" charset="77"/>
              </a:rPr>
              <a:t>             IS the  final Battle of Armageddon</a:t>
            </a:r>
          </a:p>
          <a:p>
            <a:endParaRPr lang="en-US" sz="2400" dirty="0">
              <a:latin typeface="Papyrus" panose="020B0602040200020303" pitchFamily="34" charset="77"/>
            </a:endParaRPr>
          </a:p>
          <a:p>
            <a:r>
              <a:rPr lang="en-US" sz="2400" dirty="0">
                <a:latin typeface="Papyrus" panose="020B0602040200020303" pitchFamily="34" charset="77"/>
              </a:rPr>
              <a:t>It is NOT a pre-tribulation battle leading to the Rapture</a:t>
            </a:r>
          </a:p>
          <a:p>
            <a:r>
              <a:rPr lang="en-US" sz="2400" dirty="0">
                <a:latin typeface="Papyrus" panose="020B0602040200020303" pitchFamily="34" charset="77"/>
              </a:rPr>
              <a:t>       (The current position of most popular Prophecy teachers)</a:t>
            </a:r>
          </a:p>
          <a:p>
            <a:endParaRPr lang="en-US" sz="2400" dirty="0">
              <a:latin typeface="Papyrus" panose="020B0602040200020303" pitchFamily="34" charset="77"/>
            </a:endParaRPr>
          </a:p>
          <a:p>
            <a:r>
              <a:rPr lang="en-US" sz="2400" dirty="0">
                <a:latin typeface="Papyrus" panose="020B0602040200020303" pitchFamily="34" charset="77"/>
              </a:rPr>
              <a:t>                                    Russia is NOT Gog</a:t>
            </a:r>
          </a:p>
          <a:p>
            <a:r>
              <a:rPr lang="en-US" sz="2400" dirty="0">
                <a:latin typeface="Papyrus" panose="020B0602040200020303" pitchFamily="34" charset="77"/>
              </a:rPr>
              <a:t>   The Russia Ukraine Crisis is NOT beginning  of Gog Magog War  </a:t>
            </a:r>
          </a:p>
        </p:txBody>
      </p:sp>
      <p:pic>
        <p:nvPicPr>
          <p:cNvPr id="7" name="Picture 6">
            <a:extLst>
              <a:ext uri="{FF2B5EF4-FFF2-40B4-BE49-F238E27FC236}">
                <a16:creationId xmlns:a16="http://schemas.microsoft.com/office/drawing/2014/main" id="{47F178DD-BBA5-0CD2-ECE2-69B08A750611}"/>
              </a:ext>
            </a:extLst>
          </p:cNvPr>
          <p:cNvPicPr>
            <a:picLocks noChangeAspect="1"/>
          </p:cNvPicPr>
          <p:nvPr/>
        </p:nvPicPr>
        <p:blipFill>
          <a:blip r:embed="rId3"/>
          <a:stretch>
            <a:fillRect/>
          </a:stretch>
        </p:blipFill>
        <p:spPr>
          <a:xfrm>
            <a:off x="7155540" y="269850"/>
            <a:ext cx="2022564" cy="1132636"/>
          </a:xfrm>
          <a:prstGeom prst="rect">
            <a:avLst/>
          </a:prstGeom>
        </p:spPr>
      </p:pic>
      <p:pic>
        <p:nvPicPr>
          <p:cNvPr id="9" name="Picture 8" descr="A picture containing text, indoor&#10;&#10;Description automatically generated">
            <a:extLst>
              <a:ext uri="{FF2B5EF4-FFF2-40B4-BE49-F238E27FC236}">
                <a16:creationId xmlns:a16="http://schemas.microsoft.com/office/drawing/2014/main" id="{F20AC332-D5DD-6BDE-D395-1994BFAF47B6}"/>
              </a:ext>
            </a:extLst>
          </p:cNvPr>
          <p:cNvPicPr>
            <a:picLocks noChangeAspect="1"/>
          </p:cNvPicPr>
          <p:nvPr/>
        </p:nvPicPr>
        <p:blipFill>
          <a:blip r:embed="rId4"/>
          <a:stretch>
            <a:fillRect/>
          </a:stretch>
        </p:blipFill>
        <p:spPr>
          <a:xfrm>
            <a:off x="9113797" y="4970408"/>
            <a:ext cx="2800486" cy="1568272"/>
          </a:xfrm>
          <a:prstGeom prst="rect">
            <a:avLst/>
          </a:prstGeom>
        </p:spPr>
      </p:pic>
      <p:pic>
        <p:nvPicPr>
          <p:cNvPr id="11" name="Picture 10" descr="Graphical user interface, text&#10;&#10;Description automatically generated">
            <a:extLst>
              <a:ext uri="{FF2B5EF4-FFF2-40B4-BE49-F238E27FC236}">
                <a16:creationId xmlns:a16="http://schemas.microsoft.com/office/drawing/2014/main" id="{FD334F00-8A1E-921B-31D1-05E5F14E6E06}"/>
              </a:ext>
            </a:extLst>
          </p:cNvPr>
          <p:cNvPicPr>
            <a:picLocks noChangeAspect="1"/>
          </p:cNvPicPr>
          <p:nvPr/>
        </p:nvPicPr>
        <p:blipFill>
          <a:blip r:embed="rId5"/>
          <a:stretch>
            <a:fillRect/>
          </a:stretch>
        </p:blipFill>
        <p:spPr>
          <a:xfrm>
            <a:off x="178011" y="2877469"/>
            <a:ext cx="1667172" cy="1407531"/>
          </a:xfrm>
          <a:prstGeom prst="rect">
            <a:avLst/>
          </a:prstGeom>
        </p:spPr>
      </p:pic>
      <p:pic>
        <p:nvPicPr>
          <p:cNvPr id="13" name="Picture 12" descr="Text, whiteboard&#10;&#10;Description automatically generated">
            <a:extLst>
              <a:ext uri="{FF2B5EF4-FFF2-40B4-BE49-F238E27FC236}">
                <a16:creationId xmlns:a16="http://schemas.microsoft.com/office/drawing/2014/main" id="{2008A3FE-6B5C-60F2-A671-741E83977F6F}"/>
              </a:ext>
            </a:extLst>
          </p:cNvPr>
          <p:cNvPicPr>
            <a:picLocks noChangeAspect="1"/>
          </p:cNvPicPr>
          <p:nvPr/>
        </p:nvPicPr>
        <p:blipFill>
          <a:blip r:embed="rId6"/>
          <a:stretch>
            <a:fillRect/>
          </a:stretch>
        </p:blipFill>
        <p:spPr>
          <a:xfrm>
            <a:off x="6381337" y="5144525"/>
            <a:ext cx="2373953" cy="1329413"/>
          </a:xfrm>
          <a:prstGeom prst="rect">
            <a:avLst/>
          </a:prstGeom>
        </p:spPr>
      </p:pic>
      <p:pic>
        <p:nvPicPr>
          <p:cNvPr id="15" name="Picture 14" descr="Text&#10;&#10;Description automatically generated with medium confidence">
            <a:extLst>
              <a:ext uri="{FF2B5EF4-FFF2-40B4-BE49-F238E27FC236}">
                <a16:creationId xmlns:a16="http://schemas.microsoft.com/office/drawing/2014/main" id="{6D2B4FB7-3CA0-2D3F-BD39-455B724491CF}"/>
              </a:ext>
            </a:extLst>
          </p:cNvPr>
          <p:cNvPicPr>
            <a:picLocks noChangeAspect="1"/>
          </p:cNvPicPr>
          <p:nvPr/>
        </p:nvPicPr>
        <p:blipFill rotWithShape="1">
          <a:blip r:embed="rId7"/>
          <a:srcRect t="6961" b="9410"/>
          <a:stretch/>
        </p:blipFill>
        <p:spPr>
          <a:xfrm>
            <a:off x="3808008" y="5035151"/>
            <a:ext cx="2287992" cy="1438787"/>
          </a:xfrm>
          <a:prstGeom prst="rect">
            <a:avLst/>
          </a:prstGeom>
        </p:spPr>
      </p:pic>
      <p:pic>
        <p:nvPicPr>
          <p:cNvPr id="17" name="Picture 16" descr="A picture containing text, indoor&#10;&#10;Description automatically generated">
            <a:extLst>
              <a:ext uri="{FF2B5EF4-FFF2-40B4-BE49-F238E27FC236}">
                <a16:creationId xmlns:a16="http://schemas.microsoft.com/office/drawing/2014/main" id="{C621911B-CE25-2D02-2527-03B55219CF48}"/>
              </a:ext>
            </a:extLst>
          </p:cNvPr>
          <p:cNvPicPr>
            <a:picLocks noChangeAspect="1"/>
          </p:cNvPicPr>
          <p:nvPr/>
        </p:nvPicPr>
        <p:blipFill>
          <a:blip r:embed="rId4"/>
          <a:stretch>
            <a:fillRect/>
          </a:stretch>
        </p:blipFill>
        <p:spPr>
          <a:xfrm>
            <a:off x="314358" y="4952493"/>
            <a:ext cx="2961484" cy="1658431"/>
          </a:xfrm>
          <a:prstGeom prst="rect">
            <a:avLst/>
          </a:prstGeom>
        </p:spPr>
      </p:pic>
      <p:pic>
        <p:nvPicPr>
          <p:cNvPr id="19" name="Picture 18" descr="A picture containing text, person, person, newspaper&#10;&#10;Description automatically generated">
            <a:extLst>
              <a:ext uri="{FF2B5EF4-FFF2-40B4-BE49-F238E27FC236}">
                <a16:creationId xmlns:a16="http://schemas.microsoft.com/office/drawing/2014/main" id="{C93C75A3-2DC9-1C81-3B17-9FF95080578B}"/>
              </a:ext>
            </a:extLst>
          </p:cNvPr>
          <p:cNvPicPr>
            <a:picLocks noChangeAspect="1"/>
          </p:cNvPicPr>
          <p:nvPr/>
        </p:nvPicPr>
        <p:blipFill>
          <a:blip r:embed="rId8"/>
          <a:stretch>
            <a:fillRect/>
          </a:stretch>
        </p:blipFill>
        <p:spPr>
          <a:xfrm>
            <a:off x="2781994" y="304510"/>
            <a:ext cx="1905000" cy="1066800"/>
          </a:xfrm>
          <a:prstGeom prst="rect">
            <a:avLst/>
          </a:prstGeom>
        </p:spPr>
      </p:pic>
      <p:pic>
        <p:nvPicPr>
          <p:cNvPr id="21" name="Picture 20" descr="A picture containing text, person, person, standing&#10;&#10;Description automatically generated">
            <a:extLst>
              <a:ext uri="{FF2B5EF4-FFF2-40B4-BE49-F238E27FC236}">
                <a16:creationId xmlns:a16="http://schemas.microsoft.com/office/drawing/2014/main" id="{60762F3D-E49E-D7E3-D340-F2C614A22EA7}"/>
              </a:ext>
            </a:extLst>
          </p:cNvPr>
          <p:cNvPicPr>
            <a:picLocks noChangeAspect="1"/>
          </p:cNvPicPr>
          <p:nvPr/>
        </p:nvPicPr>
        <p:blipFill>
          <a:blip r:embed="rId9"/>
          <a:stretch>
            <a:fillRect/>
          </a:stretch>
        </p:blipFill>
        <p:spPr>
          <a:xfrm>
            <a:off x="9388144" y="223727"/>
            <a:ext cx="2586212" cy="2586212"/>
          </a:xfrm>
          <a:prstGeom prst="rect">
            <a:avLst/>
          </a:prstGeom>
        </p:spPr>
      </p:pic>
      <p:pic>
        <p:nvPicPr>
          <p:cNvPr id="23" name="Picture 22" descr="A picture containing indoor, scene, stage&#10;&#10;Description automatically generated">
            <a:extLst>
              <a:ext uri="{FF2B5EF4-FFF2-40B4-BE49-F238E27FC236}">
                <a16:creationId xmlns:a16="http://schemas.microsoft.com/office/drawing/2014/main" id="{93353DA1-2092-DCB0-9FE7-69D4946F7A8B}"/>
              </a:ext>
            </a:extLst>
          </p:cNvPr>
          <p:cNvPicPr>
            <a:picLocks noChangeAspect="1"/>
          </p:cNvPicPr>
          <p:nvPr/>
        </p:nvPicPr>
        <p:blipFill rotWithShape="1">
          <a:blip r:embed="rId10"/>
          <a:srcRect t="12055" b="9286"/>
          <a:stretch/>
        </p:blipFill>
        <p:spPr>
          <a:xfrm>
            <a:off x="4977743" y="253820"/>
            <a:ext cx="1900354" cy="1123986"/>
          </a:xfrm>
          <a:prstGeom prst="rect">
            <a:avLst/>
          </a:prstGeom>
        </p:spPr>
      </p:pic>
      <p:pic>
        <p:nvPicPr>
          <p:cNvPr id="25" name="Picture 24" descr="A picture containing text&#10;&#10;Description automatically generated">
            <a:extLst>
              <a:ext uri="{FF2B5EF4-FFF2-40B4-BE49-F238E27FC236}">
                <a16:creationId xmlns:a16="http://schemas.microsoft.com/office/drawing/2014/main" id="{FC53EC83-12E8-9B16-3329-6880383753FE}"/>
              </a:ext>
            </a:extLst>
          </p:cNvPr>
          <p:cNvPicPr>
            <a:picLocks noChangeAspect="1"/>
          </p:cNvPicPr>
          <p:nvPr/>
        </p:nvPicPr>
        <p:blipFill>
          <a:blip r:embed="rId11"/>
          <a:stretch>
            <a:fillRect/>
          </a:stretch>
        </p:blipFill>
        <p:spPr>
          <a:xfrm>
            <a:off x="88378" y="180215"/>
            <a:ext cx="2221791" cy="2221791"/>
          </a:xfrm>
          <a:prstGeom prst="rect">
            <a:avLst/>
          </a:prstGeom>
        </p:spPr>
      </p:pic>
    </p:spTree>
    <p:extLst>
      <p:ext uri="{BB962C8B-B14F-4D97-AF65-F5344CB8AC3E}">
        <p14:creationId xmlns:p14="http://schemas.microsoft.com/office/powerpoint/2010/main" val="3098584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FD1F3B-F350-93AE-EB92-536D9487CB8D}"/>
              </a:ext>
            </a:extLst>
          </p:cNvPr>
          <p:cNvSpPr/>
          <p:nvPr/>
        </p:nvSpPr>
        <p:spPr>
          <a:xfrm>
            <a:off x="0" y="0"/>
            <a:ext cx="12272790" cy="6858000"/>
          </a:xfrm>
          <a:prstGeom prst="rect">
            <a:avLst/>
          </a:prstGeom>
          <a:pattFill prst="pct75">
            <a:fgClr>
              <a:srgbClr val="92D050"/>
            </a:fgClr>
            <a:bgClr>
              <a:schemeClr val="bg1"/>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064E32B-D553-6E65-A337-BE380B95C84A}"/>
              </a:ext>
            </a:extLst>
          </p:cNvPr>
          <p:cNvSpPr txBox="1"/>
          <p:nvPr/>
        </p:nvSpPr>
        <p:spPr>
          <a:xfrm>
            <a:off x="2566930" y="1002535"/>
            <a:ext cx="8604174" cy="3106757"/>
          </a:xfrm>
          <a:prstGeom prst="rect">
            <a:avLst/>
          </a:prstGeom>
          <a:noFill/>
        </p:spPr>
        <p:txBody>
          <a:bodyPr wrap="square" rtlCol="0">
            <a:spAutoFit/>
          </a:bodyPr>
          <a:lstStyle/>
          <a:p>
            <a:endParaRPr lang="en-US"/>
          </a:p>
        </p:txBody>
      </p:sp>
      <p:sp>
        <p:nvSpPr>
          <p:cNvPr id="2" name="TextBox 1">
            <a:extLst>
              <a:ext uri="{FF2B5EF4-FFF2-40B4-BE49-F238E27FC236}">
                <a16:creationId xmlns:a16="http://schemas.microsoft.com/office/drawing/2014/main" id="{D1975097-ACD0-6D06-7440-548A284EC879}"/>
              </a:ext>
            </a:extLst>
          </p:cNvPr>
          <p:cNvSpPr txBox="1"/>
          <p:nvPr/>
        </p:nvSpPr>
        <p:spPr>
          <a:xfrm>
            <a:off x="1932864" y="2219081"/>
            <a:ext cx="8707272" cy="1384995"/>
          </a:xfrm>
          <a:prstGeom prst="rect">
            <a:avLst/>
          </a:prstGeom>
          <a:noFill/>
        </p:spPr>
        <p:txBody>
          <a:bodyPr wrap="square" rtlCol="0">
            <a:spAutoFit/>
          </a:bodyPr>
          <a:lstStyle/>
          <a:p>
            <a:r>
              <a:rPr lang="en-US" sz="2800" dirty="0">
                <a:latin typeface="Papyrus" panose="020B0602040200020303" pitchFamily="34" charset="77"/>
              </a:rPr>
              <a:t>Conclusive Parallels between Battle of Gog/Magog</a:t>
            </a:r>
          </a:p>
          <a:p>
            <a:endParaRPr lang="en-US" sz="2800" dirty="0">
              <a:latin typeface="Papyrus" panose="020B0602040200020303" pitchFamily="34" charset="77"/>
            </a:endParaRPr>
          </a:p>
          <a:p>
            <a:r>
              <a:rPr lang="en-US" sz="2800" dirty="0">
                <a:latin typeface="Papyrus" panose="020B0602040200020303" pitchFamily="34" charset="77"/>
              </a:rPr>
              <a:t>              and final Battle of Armageddon</a:t>
            </a:r>
          </a:p>
        </p:txBody>
      </p:sp>
    </p:spTree>
    <p:extLst>
      <p:ext uri="{BB962C8B-B14F-4D97-AF65-F5344CB8AC3E}">
        <p14:creationId xmlns:p14="http://schemas.microsoft.com/office/powerpoint/2010/main" val="2690932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0" y="0"/>
            <a:ext cx="9144000" cy="36933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endParaRPr lang="en-US" dirty="0"/>
          </a:p>
        </p:txBody>
      </p:sp>
      <p:sp>
        <p:nvSpPr>
          <p:cNvPr id="3" name="Rectangle 2">
            <a:extLst>
              <a:ext uri="{FF2B5EF4-FFF2-40B4-BE49-F238E27FC236}">
                <a16:creationId xmlns:a16="http://schemas.microsoft.com/office/drawing/2014/main" id="{3D18BA36-5993-8B92-A367-6E332C6CC717}"/>
              </a:ext>
            </a:extLst>
          </p:cNvPr>
          <p:cNvSpPr/>
          <p:nvPr/>
        </p:nvSpPr>
        <p:spPr>
          <a:xfrm>
            <a:off x="0" y="0"/>
            <a:ext cx="12192000" cy="6858000"/>
          </a:xfrm>
          <a:prstGeom prst="rect">
            <a:avLst/>
          </a:prstGeom>
          <a:pattFill prst="pct75">
            <a:fgClr>
              <a:srgbClr val="88C44C"/>
            </a:fgClr>
            <a:bgClr>
              <a:schemeClr val="bg1"/>
            </a:bgClr>
          </a:patt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1219200" y="369332"/>
            <a:ext cx="8717280" cy="6217087"/>
          </a:xfrm>
          <a:prstGeom prst="rect">
            <a:avLst/>
          </a:prstGeom>
          <a:ln>
            <a:solidFill>
              <a:schemeClr val="accent6">
                <a:lumMod val="40000"/>
                <a:lumOff val="60000"/>
              </a:schemeClr>
            </a:solidFill>
          </a:ln>
        </p:spPr>
        <p:style>
          <a:lnRef idx="1">
            <a:schemeClr val="accent5"/>
          </a:lnRef>
          <a:fillRef idx="2">
            <a:schemeClr val="accent5"/>
          </a:fillRef>
          <a:effectRef idx="1">
            <a:schemeClr val="accent5"/>
          </a:effectRef>
          <a:fontRef idx="minor">
            <a:schemeClr val="dk1"/>
          </a:fontRef>
        </p:style>
        <p:txBody>
          <a:bodyPr wrap="square" rtlCol="0">
            <a:spAutoFit/>
          </a:bodyPr>
          <a:lstStyle/>
          <a:p>
            <a:pPr marL="285750" indent="-285750">
              <a:buFontTx/>
              <a:buChar char="•"/>
            </a:pPr>
            <a:r>
              <a:rPr lang="en-US" sz="2000" dirty="0"/>
              <a:t>Both Gog and Antichrist come at a time of peace and security                   </a:t>
            </a:r>
          </a:p>
          <a:p>
            <a:r>
              <a:rPr lang="en-US" sz="2000" dirty="0"/>
              <a:t>      (Daniel 11:24, Ezekiel 38:12-13) </a:t>
            </a:r>
          </a:p>
          <a:p>
            <a:endParaRPr lang="en-US" sz="2000" dirty="0"/>
          </a:p>
          <a:p>
            <a:pPr marL="285750" indent="-285750">
              <a:buFontTx/>
              <a:buChar char="•"/>
            </a:pPr>
            <a:r>
              <a:rPr lang="en-US" sz="2000" dirty="0"/>
              <a:t>Both Gog and Antichrist are kings coming from the North</a:t>
            </a:r>
          </a:p>
          <a:p>
            <a:r>
              <a:rPr lang="en-US" sz="2000" dirty="0"/>
              <a:t>     (Daniel 11:40-42, Joel 2:19-20; Ezekiel 38:14-16; Ezekiel 39:1-3) </a:t>
            </a:r>
          </a:p>
          <a:p>
            <a:pPr marL="285750" indent="-285750">
              <a:buFontTx/>
              <a:buChar char="•"/>
            </a:pPr>
            <a:endParaRPr lang="en-US" sz="2000" dirty="0"/>
          </a:p>
          <a:p>
            <a:pPr marL="285750" indent="-285750">
              <a:buFontTx/>
              <a:buChar char="•"/>
            </a:pPr>
            <a:r>
              <a:rPr lang="en-US" sz="2000" dirty="0"/>
              <a:t>Both Gog and Antichrist in league with same nations </a:t>
            </a:r>
          </a:p>
          <a:p>
            <a:r>
              <a:rPr lang="en-US" sz="2000" dirty="0"/>
              <a:t>      (Daniel 11:43, Zechariah 14:14, Joel 3:11-12; Ezekiel 38:5-6) </a:t>
            </a:r>
          </a:p>
          <a:p>
            <a:pPr marL="285750" indent="-285750">
              <a:buFontTx/>
              <a:buChar char="•"/>
            </a:pPr>
            <a:endParaRPr lang="en-US" sz="2000" dirty="0"/>
          </a:p>
          <a:p>
            <a:pPr marL="285750" indent="-285750">
              <a:buFontTx/>
              <a:buChar char="•"/>
            </a:pPr>
            <a:r>
              <a:rPr lang="en-US" sz="2000" dirty="0"/>
              <a:t>Both Gog and Antichrist take spoil, loot and plunder</a:t>
            </a:r>
          </a:p>
          <a:p>
            <a:r>
              <a:rPr lang="en-US" sz="2000" dirty="0"/>
              <a:t>      (Isaiah 10:5-7, Daniel 11:24; Ezekiel 38:10-13) </a:t>
            </a:r>
          </a:p>
          <a:p>
            <a:pPr marL="285750" indent="-285750">
              <a:buFontTx/>
              <a:buChar char="•"/>
            </a:pPr>
            <a:endParaRPr lang="en-US" sz="2000" dirty="0"/>
          </a:p>
          <a:p>
            <a:pPr marL="285750" indent="-285750">
              <a:buFontTx/>
              <a:buChar char="•"/>
            </a:pPr>
            <a:r>
              <a:rPr lang="en-US" sz="2000" dirty="0"/>
              <a:t>Both Gog and Antichrist are temporary leaders -                                                         both destroyed at the Battle end  (Ezekiel 39:11; Daniel 7:11) </a:t>
            </a:r>
          </a:p>
          <a:p>
            <a:pPr marL="285750" indent="-285750">
              <a:buFontTx/>
              <a:buChar char="•"/>
            </a:pPr>
            <a:endParaRPr lang="en-US" sz="2000" dirty="0"/>
          </a:p>
          <a:p>
            <a:pPr marL="285750" indent="-285750">
              <a:buFontTx/>
              <a:buChar char="•"/>
            </a:pPr>
            <a:r>
              <a:rPr lang="en-US" sz="2000" dirty="0"/>
              <a:t>In both the Gog/Magog and Armageddon battles, the armies are confused </a:t>
            </a:r>
          </a:p>
          <a:p>
            <a:r>
              <a:rPr lang="en-US" sz="2000" dirty="0"/>
              <a:t>      and attack each other (Ezekiel 38:21-22; Zechariah 14:12-13) </a:t>
            </a:r>
          </a:p>
          <a:p>
            <a:endParaRPr lang="en-US" sz="2000" dirty="0"/>
          </a:p>
          <a:p>
            <a:pPr marL="285750" indent="-285750">
              <a:buFontTx/>
              <a:buChar char="•"/>
            </a:pPr>
            <a:r>
              <a:rPr lang="en-US" sz="2000" dirty="0"/>
              <a:t>After this battle, Israel and all the nations will know who God is!</a:t>
            </a:r>
          </a:p>
          <a:p>
            <a:pPr marL="285750" indent="-285750">
              <a:buFontTx/>
              <a:buChar char="•"/>
            </a:pPr>
            <a:endParaRPr lang="en-US" dirty="0"/>
          </a:p>
        </p:txBody>
      </p:sp>
    </p:spTree>
    <p:extLst>
      <p:ext uri="{BB962C8B-B14F-4D97-AF65-F5344CB8AC3E}">
        <p14:creationId xmlns:p14="http://schemas.microsoft.com/office/powerpoint/2010/main" val="839144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FD1F3B-F350-93AE-EB92-536D9487CB8D}"/>
              </a:ext>
            </a:extLst>
          </p:cNvPr>
          <p:cNvSpPr/>
          <p:nvPr/>
        </p:nvSpPr>
        <p:spPr>
          <a:xfrm>
            <a:off x="0" y="0"/>
            <a:ext cx="12272790" cy="6858000"/>
          </a:xfrm>
          <a:prstGeom prst="rect">
            <a:avLst/>
          </a:prstGeom>
          <a:pattFill prst="pct75">
            <a:fgClr>
              <a:srgbClr val="F79B00"/>
            </a:fgClr>
            <a:bgClr>
              <a:schemeClr val="bg1"/>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Text&#10;&#10;Description automatically generated">
            <a:extLst>
              <a:ext uri="{FF2B5EF4-FFF2-40B4-BE49-F238E27FC236}">
                <a16:creationId xmlns:a16="http://schemas.microsoft.com/office/drawing/2014/main" id="{06AA2958-A459-AF92-6B0A-4F2D4C2FC4CF}"/>
              </a:ext>
            </a:extLst>
          </p:cNvPr>
          <p:cNvPicPr>
            <a:picLocks noChangeAspect="1"/>
          </p:cNvPicPr>
          <p:nvPr/>
        </p:nvPicPr>
        <p:blipFill rotWithShape="1">
          <a:blip r:embed="rId3"/>
          <a:srcRect l="4626"/>
          <a:stretch/>
        </p:blipFill>
        <p:spPr>
          <a:xfrm>
            <a:off x="0" y="0"/>
            <a:ext cx="12905495" cy="6858000"/>
          </a:xfrm>
          <a:prstGeom prst="rect">
            <a:avLst/>
          </a:prstGeom>
        </p:spPr>
      </p:pic>
      <p:pic>
        <p:nvPicPr>
          <p:cNvPr id="14" name="Picture 13" descr="A stack of books&#10;&#10;Description automatically generated with low confidence">
            <a:extLst>
              <a:ext uri="{FF2B5EF4-FFF2-40B4-BE49-F238E27FC236}">
                <a16:creationId xmlns:a16="http://schemas.microsoft.com/office/drawing/2014/main" id="{78FF38C3-ABDD-22E6-3A5C-821F80D424C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394" b="89894" l="7337" r="89793">
                        <a14:foregroundMark x1="7496" y1="33245" x2="13716" y2="23936"/>
                        <a14:foregroundMark x1="13716" y1="23936" x2="22488" y2="20213"/>
                        <a14:foregroundMark x1="22488" y1="20213" x2="29825" y2="11436"/>
                        <a14:foregroundMark x1="29825" y1="11436" x2="40989" y2="10638"/>
                        <a14:foregroundMark x1="40989" y1="10638" x2="63955" y2="15426"/>
                        <a14:foregroundMark x1="63955" y1="15426" x2="80223" y2="14362"/>
                        <a14:foregroundMark x1="80223" y1="14362" x2="83573" y2="27394"/>
                        <a14:foregroundMark x1="83573" y1="27394" x2="89474" y2="36436"/>
                        <a14:foregroundMark x1="89474" y1="36436" x2="89155" y2="52394"/>
                        <a14:foregroundMark x1="89155" y1="52394" x2="88836" y2="53989"/>
                        <a14:foregroundMark x1="29187" y1="2394" x2="37480" y2="4255"/>
                        <a14:backgroundMark x1="8772" y1="47340" x2="90431" y2="65691"/>
                        <a14:backgroundMark x1="90431" y1="65691" x2="71611" y2="75266"/>
                        <a14:backgroundMark x1="71611" y1="75266" x2="26156" y2="76330"/>
                      </a14:backgroundRemoval>
                    </a14:imgEffect>
                  </a14:imgLayer>
                </a14:imgProps>
              </a:ext>
            </a:extLst>
          </a:blip>
          <a:stretch>
            <a:fillRect/>
          </a:stretch>
        </p:blipFill>
        <p:spPr>
          <a:xfrm>
            <a:off x="7190495" y="0"/>
            <a:ext cx="5715000" cy="3429000"/>
          </a:xfrm>
          <a:prstGeom prst="rect">
            <a:avLst/>
          </a:prstGeom>
        </p:spPr>
      </p:pic>
    </p:spTree>
    <p:extLst>
      <p:ext uri="{BB962C8B-B14F-4D97-AF65-F5344CB8AC3E}">
        <p14:creationId xmlns:p14="http://schemas.microsoft.com/office/powerpoint/2010/main" val="14524819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80B4E4-3A85-F3CE-FCB2-DFC8D456F95D}"/>
              </a:ext>
            </a:extLst>
          </p:cNvPr>
          <p:cNvSpPr/>
          <p:nvPr/>
        </p:nvSpPr>
        <p:spPr>
          <a:xfrm>
            <a:off x="0" y="0"/>
            <a:ext cx="12192000" cy="6858000"/>
          </a:xfrm>
          <a:prstGeom prst="rect">
            <a:avLst/>
          </a:prstGeom>
          <a:pattFill prst="pct70">
            <a:fgClr>
              <a:srgbClr val="88C44C"/>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D050"/>
              </a:solidFill>
            </a:endParaRPr>
          </a:p>
        </p:txBody>
      </p:sp>
      <p:sp>
        <p:nvSpPr>
          <p:cNvPr id="2" name="TextBox 1"/>
          <p:cNvSpPr txBox="1"/>
          <p:nvPr/>
        </p:nvSpPr>
        <p:spPr>
          <a:xfrm>
            <a:off x="670560" y="643622"/>
            <a:ext cx="10850880" cy="5570756"/>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285750" indent="-285750">
              <a:buFontTx/>
              <a:buChar char="•"/>
            </a:pPr>
            <a:endParaRPr lang="en-US" dirty="0"/>
          </a:p>
          <a:p>
            <a:pPr marL="285750" indent="-285750">
              <a:buFontTx/>
              <a:buChar char="•"/>
            </a:pPr>
            <a:r>
              <a:rPr lang="en-US" sz="2000" dirty="0"/>
              <a:t>Both Gog/Magog and Armageddon end with a great earthquake   (Ezekiel 38:19-20; Rev 16:18-20) </a:t>
            </a:r>
          </a:p>
          <a:p>
            <a:pPr marL="285750" indent="-285750">
              <a:buFontTx/>
              <a:buChar char="•"/>
            </a:pPr>
            <a:endParaRPr lang="en-US" sz="2000" dirty="0"/>
          </a:p>
          <a:p>
            <a:pPr marL="285750" indent="-285750">
              <a:buFontTx/>
              <a:buChar char="•"/>
            </a:pPr>
            <a:r>
              <a:rPr lang="en-US" sz="2000" dirty="0"/>
              <a:t> Both Gog/Magog and Armageddon experience great hailstones.  (Revelation16:16-21, Ezekiel 38:22)</a:t>
            </a:r>
            <a:br>
              <a:rPr lang="en-US" sz="2000" dirty="0"/>
            </a:br>
            <a:endParaRPr lang="en-US" sz="2000" dirty="0"/>
          </a:p>
          <a:p>
            <a:pPr marL="285750" indent="-285750">
              <a:buFontTx/>
              <a:buChar char="•"/>
            </a:pPr>
            <a:r>
              <a:rPr lang="en-US" sz="2000" dirty="0"/>
              <a:t>Both Gog/Magog and Armageddon end with the Great Supper of God    (Ezekiel 39:17-20; Rev 19:17)</a:t>
            </a:r>
          </a:p>
          <a:p>
            <a:endParaRPr lang="en-US" sz="2000" dirty="0"/>
          </a:p>
          <a:p>
            <a:pPr marL="285750" indent="-285750">
              <a:buFontTx/>
              <a:buChar char="•"/>
            </a:pPr>
            <a:r>
              <a:rPr lang="en-US" sz="2000" dirty="0"/>
              <a:t>  At the end of both battles - Christ is physically present in Israel       (Ezekiel 39:7;  </a:t>
            </a:r>
            <a:r>
              <a:rPr lang="en-US" sz="2000" dirty="0" err="1"/>
              <a:t>Zech</a:t>
            </a:r>
            <a:r>
              <a:rPr lang="en-US" sz="2000" dirty="0"/>
              <a:t> 12:9-10)</a:t>
            </a:r>
          </a:p>
          <a:p>
            <a:r>
              <a:rPr lang="en-US" sz="2000" dirty="0"/>
              <a:t> </a:t>
            </a:r>
          </a:p>
          <a:p>
            <a:pPr marL="285750" indent="-285750">
              <a:buFontTx/>
              <a:buChar char="•"/>
            </a:pPr>
            <a:r>
              <a:rPr lang="en-US" sz="2000" dirty="0"/>
              <a:t>After both battles God’s name will no longer be profaned                                                                                       (Ezekiel 39:22, Ezekiel 39:7-8, Zechariah 12:9-10, Ezekiel 38:23) </a:t>
            </a:r>
          </a:p>
          <a:p>
            <a:pPr marL="285750" indent="-285750">
              <a:buFontTx/>
              <a:buChar char="•"/>
            </a:pPr>
            <a:endParaRPr lang="en-US" sz="2000" dirty="0"/>
          </a:p>
          <a:p>
            <a:pPr marL="285750" indent="-285750">
              <a:buFontTx/>
              <a:buChar char="•"/>
            </a:pPr>
            <a:r>
              <a:rPr lang="en-US" sz="2000" dirty="0"/>
              <a:t>After both battles God pours out His Spirit upon Israel    (Ezekiel 39:29; Zechariah 12:10) </a:t>
            </a:r>
          </a:p>
          <a:p>
            <a:pPr marL="285750" indent="-285750">
              <a:buFontTx/>
              <a:buChar char="•"/>
            </a:pPr>
            <a:endParaRPr lang="en-US" sz="2000" dirty="0"/>
          </a:p>
          <a:p>
            <a:pPr marL="285750" indent="-285750">
              <a:buFontTx/>
              <a:buChar char="•"/>
            </a:pPr>
            <a:r>
              <a:rPr lang="en-US" sz="2000" dirty="0"/>
              <a:t>After both battles weapons of war are destroyed (Ezekiel 39:9; Isaiah 2:4) </a:t>
            </a:r>
          </a:p>
          <a:p>
            <a:pPr marL="285750" indent="-285750">
              <a:buFontTx/>
              <a:buChar char="•"/>
            </a:pPr>
            <a:endParaRPr lang="en-US" sz="2000" dirty="0"/>
          </a:p>
          <a:p>
            <a:pPr marL="285750" indent="-285750">
              <a:buFontTx/>
              <a:buChar char="•"/>
            </a:pPr>
            <a:r>
              <a:rPr lang="en-US" sz="2000" dirty="0"/>
              <a:t>After both battles God declares “It is done” (Ezekiel 39:8; Revelation 16:17) </a:t>
            </a:r>
          </a:p>
          <a:p>
            <a:pPr marL="285750" indent="-285750">
              <a:buFontTx/>
              <a:buChar char="•"/>
            </a:pPr>
            <a:endParaRPr lang="en-US" dirty="0"/>
          </a:p>
        </p:txBody>
      </p:sp>
    </p:spTree>
    <p:extLst>
      <p:ext uri="{BB962C8B-B14F-4D97-AF65-F5344CB8AC3E}">
        <p14:creationId xmlns:p14="http://schemas.microsoft.com/office/powerpoint/2010/main" val="2444315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FD1F3B-F350-93AE-EB92-536D9487CB8D}"/>
              </a:ext>
            </a:extLst>
          </p:cNvPr>
          <p:cNvSpPr/>
          <p:nvPr/>
        </p:nvSpPr>
        <p:spPr>
          <a:xfrm>
            <a:off x="-40395" y="0"/>
            <a:ext cx="12272790" cy="6858000"/>
          </a:xfrm>
          <a:prstGeom prst="rect">
            <a:avLst/>
          </a:prstGeom>
          <a:pattFill prst="pct75">
            <a:fgClr>
              <a:srgbClr val="92D050"/>
            </a:fgClr>
            <a:bgClr>
              <a:schemeClr val="bg1"/>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064E32B-D553-6E65-A337-BE380B95C84A}"/>
              </a:ext>
            </a:extLst>
          </p:cNvPr>
          <p:cNvSpPr txBox="1"/>
          <p:nvPr/>
        </p:nvSpPr>
        <p:spPr>
          <a:xfrm>
            <a:off x="2566930" y="1002535"/>
            <a:ext cx="8604174" cy="3106757"/>
          </a:xfrm>
          <a:prstGeom prst="rect">
            <a:avLst/>
          </a:prstGeom>
          <a:noFill/>
        </p:spPr>
        <p:txBody>
          <a:bodyPr wrap="square" rtlCol="0">
            <a:spAutoFit/>
          </a:bodyPr>
          <a:lstStyle/>
          <a:p>
            <a:endParaRPr lang="en-US"/>
          </a:p>
        </p:txBody>
      </p:sp>
      <p:sp>
        <p:nvSpPr>
          <p:cNvPr id="2" name="TextBox 1">
            <a:extLst>
              <a:ext uri="{FF2B5EF4-FFF2-40B4-BE49-F238E27FC236}">
                <a16:creationId xmlns:a16="http://schemas.microsoft.com/office/drawing/2014/main" id="{35AEC901-A5B7-EF7F-FB15-81DBEF2DCE21}"/>
              </a:ext>
            </a:extLst>
          </p:cNvPr>
          <p:cNvSpPr txBox="1"/>
          <p:nvPr/>
        </p:nvSpPr>
        <p:spPr>
          <a:xfrm>
            <a:off x="1020896" y="763699"/>
            <a:ext cx="10554894" cy="6678751"/>
          </a:xfrm>
          <a:prstGeom prst="rect">
            <a:avLst/>
          </a:prstGeom>
          <a:noFill/>
        </p:spPr>
        <p:txBody>
          <a:bodyPr wrap="square" rtlCol="0">
            <a:spAutoFit/>
          </a:bodyPr>
          <a:lstStyle/>
          <a:p>
            <a:r>
              <a:rPr lang="en-US" sz="2800" dirty="0">
                <a:latin typeface="Papyrus" panose="020B0602040200020303" pitchFamily="34" charset="77"/>
              </a:rPr>
              <a:t>      Israel’s End Time Enemies are not Russia or China</a:t>
            </a:r>
          </a:p>
          <a:p>
            <a:endParaRPr lang="en-US" sz="2800" dirty="0">
              <a:latin typeface="Papyrus" panose="020B0602040200020303" pitchFamily="34" charset="77"/>
            </a:endParaRPr>
          </a:p>
          <a:p>
            <a:r>
              <a:rPr lang="en-US" sz="2800" dirty="0">
                <a:latin typeface="Papyrus" panose="020B0602040200020303" pitchFamily="34" charset="77"/>
              </a:rPr>
              <a:t>  </a:t>
            </a:r>
            <a:r>
              <a:rPr lang="en-US" sz="2400" dirty="0">
                <a:latin typeface="Papyrus" panose="020B0602040200020303" pitchFamily="34" charset="77"/>
              </a:rPr>
              <a:t>Russia is not in the Bible - can not be in Bible Prophecy</a:t>
            </a:r>
          </a:p>
          <a:p>
            <a:r>
              <a:rPr lang="en-US" sz="2400" dirty="0">
                <a:latin typeface="Papyrus" panose="020B0602040200020303" pitchFamily="34" charset="77"/>
              </a:rPr>
              <a:t>  </a:t>
            </a:r>
          </a:p>
          <a:p>
            <a:r>
              <a:rPr lang="en-US" sz="2400" dirty="0">
                <a:latin typeface="Papyrus" panose="020B0602040200020303" pitchFamily="34" charset="77"/>
              </a:rPr>
              <a:t>   China is also not in the Bible – can not be in Bible Prophecy</a:t>
            </a:r>
          </a:p>
          <a:p>
            <a:endParaRPr lang="en-US" sz="2800" dirty="0">
              <a:latin typeface="Papyrus" panose="020B0602040200020303" pitchFamily="34" charset="77"/>
            </a:endParaRPr>
          </a:p>
          <a:p>
            <a:r>
              <a:rPr lang="en-US" sz="2400" dirty="0">
                <a:latin typeface="Papyrus" panose="020B0602040200020303" pitchFamily="34" charset="77"/>
              </a:rPr>
              <a:t>   The End Time Anti Christ is:</a:t>
            </a:r>
          </a:p>
          <a:p>
            <a:pPr marL="1257300" lvl="2" indent="-342900">
              <a:buFont typeface="Arial" panose="020B0604020202020204" pitchFamily="34" charset="0"/>
              <a:buChar char="•"/>
            </a:pPr>
            <a:r>
              <a:rPr lang="en-US" sz="2400" dirty="0">
                <a:latin typeface="Papyrus" panose="020B0602040200020303" pitchFamily="34" charset="77"/>
              </a:rPr>
              <a:t> </a:t>
            </a:r>
            <a:r>
              <a:rPr lang="en-US" sz="2000" dirty="0">
                <a:latin typeface="Papyrus" panose="020B0602040200020303" pitchFamily="34" charset="77"/>
              </a:rPr>
              <a:t>not European</a:t>
            </a:r>
          </a:p>
          <a:p>
            <a:pPr marL="1257300" lvl="2" indent="-342900">
              <a:buFont typeface="Arial" panose="020B0604020202020204" pitchFamily="34" charset="0"/>
              <a:buChar char="•"/>
            </a:pPr>
            <a:r>
              <a:rPr lang="en-US" sz="2000" dirty="0">
                <a:latin typeface="Papyrus" panose="020B0602040200020303" pitchFamily="34" charset="77"/>
              </a:rPr>
              <a:t> Not Global Elite Bankers, New World Order</a:t>
            </a:r>
          </a:p>
          <a:p>
            <a:pPr marL="1257300" lvl="2" indent="-342900">
              <a:buFont typeface="Arial" panose="020B0604020202020204" pitchFamily="34" charset="0"/>
              <a:buChar char="•"/>
            </a:pPr>
            <a:r>
              <a:rPr lang="en-US" sz="2000" dirty="0">
                <a:latin typeface="Papyrus" panose="020B0602040200020303" pitchFamily="34" charset="77"/>
              </a:rPr>
              <a:t> not Catholic, not the Pope</a:t>
            </a:r>
          </a:p>
          <a:p>
            <a:pPr marL="1257300" lvl="2" indent="-342900">
              <a:buFont typeface="Arial" panose="020B0604020202020204" pitchFamily="34" charset="0"/>
              <a:buChar char="•"/>
            </a:pPr>
            <a:r>
              <a:rPr lang="en-US" sz="2000" dirty="0">
                <a:latin typeface="Papyrus" panose="020B0602040200020303" pitchFamily="34" charset="77"/>
              </a:rPr>
              <a:t> Not George Soros, Bill Gates, Elon Musk,  Klaus Schwab</a:t>
            </a:r>
          </a:p>
          <a:p>
            <a:pPr marL="1257300" lvl="2" indent="-342900">
              <a:buFont typeface="Arial" panose="020B0604020202020204" pitchFamily="34" charset="0"/>
              <a:buChar char="•"/>
            </a:pPr>
            <a:r>
              <a:rPr lang="en-US" sz="2000" dirty="0">
                <a:latin typeface="Papyrus" panose="020B0602040200020303" pitchFamily="34" charset="77"/>
              </a:rPr>
              <a:t> Not the Illuminati </a:t>
            </a:r>
          </a:p>
          <a:p>
            <a:pPr lvl="2"/>
            <a:endParaRPr lang="en-US" sz="2400" dirty="0">
              <a:latin typeface="Papyrus" panose="020B0602040200020303" pitchFamily="34" charset="77"/>
            </a:endParaRPr>
          </a:p>
          <a:p>
            <a:pPr lvl="2"/>
            <a:r>
              <a:rPr lang="en-US" sz="2400" dirty="0">
                <a:latin typeface="Papyrus" panose="020B0602040200020303" pitchFamily="34" charset="77"/>
              </a:rPr>
              <a:t>     The End Time Beast is a  Middle East Beast  </a:t>
            </a:r>
          </a:p>
          <a:p>
            <a:pPr lvl="2"/>
            <a:r>
              <a:rPr lang="en-US" sz="2400" dirty="0">
                <a:latin typeface="Papyrus" panose="020B0602040200020303" pitchFamily="34" charset="77"/>
              </a:rPr>
              <a:t>               The Islamic A/C</a:t>
            </a:r>
          </a:p>
          <a:p>
            <a:pPr lvl="2"/>
            <a:endParaRPr lang="en-US" sz="2400" dirty="0">
              <a:latin typeface="Papyrus" panose="020B0602040200020303" pitchFamily="34" charset="77"/>
            </a:endParaRPr>
          </a:p>
          <a:p>
            <a:pPr marL="1371600" lvl="2" indent="-457200">
              <a:buFont typeface="Arial" panose="020B0604020202020204" pitchFamily="34" charset="0"/>
              <a:buChar char="•"/>
            </a:pPr>
            <a:endParaRPr lang="en-US" sz="2800" dirty="0">
              <a:latin typeface="Papyrus" panose="020B0602040200020303" pitchFamily="34" charset="77"/>
            </a:endParaRPr>
          </a:p>
        </p:txBody>
      </p:sp>
      <p:pic>
        <p:nvPicPr>
          <p:cNvPr id="6" name="Picture 5" descr="A picture containing rectangle&#10;&#10;Description automatically generated">
            <a:extLst>
              <a:ext uri="{FF2B5EF4-FFF2-40B4-BE49-F238E27FC236}">
                <a16:creationId xmlns:a16="http://schemas.microsoft.com/office/drawing/2014/main" id="{79D11BEE-9A9D-BAAE-0865-1659F578D5A4}"/>
              </a:ext>
            </a:extLst>
          </p:cNvPr>
          <p:cNvPicPr>
            <a:picLocks noChangeAspect="1"/>
          </p:cNvPicPr>
          <p:nvPr/>
        </p:nvPicPr>
        <p:blipFill>
          <a:blip r:embed="rId4"/>
          <a:stretch>
            <a:fillRect/>
          </a:stretch>
        </p:blipFill>
        <p:spPr>
          <a:xfrm>
            <a:off x="9742615" y="416625"/>
            <a:ext cx="1208133" cy="802200"/>
          </a:xfrm>
          <a:prstGeom prst="rect">
            <a:avLst/>
          </a:prstGeom>
        </p:spPr>
      </p:pic>
      <p:pic>
        <p:nvPicPr>
          <p:cNvPr id="8" name="Picture 7" descr="A picture containing icon&#10;&#10;Description automatically generated">
            <a:extLst>
              <a:ext uri="{FF2B5EF4-FFF2-40B4-BE49-F238E27FC236}">
                <a16:creationId xmlns:a16="http://schemas.microsoft.com/office/drawing/2014/main" id="{7BA5533F-7BA5-2068-936E-F69408381839}"/>
              </a:ext>
            </a:extLst>
          </p:cNvPr>
          <p:cNvPicPr>
            <a:picLocks noChangeAspect="1"/>
          </p:cNvPicPr>
          <p:nvPr/>
        </p:nvPicPr>
        <p:blipFill>
          <a:blip r:embed="rId5"/>
          <a:stretch>
            <a:fillRect/>
          </a:stretch>
        </p:blipFill>
        <p:spPr>
          <a:xfrm>
            <a:off x="89445" y="376090"/>
            <a:ext cx="1338010" cy="972059"/>
          </a:xfrm>
          <a:prstGeom prst="rect">
            <a:avLst/>
          </a:prstGeom>
        </p:spPr>
      </p:pic>
      <p:pic>
        <p:nvPicPr>
          <p:cNvPr id="10" name="Picture 9" descr="A red flag with stars&#10;&#10;Description automatically generated with low confidence">
            <a:extLst>
              <a:ext uri="{FF2B5EF4-FFF2-40B4-BE49-F238E27FC236}">
                <a16:creationId xmlns:a16="http://schemas.microsoft.com/office/drawing/2014/main" id="{CF364F88-8D4E-2E32-0D83-5EB1335761E6}"/>
              </a:ext>
            </a:extLst>
          </p:cNvPr>
          <p:cNvPicPr>
            <a:picLocks noChangeAspect="1"/>
          </p:cNvPicPr>
          <p:nvPr/>
        </p:nvPicPr>
        <p:blipFill rotWithShape="1">
          <a:blip r:embed="rId6"/>
          <a:srcRect t="18537" b="17462"/>
          <a:stretch/>
        </p:blipFill>
        <p:spPr>
          <a:xfrm>
            <a:off x="9557104" y="2016288"/>
            <a:ext cx="1227503" cy="802200"/>
          </a:xfrm>
          <a:prstGeom prst="rect">
            <a:avLst/>
          </a:prstGeom>
        </p:spPr>
      </p:pic>
      <p:cxnSp>
        <p:nvCxnSpPr>
          <p:cNvPr id="12" name="Straight Connector 11">
            <a:extLst>
              <a:ext uri="{FF2B5EF4-FFF2-40B4-BE49-F238E27FC236}">
                <a16:creationId xmlns:a16="http://schemas.microsoft.com/office/drawing/2014/main" id="{7F9ED245-C20E-AA42-C272-60E94FC18CE9}"/>
              </a:ext>
            </a:extLst>
          </p:cNvPr>
          <p:cNvCxnSpPr>
            <a:cxnSpLocks/>
          </p:cNvCxnSpPr>
          <p:nvPr/>
        </p:nvCxnSpPr>
        <p:spPr>
          <a:xfrm>
            <a:off x="9444509" y="482017"/>
            <a:ext cx="1807993" cy="598128"/>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6217FDE0-85DC-40D7-1CE0-94AA133B65A2}"/>
              </a:ext>
            </a:extLst>
          </p:cNvPr>
          <p:cNvCxnSpPr/>
          <p:nvPr/>
        </p:nvCxnSpPr>
        <p:spPr>
          <a:xfrm flipH="1">
            <a:off x="9398000" y="346620"/>
            <a:ext cx="1930400" cy="972059"/>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9E713E1D-F85D-E984-A72F-19DE99A45D26}"/>
              </a:ext>
            </a:extLst>
          </p:cNvPr>
          <p:cNvCxnSpPr/>
          <p:nvPr/>
        </p:nvCxnSpPr>
        <p:spPr>
          <a:xfrm flipH="1">
            <a:off x="9463672" y="2060608"/>
            <a:ext cx="1435835" cy="802200"/>
          </a:xfrm>
          <a:prstGeom prst="line">
            <a:avLst/>
          </a:prstGeom>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0096445B-CD1B-359E-449A-5DA4C6F9EBBD}"/>
              </a:ext>
            </a:extLst>
          </p:cNvPr>
          <p:cNvCxnSpPr/>
          <p:nvPr/>
        </p:nvCxnSpPr>
        <p:spPr>
          <a:xfrm>
            <a:off x="9444509" y="1790982"/>
            <a:ext cx="1452691" cy="1252811"/>
          </a:xfrm>
          <a:prstGeom prst="line">
            <a:avLst/>
          </a:prstGeom>
        </p:spPr>
        <p:style>
          <a:lnRef idx="3">
            <a:schemeClr val="dk1"/>
          </a:lnRef>
          <a:fillRef idx="0">
            <a:schemeClr val="dk1"/>
          </a:fillRef>
          <a:effectRef idx="2">
            <a:schemeClr val="dk1"/>
          </a:effectRef>
          <a:fontRef idx="minor">
            <a:schemeClr val="tx1"/>
          </a:fontRef>
        </p:style>
      </p:cxnSp>
      <p:pic>
        <p:nvPicPr>
          <p:cNvPr id="20" name="Picture 19" descr="Text, logo&#10;&#10;Description automatically generated">
            <a:extLst>
              <a:ext uri="{FF2B5EF4-FFF2-40B4-BE49-F238E27FC236}">
                <a16:creationId xmlns:a16="http://schemas.microsoft.com/office/drawing/2014/main" id="{FC430AFE-2C13-930A-0137-F9E9E50E23CD}"/>
              </a:ext>
            </a:extLst>
          </p:cNvPr>
          <p:cNvPicPr>
            <a:picLocks noChangeAspect="1"/>
          </p:cNvPicPr>
          <p:nvPr/>
        </p:nvPicPr>
        <p:blipFill>
          <a:blip r:embed="rId7"/>
          <a:stretch>
            <a:fillRect/>
          </a:stretch>
        </p:blipFill>
        <p:spPr>
          <a:xfrm>
            <a:off x="261341" y="5408201"/>
            <a:ext cx="1673759" cy="1105439"/>
          </a:xfrm>
          <a:prstGeom prst="rect">
            <a:avLst/>
          </a:prstGeom>
        </p:spPr>
      </p:pic>
      <p:pic>
        <p:nvPicPr>
          <p:cNvPr id="22" name="Picture 21" descr="Text&#10;&#10;Description automatically generated">
            <a:extLst>
              <a:ext uri="{FF2B5EF4-FFF2-40B4-BE49-F238E27FC236}">
                <a16:creationId xmlns:a16="http://schemas.microsoft.com/office/drawing/2014/main" id="{25B74C61-141F-A02C-2406-1C6FCA1BB2C9}"/>
              </a:ext>
            </a:extLst>
          </p:cNvPr>
          <p:cNvPicPr>
            <a:picLocks noChangeAspect="1"/>
          </p:cNvPicPr>
          <p:nvPr/>
        </p:nvPicPr>
        <p:blipFill>
          <a:blip r:embed="rId8"/>
          <a:stretch>
            <a:fillRect/>
          </a:stretch>
        </p:blipFill>
        <p:spPr>
          <a:xfrm>
            <a:off x="9110848" y="4265644"/>
            <a:ext cx="1673759" cy="2110339"/>
          </a:xfrm>
          <a:prstGeom prst="rect">
            <a:avLst/>
          </a:prstGeom>
        </p:spPr>
      </p:pic>
    </p:spTree>
    <p:extLst>
      <p:ext uri="{BB962C8B-B14F-4D97-AF65-F5344CB8AC3E}">
        <p14:creationId xmlns:p14="http://schemas.microsoft.com/office/powerpoint/2010/main" val="110288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FD1F3B-F350-93AE-EB92-536D9487CB8D}"/>
              </a:ext>
            </a:extLst>
          </p:cNvPr>
          <p:cNvSpPr/>
          <p:nvPr/>
        </p:nvSpPr>
        <p:spPr>
          <a:xfrm>
            <a:off x="0" y="0"/>
            <a:ext cx="12272790" cy="6858000"/>
          </a:xfrm>
          <a:prstGeom prst="rect">
            <a:avLst/>
          </a:prstGeom>
          <a:pattFill prst="pct75">
            <a:fgClr>
              <a:srgbClr val="F79B00"/>
            </a:fgClr>
            <a:bgClr>
              <a:schemeClr val="bg1"/>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064E32B-D553-6E65-A337-BE380B95C84A}"/>
              </a:ext>
            </a:extLst>
          </p:cNvPr>
          <p:cNvSpPr txBox="1"/>
          <p:nvPr/>
        </p:nvSpPr>
        <p:spPr>
          <a:xfrm>
            <a:off x="2566930" y="1002535"/>
            <a:ext cx="8604174" cy="3106757"/>
          </a:xfrm>
          <a:prstGeom prst="rect">
            <a:avLst/>
          </a:prstGeom>
          <a:noFill/>
        </p:spPr>
        <p:txBody>
          <a:bodyPr wrap="square" rtlCol="0">
            <a:spAutoFit/>
          </a:bodyPr>
          <a:lstStyle/>
          <a:p>
            <a:endParaRPr lang="en-US"/>
          </a:p>
        </p:txBody>
      </p:sp>
      <p:sp>
        <p:nvSpPr>
          <p:cNvPr id="2" name="TextBox 1">
            <a:extLst>
              <a:ext uri="{FF2B5EF4-FFF2-40B4-BE49-F238E27FC236}">
                <a16:creationId xmlns:a16="http://schemas.microsoft.com/office/drawing/2014/main" id="{BBC1C9F0-D4A5-5E4A-7FF3-4DD5E0810CEA}"/>
              </a:ext>
            </a:extLst>
          </p:cNvPr>
          <p:cNvSpPr txBox="1"/>
          <p:nvPr/>
        </p:nvSpPr>
        <p:spPr>
          <a:xfrm>
            <a:off x="64265" y="394620"/>
            <a:ext cx="6908036" cy="954107"/>
          </a:xfrm>
          <a:prstGeom prst="rect">
            <a:avLst/>
          </a:prstGeom>
          <a:noFill/>
        </p:spPr>
        <p:txBody>
          <a:bodyPr wrap="square" rtlCol="0">
            <a:spAutoFit/>
          </a:bodyPr>
          <a:lstStyle/>
          <a:p>
            <a:r>
              <a:rPr lang="en-US" sz="2800" dirty="0">
                <a:latin typeface="Papyrus" panose="020B0602040200020303" pitchFamily="34" charset="77"/>
              </a:rPr>
              <a:t>#3. New World Order / The Great Reset </a:t>
            </a:r>
          </a:p>
          <a:p>
            <a:r>
              <a:rPr lang="en-US" sz="2800" dirty="0">
                <a:latin typeface="Papyrus" panose="020B0602040200020303" pitchFamily="34" charset="77"/>
              </a:rPr>
              <a:t> One World Religion or A Harlot Religion?</a:t>
            </a:r>
          </a:p>
        </p:txBody>
      </p:sp>
      <p:pic>
        <p:nvPicPr>
          <p:cNvPr id="8" name="Picture 7" descr="A group of people standing together&#10;&#10;Description automatically generated with low confidence">
            <a:extLst>
              <a:ext uri="{FF2B5EF4-FFF2-40B4-BE49-F238E27FC236}">
                <a16:creationId xmlns:a16="http://schemas.microsoft.com/office/drawing/2014/main" id="{85999446-D447-75FB-2B29-17994CC0C380}"/>
              </a:ext>
            </a:extLst>
          </p:cNvPr>
          <p:cNvPicPr>
            <a:picLocks noChangeAspect="1"/>
          </p:cNvPicPr>
          <p:nvPr/>
        </p:nvPicPr>
        <p:blipFill rotWithShape="1">
          <a:blip r:embed="rId3"/>
          <a:srcRect t="4853" b="3123"/>
          <a:stretch/>
        </p:blipFill>
        <p:spPr>
          <a:xfrm>
            <a:off x="6972301" y="3693830"/>
            <a:ext cx="4921230" cy="2904322"/>
          </a:xfrm>
          <a:prstGeom prst="rect">
            <a:avLst/>
          </a:prstGeom>
        </p:spPr>
      </p:pic>
      <p:pic>
        <p:nvPicPr>
          <p:cNvPr id="10" name="Picture 9" descr="Graphical user interface, text, application, email&#10;&#10;Description automatically generated">
            <a:extLst>
              <a:ext uri="{FF2B5EF4-FFF2-40B4-BE49-F238E27FC236}">
                <a16:creationId xmlns:a16="http://schemas.microsoft.com/office/drawing/2014/main" id="{7FB8EA6D-9922-D904-6BFF-2B71A70476D8}"/>
              </a:ext>
            </a:extLst>
          </p:cNvPr>
          <p:cNvPicPr>
            <a:picLocks noChangeAspect="1"/>
          </p:cNvPicPr>
          <p:nvPr/>
        </p:nvPicPr>
        <p:blipFill rotWithShape="1">
          <a:blip r:embed="rId4"/>
          <a:srcRect t="9220" b="12555"/>
          <a:stretch/>
        </p:blipFill>
        <p:spPr>
          <a:xfrm>
            <a:off x="1356614" y="1639992"/>
            <a:ext cx="4660173" cy="1530698"/>
          </a:xfrm>
          <a:prstGeom prst="rect">
            <a:avLst/>
          </a:prstGeom>
        </p:spPr>
      </p:pic>
      <p:pic>
        <p:nvPicPr>
          <p:cNvPr id="7" name="Picture 6" descr="A cover of a book&#10;&#10;Description automatically generated with medium confidence">
            <a:extLst>
              <a:ext uri="{FF2B5EF4-FFF2-40B4-BE49-F238E27FC236}">
                <a16:creationId xmlns:a16="http://schemas.microsoft.com/office/drawing/2014/main" id="{1BA06E5C-510A-1973-13CD-43ADC1DDB6B2}"/>
              </a:ext>
            </a:extLst>
          </p:cNvPr>
          <p:cNvPicPr>
            <a:picLocks noChangeAspect="1"/>
          </p:cNvPicPr>
          <p:nvPr/>
        </p:nvPicPr>
        <p:blipFill>
          <a:blip r:embed="rId5"/>
          <a:stretch>
            <a:fillRect/>
          </a:stretch>
        </p:blipFill>
        <p:spPr>
          <a:xfrm>
            <a:off x="7036566" y="390571"/>
            <a:ext cx="2324865" cy="3106757"/>
          </a:xfrm>
          <a:prstGeom prst="rect">
            <a:avLst/>
          </a:prstGeom>
        </p:spPr>
      </p:pic>
      <p:pic>
        <p:nvPicPr>
          <p:cNvPr id="11" name="Picture 10" descr="A cover of a book&#10;&#10;Description automatically generated with low confidence">
            <a:extLst>
              <a:ext uri="{FF2B5EF4-FFF2-40B4-BE49-F238E27FC236}">
                <a16:creationId xmlns:a16="http://schemas.microsoft.com/office/drawing/2014/main" id="{876F8245-CA72-AAB8-D5D8-D5BD7AE09D52}"/>
              </a:ext>
            </a:extLst>
          </p:cNvPr>
          <p:cNvPicPr>
            <a:picLocks noChangeAspect="1"/>
          </p:cNvPicPr>
          <p:nvPr/>
        </p:nvPicPr>
        <p:blipFill>
          <a:blip r:embed="rId6"/>
          <a:stretch>
            <a:fillRect/>
          </a:stretch>
        </p:blipFill>
        <p:spPr>
          <a:xfrm>
            <a:off x="9780854" y="401064"/>
            <a:ext cx="2324865" cy="3096264"/>
          </a:xfrm>
          <a:prstGeom prst="rect">
            <a:avLst/>
          </a:prstGeom>
        </p:spPr>
      </p:pic>
      <p:pic>
        <p:nvPicPr>
          <p:cNvPr id="13" name="Picture 12" descr="Graphical user interface, application, Teams&#10;&#10;Description automatically generated">
            <a:extLst>
              <a:ext uri="{FF2B5EF4-FFF2-40B4-BE49-F238E27FC236}">
                <a16:creationId xmlns:a16="http://schemas.microsoft.com/office/drawing/2014/main" id="{54500D2B-ED94-20E1-CC42-44D97B602BDA}"/>
              </a:ext>
            </a:extLst>
          </p:cNvPr>
          <p:cNvPicPr>
            <a:picLocks noChangeAspect="1"/>
          </p:cNvPicPr>
          <p:nvPr/>
        </p:nvPicPr>
        <p:blipFill>
          <a:blip r:embed="rId7"/>
          <a:stretch>
            <a:fillRect/>
          </a:stretch>
        </p:blipFill>
        <p:spPr>
          <a:xfrm>
            <a:off x="298469" y="3576419"/>
            <a:ext cx="2875287" cy="2875287"/>
          </a:xfrm>
          <a:prstGeom prst="rect">
            <a:avLst/>
          </a:prstGeom>
        </p:spPr>
      </p:pic>
      <p:pic>
        <p:nvPicPr>
          <p:cNvPr id="16" name="Picture 15" descr="A blue sign with white text&#10;&#10;Description automatically generated">
            <a:extLst>
              <a:ext uri="{FF2B5EF4-FFF2-40B4-BE49-F238E27FC236}">
                <a16:creationId xmlns:a16="http://schemas.microsoft.com/office/drawing/2014/main" id="{39BB8042-2E8C-7DDE-1505-DB2A289EA1AC}"/>
              </a:ext>
            </a:extLst>
          </p:cNvPr>
          <p:cNvPicPr>
            <a:picLocks noChangeAspect="1"/>
          </p:cNvPicPr>
          <p:nvPr/>
        </p:nvPicPr>
        <p:blipFill rotWithShape="1">
          <a:blip r:embed="rId8"/>
          <a:srcRect l="9963" t="10349" r="8517" b="8721"/>
          <a:stretch/>
        </p:blipFill>
        <p:spPr>
          <a:xfrm>
            <a:off x="3570702" y="3703735"/>
            <a:ext cx="3072359" cy="2816184"/>
          </a:xfrm>
          <a:prstGeom prst="rect">
            <a:avLst/>
          </a:prstGeom>
        </p:spPr>
      </p:pic>
    </p:spTree>
    <p:extLst>
      <p:ext uri="{BB962C8B-B14F-4D97-AF65-F5344CB8AC3E}">
        <p14:creationId xmlns:p14="http://schemas.microsoft.com/office/powerpoint/2010/main" val="23795176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FD1F3B-F350-93AE-EB92-536D9487CB8D}"/>
              </a:ext>
            </a:extLst>
          </p:cNvPr>
          <p:cNvSpPr/>
          <p:nvPr/>
        </p:nvSpPr>
        <p:spPr>
          <a:xfrm>
            <a:off x="0" y="0"/>
            <a:ext cx="12272790" cy="6858000"/>
          </a:xfrm>
          <a:prstGeom prst="rect">
            <a:avLst/>
          </a:prstGeom>
          <a:pattFill prst="pct75">
            <a:fgClr>
              <a:srgbClr val="F79B00"/>
            </a:fgClr>
            <a:bgClr>
              <a:schemeClr val="bg1"/>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064E32B-D553-6E65-A337-BE380B95C84A}"/>
              </a:ext>
            </a:extLst>
          </p:cNvPr>
          <p:cNvSpPr txBox="1"/>
          <p:nvPr/>
        </p:nvSpPr>
        <p:spPr>
          <a:xfrm>
            <a:off x="1309630" y="1231135"/>
            <a:ext cx="8604174" cy="3106757"/>
          </a:xfrm>
          <a:prstGeom prst="rect">
            <a:avLst/>
          </a:prstGeom>
          <a:noFill/>
        </p:spPr>
        <p:txBody>
          <a:bodyPr wrap="square" rtlCol="0">
            <a:spAutoFit/>
          </a:bodyPr>
          <a:lstStyle/>
          <a:p>
            <a:endParaRPr lang="en-US"/>
          </a:p>
        </p:txBody>
      </p:sp>
      <p:sp>
        <p:nvSpPr>
          <p:cNvPr id="2" name="TextBox 1">
            <a:extLst>
              <a:ext uri="{FF2B5EF4-FFF2-40B4-BE49-F238E27FC236}">
                <a16:creationId xmlns:a16="http://schemas.microsoft.com/office/drawing/2014/main" id="{E82847A9-019A-0DB9-A8E0-931B7CD63477}"/>
              </a:ext>
            </a:extLst>
          </p:cNvPr>
          <p:cNvSpPr txBox="1"/>
          <p:nvPr/>
        </p:nvSpPr>
        <p:spPr>
          <a:xfrm>
            <a:off x="241300" y="874454"/>
            <a:ext cx="10007600" cy="5109091"/>
          </a:xfrm>
          <a:prstGeom prst="rect">
            <a:avLst/>
          </a:prstGeom>
          <a:noFill/>
        </p:spPr>
        <p:txBody>
          <a:bodyPr wrap="square" rtlCol="0">
            <a:spAutoFit/>
          </a:bodyPr>
          <a:lstStyle/>
          <a:p>
            <a:r>
              <a:rPr lang="en-US" sz="2000" b="1" dirty="0">
                <a:latin typeface="Papyrus" panose="020B0602040200020303" pitchFamily="34" charset="77"/>
              </a:rPr>
              <a:t>1</a:t>
            </a:r>
            <a:r>
              <a:rPr lang="en-US" dirty="0">
                <a:latin typeface="Papyrus" panose="020B0602040200020303" pitchFamily="34" charset="77"/>
              </a:rPr>
              <a:t>. And there came one of the 7 angels which had the 7 vials, and talked with me, saying unto me, Come hither; I will show unto you the judgment of the great whore that sits upon many waters</a:t>
            </a:r>
          </a:p>
          <a:p>
            <a:r>
              <a:rPr lang="en-US" dirty="0">
                <a:latin typeface="Papyrus" panose="020B0602040200020303" pitchFamily="34" charset="77"/>
              </a:rPr>
              <a:t> ( many countries):</a:t>
            </a:r>
          </a:p>
          <a:p>
            <a:endParaRPr lang="en-US" dirty="0">
              <a:latin typeface="Papyrus" panose="020B0602040200020303" pitchFamily="34" charset="77"/>
            </a:endParaRPr>
          </a:p>
          <a:p>
            <a:r>
              <a:rPr lang="en-US" baseline="30000" dirty="0">
                <a:latin typeface="Papyrus" panose="020B0602040200020303" pitchFamily="34" charset="77"/>
              </a:rPr>
              <a:t>2 </a:t>
            </a:r>
            <a:r>
              <a:rPr lang="en-US" dirty="0">
                <a:latin typeface="Papyrus" panose="020B0602040200020303" pitchFamily="34" charset="77"/>
              </a:rPr>
              <a:t>With whom the kings of the earth have committed fornication, and the inhabitants of the earth have been made drunk with the wine of her fornication.</a:t>
            </a:r>
          </a:p>
          <a:p>
            <a:endParaRPr lang="en-US" dirty="0">
              <a:latin typeface="Papyrus" panose="020B0602040200020303" pitchFamily="34" charset="77"/>
            </a:endParaRPr>
          </a:p>
          <a:p>
            <a:r>
              <a:rPr lang="en-US" baseline="30000" dirty="0">
                <a:latin typeface="Papyrus" panose="020B0602040200020303" pitchFamily="34" charset="77"/>
              </a:rPr>
              <a:t>3 </a:t>
            </a:r>
            <a:r>
              <a:rPr lang="en-US" dirty="0">
                <a:latin typeface="Papyrus" panose="020B0602040200020303" pitchFamily="34" charset="77"/>
              </a:rPr>
              <a:t>So he carried me away in the spirit into the wilderness (desert): and I saw a woman sit on a scarlet colored beast, full of names of blasphemy, having 7 heads and 10 horns.</a:t>
            </a:r>
          </a:p>
          <a:p>
            <a:endParaRPr lang="en-US" dirty="0">
              <a:latin typeface="Papyrus" panose="020B0602040200020303" pitchFamily="34" charset="77"/>
            </a:endParaRPr>
          </a:p>
          <a:p>
            <a:r>
              <a:rPr lang="en-US" baseline="30000" dirty="0">
                <a:latin typeface="Papyrus" panose="020B0602040200020303" pitchFamily="34" charset="77"/>
              </a:rPr>
              <a:t>4 </a:t>
            </a:r>
            <a:r>
              <a:rPr lang="en-US" dirty="0">
                <a:latin typeface="Papyrus" panose="020B0602040200020303" pitchFamily="34" charset="77"/>
              </a:rPr>
              <a:t>And the woman was arrayed in purple and scarlet color, and decked with gold </a:t>
            </a:r>
          </a:p>
          <a:p>
            <a:r>
              <a:rPr lang="en-US" dirty="0">
                <a:latin typeface="Papyrus" panose="020B0602040200020303" pitchFamily="34" charset="77"/>
              </a:rPr>
              <a:t>and precious stones and pearls, having a golden cup in her hand full of abominations and filthiness of her fornication:</a:t>
            </a:r>
          </a:p>
          <a:p>
            <a:endParaRPr lang="en-US" dirty="0">
              <a:latin typeface="Papyrus" panose="020B0602040200020303" pitchFamily="34" charset="77"/>
            </a:endParaRPr>
          </a:p>
          <a:p>
            <a:r>
              <a:rPr lang="en-US" baseline="30000" dirty="0">
                <a:latin typeface="Papyrus" panose="020B0602040200020303" pitchFamily="34" charset="77"/>
              </a:rPr>
              <a:t>5 </a:t>
            </a:r>
            <a:r>
              <a:rPr lang="en-US" dirty="0">
                <a:latin typeface="Papyrus" panose="020B0602040200020303" pitchFamily="34" charset="77"/>
              </a:rPr>
              <a:t>And upon her forehead was a name written, Mystery, Babylon The Great, </a:t>
            </a:r>
          </a:p>
          <a:p>
            <a:r>
              <a:rPr lang="en-US" dirty="0">
                <a:latin typeface="Papyrus" panose="020B0602040200020303" pitchFamily="34" charset="77"/>
              </a:rPr>
              <a:t> The Mother Of Harlots And Abominations Of The Earth.</a:t>
            </a:r>
          </a:p>
          <a:p>
            <a:br>
              <a:rPr lang="en-US" b="1" dirty="0">
                <a:latin typeface="Papyrus" panose="020B0602040200020303" pitchFamily="34" charset="77"/>
              </a:rPr>
            </a:br>
            <a:endParaRPr lang="en-US" b="1" dirty="0">
              <a:latin typeface="Papyrus" panose="020B0602040200020303" pitchFamily="34" charset="77"/>
            </a:endParaRPr>
          </a:p>
        </p:txBody>
      </p:sp>
      <p:pic>
        <p:nvPicPr>
          <p:cNvPr id="6" name="Picture 5" descr="A picture containing text, book&#10;&#10;Description automatically generated">
            <a:extLst>
              <a:ext uri="{FF2B5EF4-FFF2-40B4-BE49-F238E27FC236}">
                <a16:creationId xmlns:a16="http://schemas.microsoft.com/office/drawing/2014/main" id="{558524C6-7FEA-544E-6CCB-702205A54FA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600" b="94800" l="9221" r="89344">
                        <a14:foregroundMark x1="57172" y1="3600" x2="63730" y2="7600"/>
                        <a14:foregroundMark x1="63730" y1="7600" x2="55943" y2="9600"/>
                        <a14:foregroundMark x1="55943" y1="9600" x2="53279" y2="7400"/>
                        <a14:foregroundMark x1="19057" y1="91800" x2="26639" y2="94600"/>
                        <a14:foregroundMark x1="26639" y1="94600" x2="28484" y2="94000"/>
                        <a14:foregroundMark x1="55943" y1="92200" x2="63525" y2="94800"/>
                        <a14:foregroundMark x1="63525" y1="94800" x2="66189" y2="94800"/>
                        <a14:foregroundMark x1="56762" y1="4000" x2="61885" y2="3600"/>
                        <a14:backgroundMark x1="16393" y1="68200" x2="20902" y2="83400"/>
                        <a14:backgroundMark x1="20902" y1="83400" x2="20697" y2="84400"/>
                      </a14:backgroundRemoval>
                    </a14:imgEffect>
                  </a14:imgLayer>
                </a14:imgProps>
              </a:ext>
            </a:extLst>
          </a:blip>
          <a:stretch>
            <a:fillRect/>
          </a:stretch>
        </p:blipFill>
        <p:spPr>
          <a:xfrm>
            <a:off x="8765757" y="2667000"/>
            <a:ext cx="3973107" cy="4070807"/>
          </a:xfrm>
          <a:prstGeom prst="rect">
            <a:avLst/>
          </a:prstGeom>
        </p:spPr>
      </p:pic>
      <p:sp>
        <p:nvSpPr>
          <p:cNvPr id="7" name="TextBox 6">
            <a:extLst>
              <a:ext uri="{FF2B5EF4-FFF2-40B4-BE49-F238E27FC236}">
                <a16:creationId xmlns:a16="http://schemas.microsoft.com/office/drawing/2014/main" id="{ADBB5269-3C54-7681-4978-A57B740887EF}"/>
              </a:ext>
            </a:extLst>
          </p:cNvPr>
          <p:cNvSpPr txBox="1"/>
          <p:nvPr/>
        </p:nvSpPr>
        <p:spPr>
          <a:xfrm>
            <a:off x="1485900" y="254000"/>
            <a:ext cx="6375400" cy="400110"/>
          </a:xfrm>
          <a:prstGeom prst="rect">
            <a:avLst/>
          </a:prstGeom>
          <a:noFill/>
        </p:spPr>
        <p:txBody>
          <a:bodyPr wrap="square" rtlCol="0">
            <a:spAutoFit/>
          </a:bodyPr>
          <a:lstStyle/>
          <a:p>
            <a:r>
              <a:rPr lang="en-US" sz="2000" dirty="0">
                <a:latin typeface="Papyrus" panose="020B0602040200020303" pitchFamily="34" charset="77"/>
              </a:rPr>
              <a:t>Revelation 17 – The Mystery Harlot Riding the Beast</a:t>
            </a:r>
          </a:p>
        </p:txBody>
      </p:sp>
    </p:spTree>
    <p:extLst>
      <p:ext uri="{BB962C8B-B14F-4D97-AF65-F5344CB8AC3E}">
        <p14:creationId xmlns:p14="http://schemas.microsoft.com/office/powerpoint/2010/main" val="2829743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8EDD542C-8F40-8B84-10E0-7C19193C19F1}"/>
              </a:ext>
            </a:extLst>
          </p:cNvPr>
          <p:cNvSpPr>
            <a:spLocks noChangeArrowheads="1"/>
          </p:cNvSpPr>
          <p:nvPr/>
        </p:nvSpPr>
        <p:spPr bwMode="auto">
          <a:xfrm>
            <a:off x="1524000" y="0"/>
            <a:ext cx="9144000" cy="2057400"/>
          </a:xfrm>
          <a:prstGeom prst="rect">
            <a:avLst/>
          </a:prstGeom>
          <a:solidFill>
            <a:srgbClr val="D7E883"/>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s-ES_tradnl">
              <a:latin typeface="Papyrus Condensed" charset="0"/>
              <a:ea typeface="ヒラギノ角ゴ Pro W3" charset="0"/>
            </a:endParaRPr>
          </a:p>
        </p:txBody>
      </p:sp>
      <p:sp>
        <p:nvSpPr>
          <p:cNvPr id="166914" name="Rectangle 3">
            <a:extLst>
              <a:ext uri="{FF2B5EF4-FFF2-40B4-BE49-F238E27FC236}">
                <a16:creationId xmlns:a16="http://schemas.microsoft.com/office/drawing/2014/main" id="{941499D0-7358-AC56-88B1-FAFB8863045C}"/>
              </a:ext>
            </a:extLst>
          </p:cNvPr>
          <p:cNvSpPr>
            <a:spLocks noGrp="1" noChangeArrowheads="1"/>
          </p:cNvSpPr>
          <p:nvPr>
            <p:ph type="ctrTitle"/>
          </p:nvPr>
        </p:nvSpPr>
        <p:spPr>
          <a:xfrm>
            <a:off x="2209800" y="2286000"/>
            <a:ext cx="7772400" cy="1143000"/>
          </a:xfrm>
        </p:spPr>
        <p:txBody>
          <a:bodyPr/>
          <a:lstStyle/>
          <a:p>
            <a:pPr eaLnBrk="1" hangingPunct="1"/>
            <a:endParaRPr lang="en-US" altLang="en-US" dirty="0"/>
          </a:p>
        </p:txBody>
      </p:sp>
      <p:sp>
        <p:nvSpPr>
          <p:cNvPr id="166915" name="Rectangle 4">
            <a:extLst>
              <a:ext uri="{FF2B5EF4-FFF2-40B4-BE49-F238E27FC236}">
                <a16:creationId xmlns:a16="http://schemas.microsoft.com/office/drawing/2014/main" id="{83C803A5-0E6A-02DF-9B40-6AB2E3B6B0A5}"/>
              </a:ext>
            </a:extLst>
          </p:cNvPr>
          <p:cNvSpPr>
            <a:spLocks noGrp="1" noChangeArrowheads="1"/>
          </p:cNvSpPr>
          <p:nvPr>
            <p:ph type="subTitle" idx="1"/>
          </p:nvPr>
        </p:nvSpPr>
        <p:spPr/>
        <p:txBody>
          <a:bodyPr/>
          <a:lstStyle/>
          <a:p>
            <a:pPr eaLnBrk="1" hangingPunct="1"/>
            <a:endParaRPr lang="en-US" altLang="en-US"/>
          </a:p>
        </p:txBody>
      </p:sp>
      <p:sp>
        <p:nvSpPr>
          <p:cNvPr id="5" name="Rectangle 4">
            <a:extLst>
              <a:ext uri="{FF2B5EF4-FFF2-40B4-BE49-F238E27FC236}">
                <a16:creationId xmlns:a16="http://schemas.microsoft.com/office/drawing/2014/main" id="{EAC9F643-16AC-5BA3-66AB-4CDE2B4CB8B5}"/>
              </a:ext>
            </a:extLst>
          </p:cNvPr>
          <p:cNvSpPr/>
          <p:nvPr/>
        </p:nvSpPr>
        <p:spPr>
          <a:xfrm>
            <a:off x="0" y="0"/>
            <a:ext cx="12192000" cy="6858000"/>
          </a:xfrm>
          <a:prstGeom prst="rect">
            <a:avLst/>
          </a:prstGeom>
          <a:pattFill prst="pct75">
            <a:fgClr>
              <a:srgbClr val="F79B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6916" name="Picture 5" descr="1746911">
            <a:extLst>
              <a:ext uri="{FF2B5EF4-FFF2-40B4-BE49-F238E27FC236}">
                <a16:creationId xmlns:a16="http://schemas.microsoft.com/office/drawing/2014/main" id="{AF7B3526-D8AA-9A2A-17C4-D280467A56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193" y="1600200"/>
            <a:ext cx="10446657" cy="5257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66917" name="Text Box 6">
            <a:extLst>
              <a:ext uri="{FF2B5EF4-FFF2-40B4-BE49-F238E27FC236}">
                <a16:creationId xmlns:a16="http://schemas.microsoft.com/office/drawing/2014/main" id="{A094EBE5-BEFD-6CB1-649C-9398B79770BA}"/>
              </a:ext>
            </a:extLst>
          </p:cNvPr>
          <p:cNvSpPr txBox="1">
            <a:spLocks noChangeArrowheads="1"/>
          </p:cNvSpPr>
          <p:nvPr/>
        </p:nvSpPr>
        <p:spPr bwMode="auto">
          <a:xfrm>
            <a:off x="209550" y="170773"/>
            <a:ext cx="11772900" cy="1715854"/>
          </a:xfrm>
          <a:prstGeom prst="rect">
            <a:avLst/>
          </a:prstGeom>
          <a:noFill/>
          <a:ln>
            <a:noFill/>
          </a:ln>
        </p:spPr>
        <p:txBody>
          <a:bodyPr wrap="square">
            <a:spAutoFit/>
          </a:bodyPr>
          <a:lstStyle>
            <a:lvl1pPr>
              <a:defRPr sz="1200">
                <a:solidFill>
                  <a:schemeClr val="tx1"/>
                </a:solidFill>
                <a:latin typeface="Papyrus Condensed" panose="020B0602040200020303" pitchFamily="34" charset="77"/>
                <a:ea typeface="ヒラギノ角ゴ Pro W3" panose="020B0300000000000000" pitchFamily="34" charset="-128"/>
              </a:defRPr>
            </a:lvl1pPr>
            <a:lvl2pPr marL="742950" indent="-285750">
              <a:defRPr sz="1200">
                <a:solidFill>
                  <a:schemeClr val="tx1"/>
                </a:solidFill>
                <a:latin typeface="Papyrus Condensed" panose="020B0602040200020303" pitchFamily="34" charset="77"/>
                <a:ea typeface="ヒラギノ角ゴ Pro W3" panose="020B0300000000000000" pitchFamily="34" charset="-128"/>
              </a:defRPr>
            </a:lvl2pPr>
            <a:lvl3pPr marL="1143000" indent="-228600">
              <a:defRPr sz="1200">
                <a:solidFill>
                  <a:schemeClr val="tx1"/>
                </a:solidFill>
                <a:latin typeface="Papyrus Condensed" panose="020B0602040200020303" pitchFamily="34" charset="77"/>
                <a:ea typeface="ヒラギノ角ゴ Pro W3" panose="020B0300000000000000" pitchFamily="34" charset="-128"/>
              </a:defRPr>
            </a:lvl3pPr>
            <a:lvl4pPr marL="1600200" indent="-228600">
              <a:defRPr sz="1200">
                <a:solidFill>
                  <a:schemeClr val="tx1"/>
                </a:solidFill>
                <a:latin typeface="Papyrus Condensed" panose="020B0602040200020303" pitchFamily="34" charset="77"/>
                <a:ea typeface="ヒラギノ角ゴ Pro W3" panose="020B0300000000000000" pitchFamily="34" charset="-128"/>
              </a:defRPr>
            </a:lvl4pPr>
            <a:lvl5pPr marL="2057400" indent="-228600">
              <a:defRPr sz="1200">
                <a:solidFill>
                  <a:schemeClr val="tx1"/>
                </a:solidFill>
                <a:latin typeface="Papyrus Condensed" panose="020B0602040200020303" pitchFamily="34" charset="77"/>
                <a:ea typeface="ヒラギノ角ゴ Pro W3" panose="020B0300000000000000" pitchFamily="34" charset="-128"/>
              </a:defRPr>
            </a:lvl5pPr>
            <a:lvl6pPr marL="25146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6pPr>
            <a:lvl7pPr marL="29718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7pPr>
            <a:lvl8pPr marL="34290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8pPr>
            <a:lvl9pPr marL="3886200" indent="-228600" eaLnBrk="0" fontAlgn="base" hangingPunct="0">
              <a:spcBef>
                <a:spcPct val="0"/>
              </a:spcBef>
              <a:spcAft>
                <a:spcPct val="0"/>
              </a:spcAft>
              <a:defRPr sz="1200">
                <a:solidFill>
                  <a:schemeClr val="tx1"/>
                </a:solidFill>
                <a:latin typeface="Papyrus Condensed" panose="020B0602040200020303" pitchFamily="34" charset="77"/>
                <a:ea typeface="ヒラギノ角ゴ Pro W3" panose="020B0300000000000000" pitchFamily="34" charset="-128"/>
              </a:defRPr>
            </a:lvl9pPr>
          </a:lstStyle>
          <a:p>
            <a:pPr>
              <a:spcBef>
                <a:spcPct val="50000"/>
              </a:spcBef>
            </a:pPr>
            <a:r>
              <a:rPr lang="es-ES_tradnl" altLang="ja-JP" sz="1800" dirty="0">
                <a:latin typeface="Papyrus" panose="020B0602040200020303" pitchFamily="34" charset="77"/>
              </a:rPr>
              <a:t> Rev. 17:1-3   </a:t>
            </a:r>
            <a:r>
              <a:rPr lang="ja-JP" altLang="es-ES_tradnl" sz="1800" b="1">
                <a:latin typeface="Papyrus" panose="020B0602040200020303" pitchFamily="34" charset="77"/>
              </a:rPr>
              <a:t>“</a:t>
            </a:r>
            <a:r>
              <a:rPr lang="es-ES_tradnl" altLang="ja-JP" sz="2000" dirty="0">
                <a:latin typeface="Papyrus" panose="020B0602040200020303" pitchFamily="34" charset="77"/>
              </a:rPr>
              <a:t>Come </a:t>
            </a:r>
            <a:r>
              <a:rPr lang="es-ES_tradnl" altLang="ja-JP" sz="2000" dirty="0" err="1">
                <a:latin typeface="Papyrus" panose="020B0602040200020303" pitchFamily="34" charset="77"/>
              </a:rPr>
              <a:t>hither</a:t>
            </a:r>
            <a:r>
              <a:rPr lang="es-ES_tradnl" altLang="ja-JP" sz="2000" dirty="0">
                <a:latin typeface="Papyrus" panose="020B0602040200020303" pitchFamily="34" charset="77"/>
              </a:rPr>
              <a:t>, &amp;  I </a:t>
            </a:r>
            <a:r>
              <a:rPr lang="es-ES_tradnl" altLang="ja-JP" sz="2000" dirty="0" err="1">
                <a:latin typeface="Papyrus" panose="020B0602040200020303" pitchFamily="34" charset="77"/>
              </a:rPr>
              <a:t>will</a:t>
            </a:r>
            <a:r>
              <a:rPr lang="es-ES_tradnl" altLang="ja-JP" sz="2000" dirty="0">
                <a:latin typeface="Papyrus" panose="020B0602040200020303" pitchFamily="34" charset="77"/>
              </a:rPr>
              <a:t> show </a:t>
            </a:r>
            <a:r>
              <a:rPr lang="es-ES_tradnl" altLang="ja-JP" sz="2000" dirty="0" err="1">
                <a:latin typeface="Papyrus" panose="020B0602040200020303" pitchFamily="34" charset="77"/>
              </a:rPr>
              <a:t>you</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the</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judgment</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of</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the</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great</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whore</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that</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sits</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on</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many</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waters</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with</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whom</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the</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kings</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of</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the</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earth</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have</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committed</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fornication</a:t>
            </a:r>
            <a:r>
              <a:rPr lang="es-ES_tradnl" altLang="ja-JP" sz="2000" dirty="0">
                <a:latin typeface="Papyrus" panose="020B0602040200020303" pitchFamily="34" charset="77"/>
              </a:rPr>
              <a:t>, &amp; </a:t>
            </a:r>
            <a:r>
              <a:rPr lang="es-ES_tradnl" altLang="ja-JP" sz="2000" dirty="0" err="1">
                <a:latin typeface="Papyrus" panose="020B0602040200020303" pitchFamily="34" charset="77"/>
              </a:rPr>
              <a:t>The</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inhabitants</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of</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the</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earth</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have</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been</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made</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drunk</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with</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the</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wine</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of</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her</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fornication</a:t>
            </a:r>
            <a:r>
              <a:rPr lang="es-ES_tradnl" altLang="ja-JP" sz="2000" dirty="0">
                <a:latin typeface="Papyrus" panose="020B0602040200020303" pitchFamily="34" charset="77"/>
              </a:rPr>
              <a:t>.  And he </a:t>
            </a:r>
            <a:r>
              <a:rPr lang="es-ES_tradnl" altLang="ja-JP" sz="2000" dirty="0" err="1">
                <a:latin typeface="Papyrus" panose="020B0602040200020303" pitchFamily="34" charset="77"/>
              </a:rPr>
              <a:t>carried</a:t>
            </a:r>
            <a:r>
              <a:rPr lang="es-ES_tradnl" altLang="ja-JP" sz="2000" dirty="0">
                <a:latin typeface="Papyrus" panose="020B0602040200020303" pitchFamily="34" charset="77"/>
              </a:rPr>
              <a:t> me </a:t>
            </a:r>
            <a:r>
              <a:rPr lang="es-ES_tradnl" altLang="ja-JP" sz="2000" dirty="0" err="1">
                <a:latin typeface="Papyrus" panose="020B0602040200020303" pitchFamily="34" charset="77"/>
              </a:rPr>
              <a:t>away</a:t>
            </a:r>
            <a:r>
              <a:rPr lang="es-ES_tradnl" altLang="ja-JP" sz="2000" dirty="0">
                <a:latin typeface="Papyrus" panose="020B0602040200020303" pitchFamily="34" charset="77"/>
              </a:rPr>
              <a:t> in </a:t>
            </a:r>
            <a:r>
              <a:rPr lang="es-ES_tradnl" altLang="ja-JP" sz="2000" dirty="0" err="1">
                <a:latin typeface="Papyrus" panose="020B0602040200020303" pitchFamily="34" charset="77"/>
              </a:rPr>
              <a:t>the</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Spirit</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into</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the</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wilderness</a:t>
            </a:r>
            <a:r>
              <a:rPr lang="es-ES_tradnl" altLang="ja-JP" sz="2000" dirty="0">
                <a:latin typeface="Papyrus" panose="020B0602040200020303" pitchFamily="34" charset="77"/>
              </a:rPr>
              <a:t> (</a:t>
            </a:r>
            <a:r>
              <a:rPr lang="es-ES_tradnl" altLang="ja-JP" sz="2000" dirty="0">
                <a:solidFill>
                  <a:srgbClr val="FFFFFF"/>
                </a:solidFill>
                <a:latin typeface="Papyrus" panose="020B0602040200020303" pitchFamily="34" charset="77"/>
              </a:rPr>
              <a:t> </a:t>
            </a:r>
            <a:r>
              <a:rPr lang="es-ES_tradnl" altLang="ja-JP" sz="2000" dirty="0" err="1">
                <a:latin typeface="Papyrus" panose="020B0602040200020303" pitchFamily="34" charset="77"/>
              </a:rPr>
              <a:t>desert</a:t>
            </a:r>
            <a:r>
              <a:rPr lang="es-ES_tradnl" altLang="ja-JP" sz="2000" dirty="0">
                <a:latin typeface="Papyrus" panose="020B0602040200020303" pitchFamily="34" charset="77"/>
              </a:rPr>
              <a:t>). I </a:t>
            </a:r>
            <a:r>
              <a:rPr lang="es-ES_tradnl" altLang="ja-JP" sz="2000" dirty="0" err="1">
                <a:latin typeface="Papyrus" panose="020B0602040200020303" pitchFamily="34" charset="77"/>
              </a:rPr>
              <a:t>saw</a:t>
            </a:r>
            <a:r>
              <a:rPr lang="es-ES_tradnl" altLang="ja-JP" sz="2000" dirty="0">
                <a:latin typeface="Papyrus" panose="020B0602040200020303" pitchFamily="34" charset="77"/>
              </a:rPr>
              <a:t> a </a:t>
            </a:r>
            <a:r>
              <a:rPr lang="es-ES_tradnl" altLang="ja-JP" sz="2000" dirty="0" err="1">
                <a:latin typeface="Papyrus" panose="020B0602040200020303" pitchFamily="34" charset="77"/>
              </a:rPr>
              <a:t>woman</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the</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harlot</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religion</a:t>
            </a:r>
            <a:r>
              <a:rPr lang="es-ES_tradnl" altLang="ja-JP" sz="2000" dirty="0">
                <a:latin typeface="Papyrus" panose="020B0602040200020303" pitchFamily="34" charset="77"/>
              </a:rPr>
              <a:t> Islam) </a:t>
            </a:r>
            <a:r>
              <a:rPr lang="es-ES_tradnl" altLang="ja-JP" sz="2000" dirty="0" err="1">
                <a:latin typeface="Papyrus" panose="020B0602040200020303" pitchFamily="34" charset="77"/>
              </a:rPr>
              <a:t>sitting</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upon</a:t>
            </a:r>
            <a:r>
              <a:rPr lang="es-ES_tradnl" altLang="ja-JP" sz="2000" dirty="0">
                <a:latin typeface="Papyrus" panose="020B0602040200020303" pitchFamily="34" charset="77"/>
              </a:rPr>
              <a:t> a red-</a:t>
            </a:r>
            <a:r>
              <a:rPr lang="es-ES_tradnl" altLang="ja-JP" sz="2000" dirty="0" err="1">
                <a:latin typeface="Papyrus" panose="020B0602040200020303" pitchFamily="34" charset="77"/>
              </a:rPr>
              <a:t>colored</a:t>
            </a:r>
            <a:r>
              <a:rPr lang="es-ES_tradnl" altLang="ja-JP" sz="2000" dirty="0">
                <a:latin typeface="Papyrus" panose="020B0602040200020303" pitchFamily="34" charset="77"/>
              </a:rPr>
              <a:t> </a:t>
            </a:r>
            <a:r>
              <a:rPr lang="es-ES_tradnl" altLang="ja-JP" sz="2000" dirty="0" err="1">
                <a:latin typeface="Papyrus" panose="020B0602040200020303" pitchFamily="34" charset="77"/>
              </a:rPr>
              <a:t>beast</a:t>
            </a:r>
            <a:r>
              <a:rPr lang="es-ES_tradnl" altLang="ja-JP" sz="2000" dirty="0">
                <a:latin typeface="Papyrus" panose="020B0602040200020303" pitchFamily="34" charset="77"/>
              </a:rPr>
              <a:t> ( </a:t>
            </a:r>
            <a:r>
              <a:rPr lang="es-ES_tradnl" altLang="ja-JP" sz="2000" dirty="0" err="1">
                <a:latin typeface="Papyrus" panose="020B0602040200020303" pitchFamily="34" charset="77"/>
              </a:rPr>
              <a:t>satan</a:t>
            </a:r>
            <a:r>
              <a:rPr lang="es-ES_tradnl" altLang="ja-JP" sz="2000" dirty="0">
                <a:latin typeface="Papyrus" panose="020B0602040200020303" pitchFamily="34" charset="77"/>
              </a:rPr>
              <a:t>). </a:t>
            </a:r>
            <a:r>
              <a:rPr lang="ja-JP" altLang="es-ES_tradnl" sz="2000">
                <a:latin typeface="Papyrus" panose="020B0602040200020303" pitchFamily="34" charset="77"/>
              </a:rPr>
              <a:t>”</a:t>
            </a:r>
            <a:endParaRPr lang="es-ES_tradnl" altLang="ja-JP" sz="2000" dirty="0">
              <a:latin typeface="Papyrus" panose="020B0602040200020303" pitchFamily="34" charset="77"/>
            </a:endParaRPr>
          </a:p>
          <a:p>
            <a:pPr>
              <a:lnSpc>
                <a:spcPct val="70000"/>
              </a:lnSpc>
              <a:spcBef>
                <a:spcPct val="50000"/>
              </a:spcBef>
            </a:pPr>
            <a:r>
              <a:rPr lang="es-ES_tradnl" altLang="ja-JP" sz="2000" dirty="0">
                <a:latin typeface="Papyrus" panose="020B0602040200020303" pitchFamily="34" charset="77"/>
              </a:rPr>
              <a:t>                                         </a:t>
            </a:r>
            <a:endParaRPr lang="es-ES_tradnl" altLang="en-US" sz="2000" dirty="0">
              <a:solidFill>
                <a:schemeClr val="bg1"/>
              </a:solidFill>
              <a:latin typeface="Papyrus" panose="020B0602040200020303" pitchFamily="34" charset="77"/>
            </a:endParaRPr>
          </a:p>
        </p:txBody>
      </p:sp>
      <p:sp>
        <p:nvSpPr>
          <p:cNvPr id="6" name="TextBox 5">
            <a:extLst>
              <a:ext uri="{FF2B5EF4-FFF2-40B4-BE49-F238E27FC236}">
                <a16:creationId xmlns:a16="http://schemas.microsoft.com/office/drawing/2014/main" id="{CAA1845A-AC74-6CA4-F84E-9FE02E9BC75A}"/>
              </a:ext>
            </a:extLst>
          </p:cNvPr>
          <p:cNvSpPr txBox="1"/>
          <p:nvPr/>
        </p:nvSpPr>
        <p:spPr>
          <a:xfrm>
            <a:off x="7924800" y="5734734"/>
            <a:ext cx="2247900" cy="646331"/>
          </a:xfrm>
          <a:prstGeom prst="rect">
            <a:avLst/>
          </a:prstGeom>
          <a:noFill/>
        </p:spPr>
        <p:txBody>
          <a:bodyPr wrap="square" rtlCol="0">
            <a:spAutoFit/>
          </a:bodyPr>
          <a:lstStyle/>
          <a:p>
            <a:r>
              <a:rPr lang="es-ES_tradnl" altLang="ja-JP" dirty="0" err="1">
                <a:solidFill>
                  <a:schemeClr val="bg1"/>
                </a:solidFill>
                <a:latin typeface="Papyrus" panose="020B0602040200020303" pitchFamily="34" charset="77"/>
              </a:rPr>
              <a:t>Saudia</a:t>
            </a:r>
            <a:r>
              <a:rPr lang="es-ES_tradnl" altLang="ja-JP" dirty="0">
                <a:solidFill>
                  <a:schemeClr val="bg1"/>
                </a:solidFill>
                <a:latin typeface="Papyrus" panose="020B0602040200020303" pitchFamily="34" charset="77"/>
              </a:rPr>
              <a:t> Arabia </a:t>
            </a:r>
            <a:r>
              <a:rPr lang="es-ES_tradnl" altLang="ja-JP" dirty="0" err="1">
                <a:solidFill>
                  <a:schemeClr val="bg1"/>
                </a:solidFill>
                <a:latin typeface="Papyrus" panose="020B0602040200020303" pitchFamily="34" charset="77"/>
              </a:rPr>
              <a:t>is</a:t>
            </a:r>
            <a:r>
              <a:rPr lang="es-ES_tradnl" altLang="ja-JP" dirty="0">
                <a:solidFill>
                  <a:schemeClr val="bg1"/>
                </a:solidFill>
                <a:latin typeface="Papyrus" panose="020B0602040200020303" pitchFamily="34" charset="77"/>
              </a:rPr>
              <a:t> </a:t>
            </a:r>
            <a:r>
              <a:rPr lang="es-ES_tradnl" altLang="ja-JP" dirty="0" err="1">
                <a:solidFill>
                  <a:schemeClr val="bg1"/>
                </a:solidFill>
                <a:latin typeface="Papyrus" panose="020B0602040200020303" pitchFamily="34" charset="77"/>
              </a:rPr>
              <a:t>the</a:t>
            </a:r>
            <a:r>
              <a:rPr lang="es-ES_tradnl" altLang="ja-JP" dirty="0">
                <a:solidFill>
                  <a:schemeClr val="bg1"/>
                </a:solidFill>
                <a:latin typeface="Papyrus" panose="020B0602040200020303" pitchFamily="34" charset="77"/>
              </a:rPr>
              <a:t> </a:t>
            </a:r>
            <a:r>
              <a:rPr lang="es-ES_tradnl" altLang="ja-JP" dirty="0" err="1">
                <a:solidFill>
                  <a:schemeClr val="bg1"/>
                </a:solidFill>
                <a:latin typeface="Papyrus" panose="020B0602040200020303" pitchFamily="34" charset="77"/>
              </a:rPr>
              <a:t>desert</a:t>
            </a:r>
            <a:r>
              <a:rPr lang="es-ES_tradnl" altLang="ja-JP" dirty="0">
                <a:solidFill>
                  <a:schemeClr val="bg1"/>
                </a:solidFill>
                <a:latin typeface="Papyrus" panose="020B0602040200020303" pitchFamily="34" charset="77"/>
              </a:rPr>
              <a:t> </a:t>
            </a:r>
            <a:r>
              <a:rPr lang="es-ES_tradnl" altLang="ja-JP" dirty="0" err="1">
                <a:solidFill>
                  <a:schemeClr val="bg1"/>
                </a:solidFill>
                <a:latin typeface="Papyrus" panose="020B0602040200020303" pitchFamily="34" charset="77"/>
              </a:rPr>
              <a:t>of</a:t>
            </a:r>
            <a:r>
              <a:rPr lang="es-ES_tradnl" altLang="ja-JP" dirty="0">
                <a:solidFill>
                  <a:schemeClr val="bg1"/>
                </a:solidFill>
                <a:latin typeface="Papyrus" panose="020B0602040200020303" pitchFamily="34" charset="77"/>
              </a:rPr>
              <a:t> </a:t>
            </a:r>
            <a:r>
              <a:rPr lang="es-ES_tradnl" altLang="ja-JP" dirty="0" err="1">
                <a:solidFill>
                  <a:schemeClr val="bg1"/>
                </a:solidFill>
                <a:latin typeface="Papyrus" panose="020B0602040200020303" pitchFamily="34" charset="77"/>
              </a:rPr>
              <a:t>the</a:t>
            </a:r>
            <a:r>
              <a:rPr lang="es-ES_tradnl" altLang="ja-JP" dirty="0">
                <a:solidFill>
                  <a:schemeClr val="bg1"/>
                </a:solidFill>
                <a:latin typeface="Papyrus" panose="020B0602040200020303" pitchFamily="34" charset="77"/>
              </a:rPr>
              <a:t> seas!</a:t>
            </a:r>
            <a:endParaRPr lang="en-US" dirty="0">
              <a:solidFill>
                <a:schemeClr val="bg1"/>
              </a:solidFill>
            </a:endParaRPr>
          </a:p>
        </p:txBody>
      </p:sp>
    </p:spTree>
  </p:cSld>
  <p:clrMapOvr>
    <a:masterClrMapping/>
  </p:clrMapOvr>
  <p:transition spd="slow" advClick="0" advTm="2608">
    <p:pull dir="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4CE0E8F-FF97-71E7-7C85-93EDAB4B1538}"/>
              </a:ext>
            </a:extLst>
          </p:cNvPr>
          <p:cNvSpPr/>
          <p:nvPr/>
        </p:nvSpPr>
        <p:spPr>
          <a:xfrm>
            <a:off x="0" y="0"/>
            <a:ext cx="12192000" cy="6858000"/>
          </a:xfrm>
          <a:prstGeom prst="rect">
            <a:avLst/>
          </a:prstGeom>
          <a:pattFill prst="pct75">
            <a:fgClr>
              <a:srgbClr val="F79B00"/>
            </a:fgClr>
            <a:bgClr>
              <a:schemeClr val="bg1"/>
            </a:bgClr>
          </a:pattFill>
          <a:ln>
            <a:solidFill>
              <a:srgbClr val="F79B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5696626" y="539391"/>
            <a:ext cx="4716883" cy="1631216"/>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US" sz="2000" dirty="0">
                <a:solidFill>
                  <a:schemeClr val="tx1"/>
                </a:solidFill>
                <a:latin typeface="Comic Sans MS"/>
                <a:cs typeface="Comic Sans MS"/>
              </a:rPr>
              <a:t>Woman riding the Beast with 7 Heads</a:t>
            </a:r>
          </a:p>
          <a:p>
            <a:endParaRPr lang="en-US" sz="2000" dirty="0">
              <a:solidFill>
                <a:schemeClr val="tx1"/>
              </a:solidFill>
              <a:latin typeface="Comic Sans MS"/>
              <a:cs typeface="Comic Sans MS"/>
            </a:endParaRPr>
          </a:p>
          <a:p>
            <a:r>
              <a:rPr lang="en-US" sz="2000" dirty="0">
                <a:solidFill>
                  <a:schemeClr val="tx1"/>
                </a:solidFill>
                <a:latin typeface="Comic Sans MS"/>
                <a:cs typeface="Comic Sans MS"/>
              </a:rPr>
              <a:t>    Mystery Babylon, the Great Harlot</a:t>
            </a:r>
          </a:p>
          <a:p>
            <a:endParaRPr lang="en-US" sz="2000" dirty="0">
              <a:solidFill>
                <a:schemeClr val="tx1"/>
              </a:solidFill>
              <a:latin typeface="Comic Sans MS"/>
              <a:cs typeface="Comic Sans MS"/>
            </a:endParaRPr>
          </a:p>
          <a:p>
            <a:r>
              <a:rPr lang="en-US" sz="2000" dirty="0">
                <a:solidFill>
                  <a:schemeClr val="tx1"/>
                </a:solidFill>
                <a:latin typeface="Comic Sans MS"/>
                <a:cs typeface="Comic Sans MS"/>
              </a:rPr>
              <a:t>  False Religion Controlling 7 Kingdoms</a:t>
            </a:r>
          </a:p>
        </p:txBody>
      </p:sp>
      <p:sp>
        <p:nvSpPr>
          <p:cNvPr id="5" name="TextBox 4"/>
          <p:cNvSpPr txBox="1"/>
          <p:nvPr/>
        </p:nvSpPr>
        <p:spPr>
          <a:xfrm>
            <a:off x="5724703" y="3488476"/>
            <a:ext cx="5438597" cy="1200329"/>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2400" dirty="0">
                <a:solidFill>
                  <a:schemeClr val="tx1"/>
                </a:solidFill>
                <a:latin typeface="Papyrus" panose="020B0602040200020303" pitchFamily="34" charset="77"/>
                <a:cs typeface="Comic Sans MS"/>
              </a:rPr>
              <a:t>I</a:t>
            </a:r>
          </a:p>
          <a:p>
            <a:pPr algn="ctr"/>
            <a:r>
              <a:rPr lang="en-US" sz="2400" dirty="0" err="1">
                <a:solidFill>
                  <a:schemeClr val="tx1"/>
                </a:solidFill>
                <a:latin typeface="Papyrus" panose="020B0602040200020303" pitchFamily="34" charset="77"/>
                <a:cs typeface="Comic Sans MS"/>
              </a:rPr>
              <a:t>n</a:t>
            </a:r>
            <a:r>
              <a:rPr lang="en-US" sz="2400" dirty="0" err="1">
                <a:solidFill>
                  <a:schemeClr val="bg1"/>
                </a:solidFill>
                <a:latin typeface="Papyrus" panose="020B0602040200020303" pitchFamily="34" charset="77"/>
                <a:cs typeface="Comic Sans MS"/>
              </a:rPr>
              <a:t>In</a:t>
            </a:r>
            <a:r>
              <a:rPr lang="en-US" sz="2400" dirty="0">
                <a:solidFill>
                  <a:schemeClr val="bg1"/>
                </a:solidFill>
                <a:latin typeface="Papyrus" panose="020B0602040200020303" pitchFamily="34" charset="77"/>
                <a:cs typeface="Comic Sans MS"/>
              </a:rPr>
              <a:t> Bible Prophecy</a:t>
            </a:r>
          </a:p>
          <a:p>
            <a:pPr algn="ctr"/>
            <a:r>
              <a:rPr lang="en-US" sz="2400" dirty="0">
                <a:solidFill>
                  <a:schemeClr val="bg1"/>
                </a:solidFill>
                <a:latin typeface="Papyrus" panose="020B0602040200020303" pitchFamily="34" charset="77"/>
                <a:cs typeface="Comic Sans MS"/>
              </a:rPr>
              <a:t>Kingdoms =</a:t>
            </a:r>
            <a:r>
              <a:rPr lang="en-US" sz="2400" dirty="0">
                <a:solidFill>
                  <a:schemeClr val="tx1"/>
                </a:solidFill>
                <a:latin typeface="Papyrus" panose="020B0602040200020303" pitchFamily="34" charset="77"/>
                <a:cs typeface="Comic Sans MS"/>
              </a:rPr>
              <a:t>  </a:t>
            </a:r>
            <a:r>
              <a:rPr lang="en-US" sz="2400" dirty="0">
                <a:solidFill>
                  <a:schemeClr val="bg1"/>
                </a:solidFill>
                <a:latin typeface="Papyrus" panose="020B0602040200020303" pitchFamily="34" charset="77"/>
                <a:cs typeface="Comic Sans MS"/>
              </a:rPr>
              <a:t>Heads = </a:t>
            </a:r>
            <a:r>
              <a:rPr lang="en-US" sz="2400" dirty="0" err="1">
                <a:solidFill>
                  <a:schemeClr val="bg1"/>
                </a:solidFill>
                <a:latin typeface="Papyrus" panose="020B0602040200020303" pitchFamily="34" charset="77"/>
                <a:cs typeface="Comic Sans MS"/>
              </a:rPr>
              <a:t>Mountains</a:t>
            </a:r>
            <a:r>
              <a:rPr lang="en-US" sz="2400" dirty="0" err="1">
                <a:solidFill>
                  <a:schemeClr val="tx1"/>
                </a:solidFill>
                <a:latin typeface="Comic Sans MS"/>
                <a:cs typeface="Comic Sans MS"/>
              </a:rPr>
              <a:t>i</a:t>
            </a:r>
            <a:r>
              <a:rPr lang="en-US" sz="2400" dirty="0">
                <a:solidFill>
                  <a:schemeClr val="tx1"/>
                </a:solidFill>
                <a:latin typeface="Comic Sans MS"/>
                <a:cs typeface="Comic Sans MS"/>
              </a:rPr>
              <a:t>.</a:t>
            </a:r>
          </a:p>
        </p:txBody>
      </p:sp>
      <p:pic>
        <p:nvPicPr>
          <p:cNvPr id="6" name="Picture 5" descr="whore_riding_beast2.jpg"/>
          <p:cNvPicPr>
            <a:picLocks noChangeAspect="1"/>
          </p:cNvPicPr>
          <p:nvPr/>
        </p:nvPicPr>
        <p:blipFill>
          <a:blip r:embed="rId3">
            <a:extLst>
              <a:ext uri="{BEBA8EAE-BF5A-486C-A8C5-ECC9F3942E4B}">
                <a14:imgProps xmlns:a14="http://schemas.microsoft.com/office/drawing/2010/main">
                  <a14:imgLayer r:embed="rId4">
                    <a14:imgEffect>
                      <a14:backgroundRemoval t="1800" b="99600" l="4303" r="95287">
                        <a14:backgroundMark x1="12910" y1="61200" x2="20082" y2="77000"/>
                        <a14:backgroundMark x1="32582" y1="77400" x2="37705" y2="80000"/>
                      </a14:backgroundRemoval>
                    </a14:imgEffect>
                  </a14:imgLayer>
                </a14:imgProps>
              </a:ext>
              <a:ext uri="{28A0092B-C50C-407E-A947-70E740481C1C}">
                <a14:useLocalDpi xmlns:a14="http://schemas.microsoft.com/office/drawing/2010/main" val="0"/>
              </a:ext>
            </a:extLst>
          </a:blip>
          <a:stretch>
            <a:fillRect/>
          </a:stretch>
        </p:blipFill>
        <p:spPr>
          <a:xfrm>
            <a:off x="0" y="331311"/>
            <a:ext cx="5724703" cy="5865474"/>
          </a:xfrm>
          <a:prstGeom prst="rect">
            <a:avLst/>
          </a:prstGeom>
        </p:spPr>
      </p:pic>
      <p:sp>
        <p:nvSpPr>
          <p:cNvPr id="2" name="TextBox 1"/>
          <p:cNvSpPr txBox="1"/>
          <p:nvPr/>
        </p:nvSpPr>
        <p:spPr>
          <a:xfrm>
            <a:off x="5878046" y="5735120"/>
            <a:ext cx="4535463" cy="461665"/>
          </a:xfrm>
          <a:prstGeom prst="rect">
            <a:avLst/>
          </a:prstGeom>
          <a:solidFill>
            <a:schemeClr val="tx1"/>
          </a:solidFill>
        </p:spPr>
        <p:txBody>
          <a:bodyPr wrap="square" rtlCol="0">
            <a:spAutoFit/>
          </a:bodyPr>
          <a:lstStyle/>
          <a:p>
            <a:r>
              <a:rPr lang="en-US" sz="2400" dirty="0">
                <a:solidFill>
                  <a:srgbClr val="FFFFFF"/>
                </a:solidFill>
                <a:latin typeface="Lucida Handwriting"/>
                <a:cs typeface="Lucida Handwriting"/>
              </a:rPr>
              <a:t>Kingdoms  are Empires</a:t>
            </a:r>
          </a:p>
        </p:txBody>
      </p:sp>
      <p:sp>
        <p:nvSpPr>
          <p:cNvPr id="8" name="TextBox 7">
            <a:extLst>
              <a:ext uri="{FF2B5EF4-FFF2-40B4-BE49-F238E27FC236}">
                <a16:creationId xmlns:a16="http://schemas.microsoft.com/office/drawing/2014/main" id="{8250D563-ED11-6D6C-F7A7-8C57698BBC73}"/>
              </a:ext>
            </a:extLst>
          </p:cNvPr>
          <p:cNvSpPr txBox="1"/>
          <p:nvPr/>
        </p:nvSpPr>
        <p:spPr>
          <a:xfrm>
            <a:off x="5781853" y="587129"/>
            <a:ext cx="4505147" cy="1631216"/>
          </a:xfrm>
          <a:prstGeom prst="rect">
            <a:avLst/>
          </a:prstGeom>
          <a:noFill/>
        </p:spPr>
        <p:txBody>
          <a:bodyPr wrap="square" rtlCol="0">
            <a:spAutoFit/>
          </a:bodyPr>
          <a:lstStyle/>
          <a:p>
            <a:r>
              <a:rPr lang="en-US" sz="2000" dirty="0">
                <a:solidFill>
                  <a:schemeClr val="bg1"/>
                </a:solidFill>
                <a:latin typeface="Papyrus" panose="020B0602040200020303" pitchFamily="34" charset="77"/>
              </a:rPr>
              <a:t>Woman</a:t>
            </a:r>
            <a:r>
              <a:rPr lang="en-US" sz="2000" dirty="0">
                <a:latin typeface="Papyrus" panose="020B0602040200020303" pitchFamily="34" charset="77"/>
              </a:rPr>
              <a:t>  </a:t>
            </a:r>
            <a:r>
              <a:rPr lang="en-US" sz="2000" dirty="0">
                <a:solidFill>
                  <a:schemeClr val="bg1"/>
                </a:solidFill>
                <a:latin typeface="Papyrus" panose="020B0602040200020303" pitchFamily="34" charset="77"/>
              </a:rPr>
              <a:t>Rides the Beast with 7 Heads</a:t>
            </a:r>
          </a:p>
          <a:p>
            <a:endParaRPr lang="en-US" sz="2000" dirty="0">
              <a:solidFill>
                <a:schemeClr val="bg1"/>
              </a:solidFill>
              <a:latin typeface="Papyrus" panose="020B0602040200020303" pitchFamily="34" charset="77"/>
            </a:endParaRPr>
          </a:p>
          <a:p>
            <a:r>
              <a:rPr lang="en-US" sz="2000" dirty="0">
                <a:solidFill>
                  <a:schemeClr val="bg1"/>
                </a:solidFill>
                <a:latin typeface="Papyrus" panose="020B0602040200020303" pitchFamily="34" charset="77"/>
              </a:rPr>
              <a:t>Mystery Babylon, the Great Harlot </a:t>
            </a:r>
          </a:p>
          <a:p>
            <a:endParaRPr lang="en-US" sz="2000" dirty="0">
              <a:solidFill>
                <a:schemeClr val="bg1"/>
              </a:solidFill>
              <a:latin typeface="Papyrus" panose="020B0602040200020303" pitchFamily="34" charset="77"/>
            </a:endParaRPr>
          </a:p>
          <a:p>
            <a:r>
              <a:rPr lang="en-US" sz="2000" dirty="0">
                <a:solidFill>
                  <a:schemeClr val="bg1"/>
                </a:solidFill>
                <a:latin typeface="Papyrus" panose="020B0602040200020303" pitchFamily="34" charset="77"/>
              </a:rPr>
              <a:t>False Religion Controls 7  </a:t>
            </a:r>
            <a:r>
              <a:rPr lang="en-US" sz="2000" dirty="0" err="1">
                <a:solidFill>
                  <a:schemeClr val="bg1"/>
                </a:solidFill>
                <a:latin typeface="Papyrus" panose="020B0602040200020303" pitchFamily="34" charset="77"/>
              </a:rPr>
              <a:t>Kingdoms</a:t>
            </a:r>
            <a:r>
              <a:rPr lang="en-US" sz="2000" dirty="0" err="1">
                <a:latin typeface="Papyrus" panose="020B0602040200020303" pitchFamily="34" charset="77"/>
              </a:rPr>
              <a:t>he</a:t>
            </a:r>
            <a:r>
              <a:rPr lang="en-US" sz="2000" dirty="0">
                <a:latin typeface="Papyrus" panose="020B0602040200020303" pitchFamily="34" charset="77"/>
              </a:rPr>
              <a:t> </a:t>
            </a:r>
          </a:p>
        </p:txBody>
      </p:sp>
    </p:spTree>
    <p:extLst>
      <p:ext uri="{BB962C8B-B14F-4D97-AF65-F5344CB8AC3E}">
        <p14:creationId xmlns:p14="http://schemas.microsoft.com/office/powerpoint/2010/main" val="6700951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762E849-8DAB-7652-0052-55C4E3B75B5C}"/>
              </a:ext>
            </a:extLst>
          </p:cNvPr>
          <p:cNvSpPr/>
          <p:nvPr/>
        </p:nvSpPr>
        <p:spPr>
          <a:xfrm>
            <a:off x="0" y="-28766"/>
            <a:ext cx="12192000" cy="6886765"/>
          </a:xfrm>
          <a:prstGeom prst="rect">
            <a:avLst/>
          </a:prstGeom>
          <a:pattFill prst="pct75">
            <a:fgClr>
              <a:srgbClr val="F79B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6a00d83534afe169e20120a624a9e7970b-800wi.jpg"/>
          <p:cNvPicPr>
            <a:picLocks noChangeAspect="1"/>
          </p:cNvPicPr>
          <p:nvPr/>
        </p:nvPicPr>
        <p:blipFill rotWithShape="1">
          <a:blip r:embed="rId3">
            <a:extLst>
              <a:ext uri="{28A0092B-C50C-407E-A947-70E740481C1C}">
                <a14:useLocalDpi xmlns:a14="http://schemas.microsoft.com/office/drawing/2010/main" val="0"/>
              </a:ext>
            </a:extLst>
          </a:blip>
          <a:srcRect t="13866"/>
          <a:stretch/>
        </p:blipFill>
        <p:spPr>
          <a:xfrm>
            <a:off x="430212" y="853890"/>
            <a:ext cx="10795000" cy="42167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p:cNvSpPr txBox="1"/>
          <p:nvPr/>
        </p:nvSpPr>
        <p:spPr>
          <a:xfrm>
            <a:off x="330200" y="5052205"/>
            <a:ext cx="10895012" cy="1661993"/>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defRPr/>
            </a:pPr>
            <a:endParaRPr lang="en-US" dirty="0">
              <a:latin typeface="Comic Sans MS"/>
              <a:cs typeface="Comic Sans MS"/>
            </a:endParaRPr>
          </a:p>
          <a:p>
            <a:pPr>
              <a:defRPr/>
            </a:pPr>
            <a:r>
              <a:rPr lang="en-US" dirty="0">
                <a:latin typeface="Comic Sans MS"/>
                <a:cs typeface="Comic Sans MS"/>
              </a:rPr>
              <a:t>“</a:t>
            </a:r>
            <a:r>
              <a:rPr lang="en-US" sz="2000" dirty="0">
                <a:latin typeface="Papyrus"/>
                <a:cs typeface="Papyrus"/>
              </a:rPr>
              <a:t>And here is the mind that has wisdom:  The 7 heads are 7 mountains, on which the woman  sits.  </a:t>
            </a:r>
          </a:p>
          <a:p>
            <a:pPr>
              <a:defRPr/>
            </a:pPr>
            <a:r>
              <a:rPr lang="en-US" sz="2000" dirty="0">
                <a:latin typeface="Papyrus"/>
                <a:cs typeface="Papyrus"/>
              </a:rPr>
              <a:t>And there are 7 kings: 5 are fallen and one is, and the other is not yet come &amp; when he comes, </a:t>
            </a:r>
          </a:p>
          <a:p>
            <a:pPr>
              <a:defRPr/>
            </a:pPr>
            <a:r>
              <a:rPr lang="en-US" sz="2000" dirty="0">
                <a:latin typeface="Papyrus"/>
                <a:cs typeface="Papyrus"/>
              </a:rPr>
              <a:t>he must continue a short space.  And the beast that was and is not,  even he is the 8</a:t>
            </a:r>
            <a:r>
              <a:rPr lang="en-US" sz="2000" baseline="30000" dirty="0">
                <a:latin typeface="Papyrus"/>
                <a:cs typeface="Papyrus"/>
              </a:rPr>
              <a:t>th </a:t>
            </a:r>
            <a:r>
              <a:rPr lang="en-US" sz="2000" dirty="0">
                <a:latin typeface="Papyrus"/>
                <a:cs typeface="Papyrus"/>
              </a:rPr>
              <a:t> &amp; is of </a:t>
            </a:r>
          </a:p>
          <a:p>
            <a:pPr>
              <a:defRPr/>
            </a:pPr>
            <a:r>
              <a:rPr lang="en-US" sz="2000" dirty="0">
                <a:latin typeface="Papyrus"/>
                <a:cs typeface="Papyrus"/>
              </a:rPr>
              <a:t>the 7 and goes into perdition’</a:t>
            </a:r>
            <a:r>
              <a:rPr lang="en-US" dirty="0">
                <a:solidFill>
                  <a:schemeClr val="tx1"/>
                </a:solidFill>
                <a:latin typeface="Comic Sans MS"/>
                <a:cs typeface="Comic Sans MS"/>
              </a:rPr>
              <a:t>.           </a:t>
            </a:r>
            <a:r>
              <a:rPr lang="en-US" sz="2000" dirty="0">
                <a:solidFill>
                  <a:srgbClr val="FF0000"/>
                </a:solidFill>
                <a:latin typeface="Papyrus"/>
                <a:cs typeface="Papyrus"/>
              </a:rPr>
              <a:t>Revelation 17:14 describes the 8</a:t>
            </a:r>
            <a:r>
              <a:rPr lang="en-US" sz="2000" baseline="30000" dirty="0">
                <a:solidFill>
                  <a:srgbClr val="FF0000"/>
                </a:solidFill>
                <a:latin typeface="Papyrus"/>
                <a:cs typeface="Papyrus"/>
              </a:rPr>
              <a:t>th</a:t>
            </a:r>
            <a:r>
              <a:rPr lang="en-US" sz="2000" dirty="0">
                <a:solidFill>
                  <a:srgbClr val="FF0000"/>
                </a:solidFill>
                <a:latin typeface="Papyrus"/>
                <a:cs typeface="Papyrus"/>
              </a:rPr>
              <a:t>  Mt. as the Anti-Christ!</a:t>
            </a:r>
            <a:r>
              <a:rPr lang="en-US" sz="2400" dirty="0">
                <a:solidFill>
                  <a:srgbClr val="FF0000"/>
                </a:solidFill>
                <a:latin typeface="Papyrus Condensed"/>
                <a:cs typeface="Papyrus Condensed"/>
              </a:rPr>
              <a:t>!</a:t>
            </a:r>
          </a:p>
        </p:txBody>
      </p:sp>
      <p:sp>
        <p:nvSpPr>
          <p:cNvPr id="4" name="TextBox 3"/>
          <p:cNvSpPr txBox="1"/>
          <p:nvPr/>
        </p:nvSpPr>
        <p:spPr>
          <a:xfrm>
            <a:off x="1553426" y="164467"/>
            <a:ext cx="9114574" cy="707886"/>
          </a:xfrm>
          <a:prstGeom prst="rect">
            <a:avLst/>
          </a:prstGeom>
          <a:noFill/>
        </p:spPr>
        <p:style>
          <a:lnRef idx="1">
            <a:schemeClr val="dk1"/>
          </a:lnRef>
          <a:fillRef idx="2">
            <a:schemeClr val="dk1"/>
          </a:fillRef>
          <a:effectRef idx="1">
            <a:schemeClr val="dk1"/>
          </a:effectRef>
          <a:fontRef idx="minor">
            <a:schemeClr val="dk1"/>
          </a:fontRef>
        </p:style>
        <p:txBody>
          <a:bodyPr wrap="square">
            <a:spAutoFit/>
          </a:bodyPr>
          <a:lstStyle/>
          <a:p>
            <a:pPr>
              <a:defRPr/>
            </a:pPr>
            <a:r>
              <a:rPr lang="en-US" sz="2000" dirty="0">
                <a:solidFill>
                  <a:schemeClr val="tx1"/>
                </a:solidFill>
                <a:latin typeface="Papyrus"/>
                <a:cs typeface="Papyrus"/>
              </a:rPr>
              <a:t>Revelation 13:3  “ And I saw one of his heads as it were wounded to death,</a:t>
            </a:r>
          </a:p>
          <a:p>
            <a:pPr>
              <a:defRPr/>
            </a:pPr>
            <a:r>
              <a:rPr lang="en-US" sz="2000" dirty="0">
                <a:solidFill>
                  <a:schemeClr val="tx1"/>
                </a:solidFill>
                <a:latin typeface="Papyrus"/>
                <a:cs typeface="Papyrus"/>
              </a:rPr>
              <a:t> and his deadly wound was healed: and all the world wondered after the beast.”</a:t>
            </a:r>
            <a:endParaRPr lang="en-US" sz="2400" dirty="0">
              <a:solidFill>
                <a:schemeClr val="tx1"/>
              </a:solidFill>
              <a:latin typeface="Papyrus"/>
              <a:cs typeface="Papyrus"/>
            </a:endParaRPr>
          </a:p>
        </p:txBody>
      </p:sp>
      <p:sp>
        <p:nvSpPr>
          <p:cNvPr id="155654" name="TextBox 1"/>
          <p:cNvSpPr txBox="1">
            <a:spLocks noChangeArrowheads="1"/>
          </p:cNvSpPr>
          <p:nvPr/>
        </p:nvSpPr>
        <p:spPr bwMode="auto">
          <a:xfrm>
            <a:off x="1235926" y="1730610"/>
            <a:ext cx="3175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r>
              <a:rPr lang="en-US" sz="2000" dirty="0">
                <a:solidFill>
                  <a:srgbClr val="C00000"/>
                </a:solidFill>
                <a:latin typeface="Abadi MT Condensed Extra Bold" charset="0"/>
                <a:cs typeface="Abadi MT Condensed Extra Bold" charset="0"/>
              </a:rPr>
              <a:t>1</a:t>
            </a:r>
          </a:p>
        </p:txBody>
      </p:sp>
      <p:sp>
        <p:nvSpPr>
          <p:cNvPr id="155655" name="TextBox 2"/>
          <p:cNvSpPr txBox="1">
            <a:spLocks noChangeArrowheads="1"/>
          </p:cNvSpPr>
          <p:nvPr/>
        </p:nvSpPr>
        <p:spPr bwMode="auto">
          <a:xfrm>
            <a:off x="2701926" y="1930635"/>
            <a:ext cx="3016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r>
              <a:rPr lang="en-US" sz="2000" dirty="0">
                <a:solidFill>
                  <a:srgbClr val="C00000"/>
                </a:solidFill>
                <a:latin typeface="Abadi MT Condensed Extra Bold" charset="0"/>
                <a:cs typeface="Abadi MT Condensed Extra Bold" charset="0"/>
              </a:rPr>
              <a:t>2</a:t>
            </a:r>
          </a:p>
        </p:txBody>
      </p:sp>
      <p:sp>
        <p:nvSpPr>
          <p:cNvPr id="155656" name="TextBox 7"/>
          <p:cNvSpPr txBox="1">
            <a:spLocks noChangeArrowheads="1"/>
          </p:cNvSpPr>
          <p:nvPr/>
        </p:nvSpPr>
        <p:spPr bwMode="auto">
          <a:xfrm>
            <a:off x="3866301" y="2311665"/>
            <a:ext cx="28575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r>
              <a:rPr lang="en-US" sz="2000" dirty="0">
                <a:solidFill>
                  <a:srgbClr val="C00000"/>
                </a:solidFill>
                <a:latin typeface="Abadi MT Condensed Extra Bold" charset="0"/>
                <a:cs typeface="Abadi MT Condensed Extra Bold" charset="0"/>
              </a:rPr>
              <a:t>3</a:t>
            </a:r>
          </a:p>
        </p:txBody>
      </p:sp>
      <p:sp>
        <p:nvSpPr>
          <p:cNvPr id="155657" name="TextBox 9"/>
          <p:cNvSpPr txBox="1">
            <a:spLocks noChangeArrowheads="1"/>
          </p:cNvSpPr>
          <p:nvPr/>
        </p:nvSpPr>
        <p:spPr bwMode="auto">
          <a:xfrm>
            <a:off x="5937250" y="3246439"/>
            <a:ext cx="22225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r>
              <a:rPr lang="en-US">
                <a:solidFill>
                  <a:srgbClr val="800000"/>
                </a:solidFill>
                <a:latin typeface="Abadi MT Condensed Extra Bold" charset="0"/>
                <a:cs typeface="Abadi MT Condensed Extra Bold" charset="0"/>
              </a:rPr>
              <a:t>4</a:t>
            </a:r>
          </a:p>
        </p:txBody>
      </p:sp>
      <p:sp>
        <p:nvSpPr>
          <p:cNvPr id="155658" name="TextBox 10"/>
          <p:cNvSpPr txBox="1">
            <a:spLocks noChangeArrowheads="1"/>
          </p:cNvSpPr>
          <p:nvPr/>
        </p:nvSpPr>
        <p:spPr bwMode="auto">
          <a:xfrm>
            <a:off x="7247621" y="2130660"/>
            <a:ext cx="22066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r>
              <a:rPr lang="en-US" sz="2000" dirty="0">
                <a:solidFill>
                  <a:srgbClr val="C00000"/>
                </a:solidFill>
                <a:latin typeface="Abadi MT Condensed Extra Bold" charset="0"/>
                <a:cs typeface="Abadi MT Condensed Extra Bold" charset="0"/>
              </a:rPr>
              <a:t>5</a:t>
            </a:r>
          </a:p>
        </p:txBody>
      </p:sp>
      <p:sp>
        <p:nvSpPr>
          <p:cNvPr id="155659" name="TextBox 11"/>
          <p:cNvSpPr txBox="1">
            <a:spLocks noChangeArrowheads="1"/>
          </p:cNvSpPr>
          <p:nvPr/>
        </p:nvSpPr>
        <p:spPr bwMode="auto">
          <a:xfrm>
            <a:off x="8359775" y="2823991"/>
            <a:ext cx="31750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r>
              <a:rPr lang="en-US" sz="2000" dirty="0">
                <a:solidFill>
                  <a:srgbClr val="C00000"/>
                </a:solidFill>
                <a:latin typeface="Abadi MT Condensed Extra Bold" charset="0"/>
                <a:cs typeface="Abadi MT Condensed Extra Bold" charset="0"/>
              </a:rPr>
              <a:t>6</a:t>
            </a:r>
          </a:p>
        </p:txBody>
      </p:sp>
      <p:sp>
        <p:nvSpPr>
          <p:cNvPr id="2" name="TextBox 1"/>
          <p:cNvSpPr txBox="1"/>
          <p:nvPr/>
        </p:nvSpPr>
        <p:spPr>
          <a:xfrm>
            <a:off x="9429751" y="2017205"/>
            <a:ext cx="1370863" cy="400110"/>
          </a:xfrm>
          <a:prstGeom prst="rect">
            <a:avLst/>
          </a:prstGeom>
          <a:noFill/>
        </p:spPr>
        <p:txBody>
          <a:bodyPr wrap="square" rtlCol="0">
            <a:spAutoFit/>
          </a:bodyPr>
          <a:lstStyle/>
          <a:p>
            <a:r>
              <a:rPr lang="en-US" b="1" dirty="0">
                <a:solidFill>
                  <a:srgbClr val="AD0101"/>
                </a:solidFill>
                <a:latin typeface="Abadi MT Condensed Light" panose="020B0306030101010103" pitchFamily="34" charset="77"/>
                <a:cs typeface="Comic Sans MS"/>
              </a:rPr>
              <a:t>7</a:t>
            </a:r>
            <a:r>
              <a:rPr lang="en-US" sz="2000" dirty="0">
                <a:solidFill>
                  <a:srgbClr val="AD0101"/>
                </a:solidFill>
                <a:latin typeface="Comic Sans MS"/>
                <a:cs typeface="Comic Sans MS"/>
              </a:rPr>
              <a:t>. Islam</a:t>
            </a:r>
          </a:p>
        </p:txBody>
      </p:sp>
      <p:sp>
        <p:nvSpPr>
          <p:cNvPr id="5" name="TextBox 4">
            <a:extLst>
              <a:ext uri="{FF2B5EF4-FFF2-40B4-BE49-F238E27FC236}">
                <a16:creationId xmlns:a16="http://schemas.microsoft.com/office/drawing/2014/main" id="{0BF04E36-B619-CA48-C083-A3C93B458345}"/>
              </a:ext>
            </a:extLst>
          </p:cNvPr>
          <p:cNvSpPr txBox="1"/>
          <p:nvPr/>
        </p:nvSpPr>
        <p:spPr>
          <a:xfrm>
            <a:off x="5559425" y="2512134"/>
            <a:ext cx="536575" cy="369332"/>
          </a:xfrm>
          <a:prstGeom prst="rect">
            <a:avLst/>
          </a:prstGeom>
          <a:noFill/>
        </p:spPr>
        <p:txBody>
          <a:bodyPr wrap="square" rtlCol="0">
            <a:spAutoFit/>
          </a:bodyPr>
          <a:lstStyle/>
          <a:p>
            <a:r>
              <a:rPr lang="en-US" b="1" dirty="0">
                <a:solidFill>
                  <a:srgbClr val="C00000"/>
                </a:solidFill>
              </a:rPr>
              <a:t>4</a:t>
            </a:r>
          </a:p>
        </p:txBody>
      </p:sp>
    </p:spTree>
    <p:extLst>
      <p:ext uri="{BB962C8B-B14F-4D97-AF65-F5344CB8AC3E}">
        <p14:creationId xmlns:p14="http://schemas.microsoft.com/office/powerpoint/2010/main" val="3937225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FD1F3B-F350-93AE-EB92-536D9487CB8D}"/>
              </a:ext>
            </a:extLst>
          </p:cNvPr>
          <p:cNvSpPr/>
          <p:nvPr/>
        </p:nvSpPr>
        <p:spPr>
          <a:xfrm>
            <a:off x="0" y="0"/>
            <a:ext cx="12361690" cy="6858000"/>
          </a:xfrm>
          <a:prstGeom prst="rect">
            <a:avLst/>
          </a:prstGeom>
          <a:pattFill prst="pct75">
            <a:fgClr>
              <a:srgbClr val="92D050"/>
            </a:fgClr>
            <a:bgClr>
              <a:schemeClr val="bg1"/>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064E32B-D553-6E65-A337-BE380B95C84A}"/>
              </a:ext>
            </a:extLst>
          </p:cNvPr>
          <p:cNvSpPr txBox="1"/>
          <p:nvPr/>
        </p:nvSpPr>
        <p:spPr>
          <a:xfrm>
            <a:off x="2566930" y="1002535"/>
            <a:ext cx="8604174" cy="3106757"/>
          </a:xfrm>
          <a:prstGeom prst="rect">
            <a:avLst/>
          </a:prstGeom>
          <a:noFill/>
        </p:spPr>
        <p:txBody>
          <a:bodyPr wrap="square" rtlCol="0">
            <a:spAutoFit/>
          </a:bodyPr>
          <a:lstStyle/>
          <a:p>
            <a:endParaRPr lang="en-US"/>
          </a:p>
        </p:txBody>
      </p:sp>
      <p:sp>
        <p:nvSpPr>
          <p:cNvPr id="2" name="TextBox 1">
            <a:extLst>
              <a:ext uri="{FF2B5EF4-FFF2-40B4-BE49-F238E27FC236}">
                <a16:creationId xmlns:a16="http://schemas.microsoft.com/office/drawing/2014/main" id="{09E0634D-464D-64E2-87FA-BD0189F81E11}"/>
              </a:ext>
            </a:extLst>
          </p:cNvPr>
          <p:cNvSpPr txBox="1"/>
          <p:nvPr/>
        </p:nvSpPr>
        <p:spPr>
          <a:xfrm>
            <a:off x="1365250" y="330937"/>
            <a:ext cx="9461500" cy="461665"/>
          </a:xfrm>
          <a:prstGeom prst="rect">
            <a:avLst/>
          </a:prstGeom>
          <a:noFill/>
        </p:spPr>
        <p:txBody>
          <a:bodyPr wrap="square" rtlCol="0">
            <a:spAutoFit/>
          </a:bodyPr>
          <a:lstStyle/>
          <a:p>
            <a:r>
              <a:rPr lang="en-US" sz="2400" dirty="0">
                <a:latin typeface="Papyrus" panose="020B0602040200020303" pitchFamily="34" charset="77"/>
              </a:rPr>
              <a:t>#4.  Who are the Kings of the East? – Revelation 16:12 ( Mid-</a:t>
            </a:r>
            <a:r>
              <a:rPr lang="en-US" sz="2400" dirty="0" err="1">
                <a:latin typeface="Papyrus" panose="020B0602040200020303" pitchFamily="34" charset="77"/>
              </a:rPr>
              <a:t>Trib</a:t>
            </a:r>
            <a:r>
              <a:rPr lang="en-US" sz="2400" dirty="0">
                <a:latin typeface="Papyrus" panose="020B0602040200020303" pitchFamily="34" charset="77"/>
              </a:rPr>
              <a:t>)</a:t>
            </a:r>
          </a:p>
        </p:txBody>
      </p:sp>
      <p:sp>
        <p:nvSpPr>
          <p:cNvPr id="3" name="TextBox 2">
            <a:extLst>
              <a:ext uri="{FF2B5EF4-FFF2-40B4-BE49-F238E27FC236}">
                <a16:creationId xmlns:a16="http://schemas.microsoft.com/office/drawing/2014/main" id="{F9F2F763-2935-0403-B303-43B6786BBDE7}"/>
              </a:ext>
            </a:extLst>
          </p:cNvPr>
          <p:cNvSpPr txBox="1"/>
          <p:nvPr/>
        </p:nvSpPr>
        <p:spPr>
          <a:xfrm>
            <a:off x="719845" y="792602"/>
            <a:ext cx="10833100" cy="3170099"/>
          </a:xfrm>
          <a:prstGeom prst="rect">
            <a:avLst/>
          </a:prstGeom>
          <a:noFill/>
        </p:spPr>
        <p:txBody>
          <a:bodyPr wrap="square" rtlCol="0">
            <a:spAutoFit/>
          </a:bodyPr>
          <a:lstStyle/>
          <a:p>
            <a:r>
              <a:rPr lang="en-US" sz="2000" b="1" baseline="30000" dirty="0">
                <a:latin typeface="Papyrus" panose="020B0602040200020303" pitchFamily="34" charset="77"/>
              </a:rPr>
              <a:t>2 </a:t>
            </a:r>
            <a:r>
              <a:rPr lang="en-US" sz="2000" dirty="0">
                <a:latin typeface="Papyrus" panose="020B0602040200020303" pitchFamily="34" charset="77"/>
              </a:rPr>
              <a:t>And the 6</a:t>
            </a:r>
            <a:r>
              <a:rPr lang="en-US" sz="2000" baseline="30000" dirty="0">
                <a:latin typeface="Papyrus" panose="020B0602040200020303" pitchFamily="34" charset="77"/>
              </a:rPr>
              <a:t>th</a:t>
            </a:r>
            <a:r>
              <a:rPr lang="en-US" sz="2000" dirty="0">
                <a:latin typeface="Papyrus" panose="020B0602040200020303" pitchFamily="34" charset="77"/>
              </a:rPr>
              <a:t>  angel poured out his bowl upon the great river Euphrates;</a:t>
            </a:r>
          </a:p>
          <a:p>
            <a:r>
              <a:rPr lang="en-US" sz="2000" dirty="0">
                <a:latin typeface="Papyrus" panose="020B0602040200020303" pitchFamily="34" charset="77"/>
              </a:rPr>
              <a:t> and the water thereof was dried up, that the way of the kings of the east might be prepared.</a:t>
            </a:r>
          </a:p>
          <a:p>
            <a:endParaRPr lang="en-US" sz="2000" dirty="0">
              <a:latin typeface="Papyrus" panose="020B0602040200020303" pitchFamily="34" charset="77"/>
            </a:endParaRPr>
          </a:p>
          <a:p>
            <a:r>
              <a:rPr lang="en-US" sz="2000" b="1" baseline="30000" dirty="0">
                <a:latin typeface="Papyrus" panose="020B0602040200020303" pitchFamily="34" charset="77"/>
              </a:rPr>
              <a:t>13 </a:t>
            </a:r>
            <a:r>
              <a:rPr lang="en-US" sz="2000" dirty="0">
                <a:latin typeface="Papyrus" panose="020B0602040200020303" pitchFamily="34" charset="77"/>
              </a:rPr>
              <a:t>And I saw 3 unclean spirits like frogs come out of the mouth of the dragon, </a:t>
            </a:r>
          </a:p>
          <a:p>
            <a:r>
              <a:rPr lang="en-US" sz="2000" dirty="0">
                <a:latin typeface="Papyrus" panose="020B0602040200020303" pitchFamily="34" charset="77"/>
              </a:rPr>
              <a:t>     and out of the mouth of the beast, and out of the mouth of the false prophet.</a:t>
            </a:r>
          </a:p>
          <a:p>
            <a:endParaRPr lang="en-US" sz="2000" dirty="0">
              <a:latin typeface="Papyrus" panose="020B0602040200020303" pitchFamily="34" charset="77"/>
            </a:endParaRPr>
          </a:p>
          <a:p>
            <a:r>
              <a:rPr lang="en-US" sz="2000" b="1" baseline="30000" dirty="0">
                <a:latin typeface="Papyrus" panose="020B0602040200020303" pitchFamily="34" charset="77"/>
              </a:rPr>
              <a:t>14 </a:t>
            </a:r>
            <a:r>
              <a:rPr lang="en-US" sz="2000" dirty="0">
                <a:latin typeface="Papyrus" panose="020B0602040200020303" pitchFamily="34" charset="77"/>
              </a:rPr>
              <a:t>For they are the spirits of devils, working miracles, which go forth unto the kings of the earth and of the whole world, to gather them to the battle of that great day of God Almighty.</a:t>
            </a:r>
          </a:p>
          <a:p>
            <a:br>
              <a:rPr lang="en-US" sz="2000" dirty="0">
                <a:latin typeface="Papyrus" panose="020B0602040200020303" pitchFamily="34" charset="77"/>
              </a:rPr>
            </a:br>
            <a:endParaRPr lang="en-US" sz="2000" dirty="0">
              <a:latin typeface="Papyrus" panose="020B0602040200020303" pitchFamily="34" charset="77"/>
            </a:endParaRPr>
          </a:p>
        </p:txBody>
      </p:sp>
      <p:pic>
        <p:nvPicPr>
          <p:cNvPr id="8" name="Picture 7">
            <a:extLst>
              <a:ext uri="{FF2B5EF4-FFF2-40B4-BE49-F238E27FC236}">
                <a16:creationId xmlns:a16="http://schemas.microsoft.com/office/drawing/2014/main" id="{B6DC4474-E92F-5E61-2C52-66DA6A81DB47}"/>
              </a:ext>
            </a:extLst>
          </p:cNvPr>
          <p:cNvPicPr>
            <a:picLocks noChangeAspect="1"/>
          </p:cNvPicPr>
          <p:nvPr/>
        </p:nvPicPr>
        <p:blipFill>
          <a:blip r:embed="rId3"/>
          <a:stretch>
            <a:fillRect/>
          </a:stretch>
        </p:blipFill>
        <p:spPr>
          <a:xfrm>
            <a:off x="1643388" y="3345615"/>
            <a:ext cx="2247900" cy="3257826"/>
          </a:xfrm>
          <a:prstGeom prst="rect">
            <a:avLst/>
          </a:prstGeom>
        </p:spPr>
      </p:pic>
      <p:pic>
        <p:nvPicPr>
          <p:cNvPr id="10" name="Picture 9" descr="Map&#10;&#10;Description automatically generated">
            <a:extLst>
              <a:ext uri="{FF2B5EF4-FFF2-40B4-BE49-F238E27FC236}">
                <a16:creationId xmlns:a16="http://schemas.microsoft.com/office/drawing/2014/main" id="{9568E473-37FD-FF41-2DEA-F227F5A1F3FF}"/>
              </a:ext>
            </a:extLst>
          </p:cNvPr>
          <p:cNvPicPr>
            <a:picLocks noChangeAspect="1"/>
          </p:cNvPicPr>
          <p:nvPr/>
        </p:nvPicPr>
        <p:blipFill rotWithShape="1">
          <a:blip r:embed="rId4"/>
          <a:srcRect t="4695" b="10160"/>
          <a:stretch/>
        </p:blipFill>
        <p:spPr>
          <a:xfrm>
            <a:off x="4637030" y="3418911"/>
            <a:ext cx="2640070" cy="3257826"/>
          </a:xfrm>
          <a:prstGeom prst="rect">
            <a:avLst/>
          </a:prstGeom>
        </p:spPr>
      </p:pic>
      <p:pic>
        <p:nvPicPr>
          <p:cNvPr id="14" name="Picture 13" descr="Text&#10;&#10;Description automatically generated">
            <a:extLst>
              <a:ext uri="{FF2B5EF4-FFF2-40B4-BE49-F238E27FC236}">
                <a16:creationId xmlns:a16="http://schemas.microsoft.com/office/drawing/2014/main" id="{BDCBC8CC-AEAD-E92C-183C-7C8511EC56BA}"/>
              </a:ext>
            </a:extLst>
          </p:cNvPr>
          <p:cNvPicPr>
            <a:picLocks noChangeAspect="1"/>
          </p:cNvPicPr>
          <p:nvPr/>
        </p:nvPicPr>
        <p:blipFill rotWithShape="1">
          <a:blip r:embed="rId5"/>
          <a:srcRect l="15845" r="13715"/>
          <a:stretch/>
        </p:blipFill>
        <p:spPr>
          <a:xfrm>
            <a:off x="8300714" y="3438645"/>
            <a:ext cx="2151386" cy="3054200"/>
          </a:xfrm>
          <a:prstGeom prst="rect">
            <a:avLst/>
          </a:prstGeom>
        </p:spPr>
      </p:pic>
    </p:spTree>
    <p:extLst>
      <p:ext uri="{BB962C8B-B14F-4D97-AF65-F5344CB8AC3E}">
        <p14:creationId xmlns:p14="http://schemas.microsoft.com/office/powerpoint/2010/main" val="31483204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FD1F3B-F350-93AE-EB92-536D9487CB8D}"/>
              </a:ext>
            </a:extLst>
          </p:cNvPr>
          <p:cNvSpPr/>
          <p:nvPr/>
        </p:nvSpPr>
        <p:spPr>
          <a:xfrm>
            <a:off x="0" y="0"/>
            <a:ext cx="12272790" cy="6858000"/>
          </a:xfrm>
          <a:prstGeom prst="rect">
            <a:avLst/>
          </a:prstGeom>
          <a:pattFill prst="pct75">
            <a:fgClr>
              <a:srgbClr val="92D050"/>
            </a:fgClr>
            <a:bgClr>
              <a:schemeClr val="bg1"/>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064E32B-D553-6E65-A337-BE380B95C84A}"/>
              </a:ext>
            </a:extLst>
          </p:cNvPr>
          <p:cNvSpPr txBox="1"/>
          <p:nvPr/>
        </p:nvSpPr>
        <p:spPr>
          <a:xfrm>
            <a:off x="3006610" y="1548635"/>
            <a:ext cx="2251190" cy="3106757"/>
          </a:xfrm>
          <a:prstGeom prst="rect">
            <a:avLst/>
          </a:prstGeom>
          <a:noFill/>
        </p:spPr>
        <p:txBody>
          <a:bodyPr wrap="square" rtlCol="0">
            <a:spAutoFit/>
          </a:bodyPr>
          <a:lstStyle/>
          <a:p>
            <a:endParaRPr lang="en-US"/>
          </a:p>
        </p:txBody>
      </p:sp>
      <p:pic>
        <p:nvPicPr>
          <p:cNvPr id="6" name="Picture 4" descr="Persian Empire copy">
            <a:extLst>
              <a:ext uri="{FF2B5EF4-FFF2-40B4-BE49-F238E27FC236}">
                <a16:creationId xmlns:a16="http://schemas.microsoft.com/office/drawing/2014/main" id="{B75EBA3E-4F13-C3A6-7310-F64ED33AEF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096" t="18593"/>
          <a:stretch/>
        </p:blipFill>
        <p:spPr bwMode="auto">
          <a:xfrm>
            <a:off x="377709" y="1109615"/>
            <a:ext cx="7080134" cy="55794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2708B0-0A31-A558-626A-688E265944FC}"/>
              </a:ext>
            </a:extLst>
          </p:cNvPr>
          <p:cNvSpPr txBox="1"/>
          <p:nvPr/>
        </p:nvSpPr>
        <p:spPr>
          <a:xfrm>
            <a:off x="1422400" y="232806"/>
            <a:ext cx="8788400" cy="707886"/>
          </a:xfrm>
          <a:prstGeom prst="rect">
            <a:avLst/>
          </a:prstGeom>
          <a:noFill/>
        </p:spPr>
        <p:txBody>
          <a:bodyPr wrap="square" rtlCol="0">
            <a:spAutoFit/>
          </a:bodyPr>
          <a:lstStyle/>
          <a:p>
            <a:r>
              <a:rPr lang="en-US" dirty="0">
                <a:latin typeface="Papyrus" panose="020B0602040200020303" pitchFamily="34" charset="77"/>
              </a:rPr>
              <a:t>      </a:t>
            </a:r>
            <a:r>
              <a:rPr lang="en-US" sz="2000" dirty="0">
                <a:latin typeface="Papyrus" panose="020B0602040200020303" pitchFamily="34" charset="77"/>
              </a:rPr>
              <a:t>The Euphrates River is the Key to the Kings of the East</a:t>
            </a:r>
          </a:p>
          <a:p>
            <a:r>
              <a:rPr lang="en-US" sz="2000" dirty="0">
                <a:latin typeface="Papyrus" panose="020B0602040200020303" pitchFamily="34" charset="77"/>
              </a:rPr>
              <a:t> This 1800 mile long river is a natural barrier– Also Israel’s ancient border</a:t>
            </a:r>
          </a:p>
        </p:txBody>
      </p:sp>
      <p:sp>
        <p:nvSpPr>
          <p:cNvPr id="3" name="TextBox 2">
            <a:extLst>
              <a:ext uri="{FF2B5EF4-FFF2-40B4-BE49-F238E27FC236}">
                <a16:creationId xmlns:a16="http://schemas.microsoft.com/office/drawing/2014/main" id="{1A047C2D-5CA2-2DAF-C490-0B91E58D1C2A}"/>
              </a:ext>
            </a:extLst>
          </p:cNvPr>
          <p:cNvSpPr txBox="1"/>
          <p:nvPr/>
        </p:nvSpPr>
        <p:spPr>
          <a:xfrm>
            <a:off x="7635644" y="1548635"/>
            <a:ext cx="4181590" cy="707886"/>
          </a:xfrm>
          <a:prstGeom prst="rect">
            <a:avLst/>
          </a:prstGeom>
          <a:noFill/>
        </p:spPr>
        <p:txBody>
          <a:bodyPr wrap="square" rtlCol="0">
            <a:spAutoFit/>
          </a:bodyPr>
          <a:lstStyle/>
          <a:p>
            <a:r>
              <a:rPr lang="en-US" sz="2000" dirty="0">
                <a:latin typeface="Papyrus" panose="020B0602040200020303" pitchFamily="34" charset="77"/>
              </a:rPr>
              <a:t>Enemy Nations East of Euphrates:</a:t>
            </a:r>
          </a:p>
          <a:p>
            <a:r>
              <a:rPr lang="en-US" sz="2000" dirty="0">
                <a:latin typeface="Papyrus" panose="020B0602040200020303" pitchFamily="34" charset="77"/>
              </a:rPr>
              <a:t>     All are Muslim Countries</a:t>
            </a:r>
          </a:p>
        </p:txBody>
      </p:sp>
      <p:sp>
        <p:nvSpPr>
          <p:cNvPr id="7" name="TextBox 6">
            <a:extLst>
              <a:ext uri="{FF2B5EF4-FFF2-40B4-BE49-F238E27FC236}">
                <a16:creationId xmlns:a16="http://schemas.microsoft.com/office/drawing/2014/main" id="{B719DF20-D701-3536-A706-93DCDA65649E}"/>
              </a:ext>
            </a:extLst>
          </p:cNvPr>
          <p:cNvSpPr txBox="1"/>
          <p:nvPr/>
        </p:nvSpPr>
        <p:spPr>
          <a:xfrm>
            <a:off x="8334966" y="2151727"/>
            <a:ext cx="2605145" cy="2554545"/>
          </a:xfrm>
          <a:prstGeom prst="rect">
            <a:avLst/>
          </a:prstGeom>
          <a:noFill/>
        </p:spPr>
        <p:txBody>
          <a:bodyPr wrap="square" rtlCol="0">
            <a:spAutoFit/>
          </a:bodyPr>
          <a:lstStyle/>
          <a:p>
            <a:pPr marL="342900" indent="-342900">
              <a:buFont typeface="Arial" panose="020B0604020202020204" pitchFamily="34" charset="0"/>
              <a:buChar char="•"/>
            </a:pPr>
            <a:r>
              <a:rPr lang="en-US" sz="2000" dirty="0">
                <a:latin typeface="Papyrus" panose="020B0602040200020303" pitchFamily="34" charset="77"/>
              </a:rPr>
              <a:t>Iraq</a:t>
            </a:r>
          </a:p>
          <a:p>
            <a:pPr marL="342900" indent="-342900">
              <a:buFont typeface="Arial" panose="020B0604020202020204" pitchFamily="34" charset="0"/>
              <a:buChar char="•"/>
            </a:pPr>
            <a:r>
              <a:rPr lang="en-US" sz="2000" dirty="0">
                <a:latin typeface="Papyrus" panose="020B0602040200020303" pitchFamily="34" charset="77"/>
              </a:rPr>
              <a:t>Iran</a:t>
            </a:r>
          </a:p>
          <a:p>
            <a:pPr marL="342900" indent="-342900">
              <a:buFont typeface="Arial" panose="020B0604020202020204" pitchFamily="34" charset="0"/>
              <a:buChar char="•"/>
            </a:pPr>
            <a:r>
              <a:rPr lang="en-US" sz="2000" dirty="0">
                <a:latin typeface="Papyrus" panose="020B0602040200020303" pitchFamily="34" charset="77"/>
              </a:rPr>
              <a:t>Turkey</a:t>
            </a:r>
          </a:p>
          <a:p>
            <a:pPr marL="342900" indent="-342900">
              <a:buFont typeface="Arial" panose="020B0604020202020204" pitchFamily="34" charset="0"/>
              <a:buChar char="•"/>
            </a:pPr>
            <a:r>
              <a:rPr lang="en-US" sz="2000" dirty="0">
                <a:latin typeface="Papyrus" panose="020B0602040200020303" pitchFamily="34" charset="77"/>
              </a:rPr>
              <a:t>Syria</a:t>
            </a:r>
          </a:p>
          <a:p>
            <a:pPr marL="342900" indent="-342900">
              <a:buFont typeface="Arial" panose="020B0604020202020204" pitchFamily="34" charset="0"/>
              <a:buChar char="•"/>
            </a:pPr>
            <a:r>
              <a:rPr lang="en-US" sz="2000" dirty="0">
                <a:latin typeface="Papyrus" panose="020B0602040200020303" pitchFamily="34" charset="77"/>
              </a:rPr>
              <a:t>Turkmenistan</a:t>
            </a:r>
          </a:p>
          <a:p>
            <a:pPr marL="342900" indent="-342900">
              <a:buFont typeface="Arial" panose="020B0604020202020204" pitchFamily="34" charset="0"/>
              <a:buChar char="•"/>
            </a:pPr>
            <a:r>
              <a:rPr lang="en-US" sz="2000" dirty="0">
                <a:latin typeface="Papyrus" panose="020B0602040200020303" pitchFamily="34" charset="77"/>
              </a:rPr>
              <a:t>Afghanistan</a:t>
            </a:r>
          </a:p>
          <a:p>
            <a:pPr marL="342900" indent="-342900">
              <a:buFont typeface="Arial" panose="020B0604020202020204" pitchFamily="34" charset="0"/>
              <a:buChar char="•"/>
            </a:pPr>
            <a:r>
              <a:rPr lang="en-US" sz="2000" dirty="0">
                <a:latin typeface="Papyrus" panose="020B0602040200020303" pitchFamily="34" charset="77"/>
              </a:rPr>
              <a:t>Pakistan</a:t>
            </a:r>
          </a:p>
          <a:p>
            <a:pPr marL="342900" indent="-342900">
              <a:buFont typeface="Arial" panose="020B0604020202020204" pitchFamily="34" charset="0"/>
              <a:buChar char="•"/>
            </a:pPr>
            <a:r>
              <a:rPr lang="en-US" sz="2000" dirty="0">
                <a:latin typeface="Papyrus" panose="020B0602040200020303" pitchFamily="34" charset="77"/>
              </a:rPr>
              <a:t>Uzbekistan</a:t>
            </a:r>
          </a:p>
        </p:txBody>
      </p:sp>
      <p:sp>
        <p:nvSpPr>
          <p:cNvPr id="9" name="TextBox 8">
            <a:extLst>
              <a:ext uri="{FF2B5EF4-FFF2-40B4-BE49-F238E27FC236}">
                <a16:creationId xmlns:a16="http://schemas.microsoft.com/office/drawing/2014/main" id="{C18E0200-BA98-5798-006C-034A04685C24}"/>
              </a:ext>
            </a:extLst>
          </p:cNvPr>
          <p:cNvSpPr txBox="1"/>
          <p:nvPr/>
        </p:nvSpPr>
        <p:spPr>
          <a:xfrm>
            <a:off x="7635644" y="5124698"/>
            <a:ext cx="4556356" cy="1600438"/>
          </a:xfrm>
          <a:prstGeom prst="rect">
            <a:avLst/>
          </a:prstGeom>
          <a:noFill/>
        </p:spPr>
        <p:txBody>
          <a:bodyPr wrap="square" rtlCol="0">
            <a:spAutoFit/>
          </a:bodyPr>
          <a:lstStyle/>
          <a:p>
            <a:r>
              <a:rPr lang="en-US" sz="2000" dirty="0">
                <a:latin typeface="Papyrus" panose="020B0602040200020303" pitchFamily="34" charset="77"/>
              </a:rPr>
              <a:t>Old Testament Enemies -  Judges 6:3</a:t>
            </a:r>
          </a:p>
          <a:p>
            <a:r>
              <a:rPr lang="en-US" sz="2000" dirty="0">
                <a:latin typeface="Papyrus" panose="020B0602040200020303" pitchFamily="34" charset="77"/>
              </a:rPr>
              <a:t>                      Midianites</a:t>
            </a:r>
          </a:p>
          <a:p>
            <a:r>
              <a:rPr lang="en-US" sz="2000" dirty="0">
                <a:latin typeface="Papyrus" panose="020B0602040200020303" pitchFamily="34" charset="77"/>
              </a:rPr>
              <a:t>                       Amalekites</a:t>
            </a:r>
          </a:p>
          <a:p>
            <a:r>
              <a:rPr lang="en-US" sz="2000" dirty="0">
                <a:latin typeface="Papyrus" panose="020B0602040200020303" pitchFamily="34" charset="77"/>
              </a:rPr>
              <a:t>          “Children of the East”</a:t>
            </a:r>
          </a:p>
          <a:p>
            <a:endParaRPr lang="en-US" dirty="0"/>
          </a:p>
        </p:txBody>
      </p:sp>
    </p:spTree>
    <p:extLst>
      <p:ext uri="{BB962C8B-B14F-4D97-AF65-F5344CB8AC3E}">
        <p14:creationId xmlns:p14="http://schemas.microsoft.com/office/powerpoint/2010/main" val="2312078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FD1F3B-F350-93AE-EB92-536D9487CB8D}"/>
              </a:ext>
            </a:extLst>
          </p:cNvPr>
          <p:cNvSpPr/>
          <p:nvPr/>
        </p:nvSpPr>
        <p:spPr>
          <a:xfrm>
            <a:off x="0" y="2236"/>
            <a:ext cx="12272790" cy="6858000"/>
          </a:xfrm>
          <a:prstGeom prst="rect">
            <a:avLst/>
          </a:prstGeom>
          <a:pattFill prst="pct75">
            <a:fgClr>
              <a:srgbClr val="F79B00"/>
            </a:fgClr>
            <a:bgClr>
              <a:schemeClr val="bg1"/>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064E32B-D553-6E65-A337-BE380B95C84A}"/>
              </a:ext>
            </a:extLst>
          </p:cNvPr>
          <p:cNvSpPr txBox="1"/>
          <p:nvPr/>
        </p:nvSpPr>
        <p:spPr>
          <a:xfrm>
            <a:off x="2566930" y="1002535"/>
            <a:ext cx="5424765" cy="3106757"/>
          </a:xfrm>
          <a:prstGeom prst="rect">
            <a:avLst/>
          </a:prstGeom>
          <a:noFill/>
        </p:spPr>
        <p:txBody>
          <a:bodyPr wrap="square" rtlCol="0">
            <a:spAutoFit/>
          </a:bodyPr>
          <a:lstStyle/>
          <a:p>
            <a:endParaRPr lang="en-US"/>
          </a:p>
        </p:txBody>
      </p:sp>
      <p:sp>
        <p:nvSpPr>
          <p:cNvPr id="2" name="TextBox 1">
            <a:extLst>
              <a:ext uri="{FF2B5EF4-FFF2-40B4-BE49-F238E27FC236}">
                <a16:creationId xmlns:a16="http://schemas.microsoft.com/office/drawing/2014/main" id="{84F6D96A-A4AA-4EA9-BE25-9D52C3619B5F}"/>
              </a:ext>
            </a:extLst>
          </p:cNvPr>
          <p:cNvSpPr txBox="1"/>
          <p:nvPr/>
        </p:nvSpPr>
        <p:spPr>
          <a:xfrm>
            <a:off x="307075" y="614068"/>
            <a:ext cx="7684620" cy="6422271"/>
          </a:xfrm>
          <a:prstGeom prst="rect">
            <a:avLst/>
          </a:prstGeom>
          <a:noFill/>
        </p:spPr>
        <p:txBody>
          <a:bodyPr wrap="square" rtlCol="0">
            <a:spAutoFit/>
          </a:bodyPr>
          <a:lstStyle/>
          <a:p>
            <a:endParaRPr lang="en-US" sz="2000" b="1" baseline="30000" dirty="0">
              <a:latin typeface="Papyrus" panose="020B0602040200020303" pitchFamily="34" charset="77"/>
            </a:endParaRPr>
          </a:p>
          <a:p>
            <a:r>
              <a:rPr lang="en-US" sz="2000" b="1" baseline="30000" dirty="0">
                <a:latin typeface="Papyrus" panose="020B0602040200020303" pitchFamily="34" charset="77"/>
              </a:rPr>
              <a:t>1</a:t>
            </a:r>
            <a:r>
              <a:rPr lang="en-US" sz="2000" b="1" dirty="0">
                <a:latin typeface="Papyrus" panose="020B0602040200020303" pitchFamily="34" charset="77"/>
              </a:rPr>
              <a:t> </a:t>
            </a:r>
            <a:r>
              <a:rPr lang="en-US" sz="2000" dirty="0">
                <a:latin typeface="Papyrus" panose="020B0602040200020303" pitchFamily="34" charset="77"/>
              </a:rPr>
              <a:t>And I stood upon the sand of the sea,</a:t>
            </a:r>
          </a:p>
          <a:p>
            <a:r>
              <a:rPr lang="en-US" sz="2000" dirty="0">
                <a:latin typeface="Papyrus" panose="020B0602040200020303" pitchFamily="34" charset="77"/>
              </a:rPr>
              <a:t>   and saw a beast rise up out of the sea, </a:t>
            </a:r>
          </a:p>
          <a:p>
            <a:r>
              <a:rPr lang="en-US" sz="2000" dirty="0">
                <a:latin typeface="Papyrus" panose="020B0602040200020303" pitchFamily="34" charset="77"/>
              </a:rPr>
              <a:t>    having  7 heads and 10 horns, and upon his horns 10 crowns, </a:t>
            </a:r>
          </a:p>
          <a:p>
            <a:r>
              <a:rPr lang="en-US" sz="2000" dirty="0">
                <a:latin typeface="Papyrus" panose="020B0602040200020303" pitchFamily="34" charset="77"/>
              </a:rPr>
              <a:t>      and upon his heads the name of blasphemy.</a:t>
            </a:r>
          </a:p>
          <a:p>
            <a:endParaRPr lang="en-US" sz="2000" dirty="0">
              <a:latin typeface="Papyrus" panose="020B0602040200020303" pitchFamily="34" charset="77"/>
            </a:endParaRPr>
          </a:p>
          <a:p>
            <a:r>
              <a:rPr lang="en-US" sz="2000" b="1" baseline="30000" dirty="0">
                <a:latin typeface="Papyrus" panose="020B0602040200020303" pitchFamily="34" charset="77"/>
              </a:rPr>
              <a:t>2 </a:t>
            </a:r>
            <a:r>
              <a:rPr lang="en-US" sz="2000" dirty="0">
                <a:latin typeface="Papyrus" panose="020B0602040200020303" pitchFamily="34" charset="77"/>
              </a:rPr>
              <a:t>And the beast which I saw was like unto a leopard, </a:t>
            </a:r>
          </a:p>
          <a:p>
            <a:r>
              <a:rPr lang="en-US" sz="2000" dirty="0">
                <a:latin typeface="Papyrus" panose="020B0602040200020303" pitchFamily="34" charset="77"/>
              </a:rPr>
              <a:t>     and his feet were as the feet of a bear, </a:t>
            </a:r>
          </a:p>
          <a:p>
            <a:r>
              <a:rPr lang="en-US" sz="2000" dirty="0">
                <a:latin typeface="Papyrus" panose="020B0602040200020303" pitchFamily="34" charset="77"/>
              </a:rPr>
              <a:t>    and his mouth as the mouth of a lion: </a:t>
            </a:r>
          </a:p>
          <a:p>
            <a:r>
              <a:rPr lang="en-US" sz="2000" dirty="0">
                <a:latin typeface="Papyrus" panose="020B0602040200020303" pitchFamily="34" charset="77"/>
              </a:rPr>
              <a:t>       and the dragon gave him his power,</a:t>
            </a:r>
          </a:p>
          <a:p>
            <a:r>
              <a:rPr lang="en-US" sz="2000" dirty="0">
                <a:latin typeface="Papyrus" panose="020B0602040200020303" pitchFamily="34" charset="77"/>
              </a:rPr>
              <a:t> and his seat, and great authority.</a:t>
            </a:r>
          </a:p>
          <a:p>
            <a:endParaRPr lang="en-US" sz="2000" dirty="0">
              <a:latin typeface="Papyrus" panose="020B0602040200020303" pitchFamily="34" charset="77"/>
            </a:endParaRPr>
          </a:p>
          <a:p>
            <a:r>
              <a:rPr lang="en-US" sz="2000" b="1" baseline="30000" dirty="0">
                <a:latin typeface="Papyrus" panose="020B0602040200020303" pitchFamily="34" charset="77"/>
              </a:rPr>
              <a:t>3 </a:t>
            </a:r>
            <a:r>
              <a:rPr lang="en-US" sz="2000" dirty="0">
                <a:latin typeface="Papyrus" panose="020B0602040200020303" pitchFamily="34" charset="77"/>
              </a:rPr>
              <a:t>And I saw one of his heads as it were wounded to death; </a:t>
            </a:r>
          </a:p>
          <a:p>
            <a:r>
              <a:rPr lang="en-US" sz="2000" dirty="0">
                <a:latin typeface="Papyrus" panose="020B0602040200020303" pitchFamily="34" charset="77"/>
              </a:rPr>
              <a:t>      and his deadly wound was healed: </a:t>
            </a:r>
          </a:p>
          <a:p>
            <a:r>
              <a:rPr lang="en-US" sz="2000" dirty="0">
                <a:latin typeface="Papyrus" panose="020B0602040200020303" pitchFamily="34" charset="77"/>
              </a:rPr>
              <a:t>     and all the world wondered after the beast</a:t>
            </a:r>
          </a:p>
          <a:p>
            <a:r>
              <a:rPr lang="en-US" sz="2000" dirty="0">
                <a:latin typeface="Papyrus" panose="020B0602040200020303" pitchFamily="34" charset="77"/>
              </a:rPr>
              <a:t>.</a:t>
            </a:r>
          </a:p>
          <a:p>
            <a:r>
              <a:rPr lang="en-US" sz="2000" b="1" baseline="30000" dirty="0">
                <a:latin typeface="Papyrus" panose="020B0602040200020303" pitchFamily="34" charset="77"/>
              </a:rPr>
              <a:t>4 </a:t>
            </a:r>
            <a:r>
              <a:rPr lang="en-US" sz="2000" dirty="0">
                <a:latin typeface="Papyrus" panose="020B0602040200020303" pitchFamily="34" charset="77"/>
              </a:rPr>
              <a:t>And they worshipped the dragon </a:t>
            </a:r>
          </a:p>
          <a:p>
            <a:r>
              <a:rPr lang="en-US" sz="2000" dirty="0">
                <a:latin typeface="Papyrus" panose="020B0602040200020303" pitchFamily="34" charset="77"/>
              </a:rPr>
              <a:t>which gave power to the beast: </a:t>
            </a:r>
          </a:p>
          <a:p>
            <a:r>
              <a:rPr lang="en-US" sz="2000" dirty="0">
                <a:latin typeface="Papyrus" panose="020B0602040200020303" pitchFamily="34" charset="77"/>
              </a:rPr>
              <a:t>        and they worshipped the beast, saying, </a:t>
            </a:r>
          </a:p>
          <a:p>
            <a:r>
              <a:rPr lang="en-US" sz="2000" dirty="0">
                <a:latin typeface="Papyrus" panose="020B0602040200020303" pitchFamily="34" charset="77"/>
              </a:rPr>
              <a:t> Who is like unto the beast? Who is able to make war with him?</a:t>
            </a:r>
          </a:p>
          <a:p>
            <a:endParaRPr lang="en-US" dirty="0"/>
          </a:p>
        </p:txBody>
      </p:sp>
      <p:pic>
        <p:nvPicPr>
          <p:cNvPr id="8" name="Picture 4" descr="25">
            <a:extLst>
              <a:ext uri="{FF2B5EF4-FFF2-40B4-BE49-F238E27FC236}">
                <a16:creationId xmlns:a16="http://schemas.microsoft.com/office/drawing/2014/main" id="{71FC5350-0C37-FC9E-2690-525057F072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6793" r="4139" b="7463"/>
          <a:stretch/>
        </p:blipFill>
        <p:spPr bwMode="auto">
          <a:xfrm>
            <a:off x="7672308" y="967354"/>
            <a:ext cx="4212617" cy="50457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73D1825-9683-F783-F63C-9E9445E02EF1}"/>
              </a:ext>
            </a:extLst>
          </p:cNvPr>
          <p:cNvSpPr txBox="1"/>
          <p:nvPr/>
        </p:nvSpPr>
        <p:spPr>
          <a:xfrm>
            <a:off x="457200" y="383236"/>
            <a:ext cx="8905459" cy="461665"/>
          </a:xfrm>
          <a:prstGeom prst="rect">
            <a:avLst/>
          </a:prstGeom>
          <a:noFill/>
        </p:spPr>
        <p:txBody>
          <a:bodyPr wrap="square" rtlCol="0">
            <a:spAutoFit/>
          </a:bodyPr>
          <a:lstStyle/>
          <a:p>
            <a:r>
              <a:rPr lang="en-US" sz="2400" dirty="0">
                <a:latin typeface="Papyrus" panose="020B0602040200020303" pitchFamily="34" charset="77"/>
              </a:rPr>
              <a:t>#5. Revelation 13:1-4  “ The Kingdom of the Anti Christ”</a:t>
            </a:r>
          </a:p>
        </p:txBody>
      </p:sp>
    </p:spTree>
    <p:extLst>
      <p:ext uri="{BB962C8B-B14F-4D97-AF65-F5344CB8AC3E}">
        <p14:creationId xmlns:p14="http://schemas.microsoft.com/office/powerpoint/2010/main" val="38071974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FD1F3B-F350-93AE-EB92-536D9487CB8D}"/>
              </a:ext>
            </a:extLst>
          </p:cNvPr>
          <p:cNvSpPr/>
          <p:nvPr/>
        </p:nvSpPr>
        <p:spPr>
          <a:xfrm>
            <a:off x="0" y="0"/>
            <a:ext cx="12272790" cy="6858000"/>
          </a:xfrm>
          <a:prstGeom prst="rect">
            <a:avLst/>
          </a:prstGeom>
          <a:pattFill prst="pct75">
            <a:fgClr>
              <a:srgbClr val="F79B00"/>
            </a:fgClr>
            <a:bgClr>
              <a:schemeClr val="bg1"/>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7E5933F-EACF-3FA2-56E3-38D9AC7D5F69}"/>
              </a:ext>
            </a:extLst>
          </p:cNvPr>
          <p:cNvSpPr txBox="1"/>
          <p:nvPr/>
        </p:nvSpPr>
        <p:spPr>
          <a:xfrm>
            <a:off x="335280" y="488245"/>
            <a:ext cx="9326880" cy="461665"/>
          </a:xfrm>
          <a:prstGeom prst="rect">
            <a:avLst/>
          </a:prstGeom>
          <a:noFill/>
        </p:spPr>
        <p:txBody>
          <a:bodyPr wrap="square" rtlCol="0">
            <a:spAutoFit/>
          </a:bodyPr>
          <a:lstStyle/>
          <a:p>
            <a:r>
              <a:rPr lang="en-US" sz="2400" dirty="0">
                <a:latin typeface="Papyrus" panose="020B0602040200020303" pitchFamily="34" charset="77"/>
              </a:rPr>
              <a:t> 7 Popular End Time Teaching  - Corrected by the Word of God  </a:t>
            </a:r>
          </a:p>
        </p:txBody>
      </p:sp>
      <p:sp>
        <p:nvSpPr>
          <p:cNvPr id="8" name="TextBox 7">
            <a:extLst>
              <a:ext uri="{FF2B5EF4-FFF2-40B4-BE49-F238E27FC236}">
                <a16:creationId xmlns:a16="http://schemas.microsoft.com/office/drawing/2014/main" id="{83F9634F-3449-5EB0-13B5-EE24D27516DF}"/>
              </a:ext>
            </a:extLst>
          </p:cNvPr>
          <p:cNvSpPr txBox="1"/>
          <p:nvPr/>
        </p:nvSpPr>
        <p:spPr>
          <a:xfrm>
            <a:off x="609600" y="1065326"/>
            <a:ext cx="9692640" cy="5016758"/>
          </a:xfrm>
          <a:prstGeom prst="rect">
            <a:avLst/>
          </a:prstGeom>
          <a:noFill/>
        </p:spPr>
        <p:txBody>
          <a:bodyPr wrap="square" rtlCol="0">
            <a:spAutoFit/>
          </a:bodyPr>
          <a:lstStyle/>
          <a:p>
            <a:pPr marL="342900" indent="-342900">
              <a:buFont typeface="+mj-lt"/>
              <a:buAutoNum type="arabicPeriod"/>
            </a:pPr>
            <a:r>
              <a:rPr lang="en-US" sz="2000" dirty="0">
                <a:latin typeface="Papyrus" panose="020B0602040200020303" pitchFamily="34" charset="77"/>
              </a:rPr>
              <a:t>Real Crossing of the Red Sea   -  Exodus 3: 1,12;   Galatians  4:25; </a:t>
            </a:r>
          </a:p>
          <a:p>
            <a:r>
              <a:rPr lang="en-US" sz="2000" dirty="0">
                <a:latin typeface="Papyrus" panose="020B0602040200020303" pitchFamily="34" charset="77"/>
              </a:rPr>
              <a:t>      Real Location of Mt. Sinai</a:t>
            </a:r>
          </a:p>
          <a:p>
            <a:pPr marL="342900" indent="-342900">
              <a:buFont typeface="+mj-lt"/>
              <a:buAutoNum type="arabicPeriod"/>
            </a:pPr>
            <a:endParaRPr lang="en-US" sz="2000" dirty="0">
              <a:latin typeface="Papyrus" panose="020B0602040200020303" pitchFamily="34" charset="77"/>
            </a:endParaRPr>
          </a:p>
          <a:p>
            <a:r>
              <a:rPr lang="en-US" sz="2000" dirty="0">
                <a:latin typeface="Papyrus" panose="020B0602040200020303" pitchFamily="34" charset="77"/>
              </a:rPr>
              <a:t>2. The Battle of Gog/Magog – Not Russia</a:t>
            </a:r>
          </a:p>
          <a:p>
            <a:r>
              <a:rPr lang="en-US" sz="2000" dirty="0">
                <a:latin typeface="Papyrus" panose="020B0602040200020303" pitchFamily="34" charset="77"/>
              </a:rPr>
              <a:t>         Timing,  Identity of  Leader &amp; Coalition of Countries</a:t>
            </a:r>
          </a:p>
          <a:p>
            <a:endParaRPr lang="en-US" sz="2000" dirty="0">
              <a:latin typeface="Papyrus" panose="020B0602040200020303" pitchFamily="34" charset="77"/>
            </a:endParaRPr>
          </a:p>
          <a:p>
            <a:r>
              <a:rPr lang="en-US" sz="2000" dirty="0">
                <a:latin typeface="Papyrus" panose="020B0602040200020303" pitchFamily="34" charset="77"/>
              </a:rPr>
              <a:t>3. One World Religion or Harlot- Revelation Chapter 17</a:t>
            </a:r>
          </a:p>
          <a:p>
            <a:r>
              <a:rPr lang="en-US" sz="2000" dirty="0">
                <a:latin typeface="Papyrus" panose="020B0602040200020303" pitchFamily="34" charset="77"/>
              </a:rPr>
              <a:t> </a:t>
            </a:r>
          </a:p>
          <a:p>
            <a:pPr marL="342900" indent="-342900">
              <a:buAutoNum type="arabicPeriod" startAt="4"/>
            </a:pPr>
            <a:r>
              <a:rPr lang="en-US" sz="2000" dirty="0">
                <a:latin typeface="Papyrus" panose="020B0602040200020303" pitchFamily="34" charset="77"/>
              </a:rPr>
              <a:t>Kings of the East – Not China  - Revelation 16:12; Gen 29:1; Judges 6:3</a:t>
            </a:r>
          </a:p>
          <a:p>
            <a:pPr marL="342900" indent="-342900">
              <a:buAutoNum type="arabicPeriod" startAt="4"/>
            </a:pPr>
            <a:endParaRPr lang="en-US" sz="2000" dirty="0">
              <a:latin typeface="Papyrus" panose="020B0602040200020303" pitchFamily="34" charset="77"/>
            </a:endParaRPr>
          </a:p>
          <a:p>
            <a:pPr marL="342900" indent="-342900">
              <a:buAutoNum type="arabicPeriod" startAt="4"/>
            </a:pPr>
            <a:r>
              <a:rPr lang="en-US" sz="2000" dirty="0">
                <a:latin typeface="Papyrus" panose="020B0602040200020303" pitchFamily="34" charset="77"/>
              </a:rPr>
              <a:t>Identity of Anti-Christ      Revelation 13: 1-10</a:t>
            </a:r>
          </a:p>
          <a:p>
            <a:r>
              <a:rPr lang="en-US" sz="2000" dirty="0">
                <a:latin typeface="Papyrus" panose="020B0602040200020303" pitchFamily="34" charset="77"/>
              </a:rPr>
              <a:t>      Mark of the Beast       Revelation 13:16-18</a:t>
            </a:r>
          </a:p>
          <a:p>
            <a:pPr marL="342900" indent="-342900">
              <a:buAutoNum type="arabicPeriod" startAt="4"/>
            </a:pPr>
            <a:endParaRPr lang="en-US" sz="2000" dirty="0">
              <a:latin typeface="Papyrus" panose="020B0602040200020303" pitchFamily="34" charset="77"/>
            </a:endParaRPr>
          </a:p>
          <a:p>
            <a:r>
              <a:rPr lang="en-US" sz="2000" dirty="0">
                <a:latin typeface="Papyrus" panose="020B0602040200020303" pitchFamily="34" charset="77"/>
              </a:rPr>
              <a:t>6.    City of Adam &amp; Garden of Eden -   Genesis Chapter 3;  Joshua 3:16</a:t>
            </a:r>
          </a:p>
          <a:p>
            <a:pPr marL="342900" indent="-342900">
              <a:buAutoNum type="arabicPeriod" startAt="4"/>
            </a:pPr>
            <a:endParaRPr lang="en-US" sz="2000" dirty="0">
              <a:latin typeface="Papyrus" panose="020B0602040200020303" pitchFamily="34" charset="77"/>
            </a:endParaRPr>
          </a:p>
          <a:p>
            <a:r>
              <a:rPr lang="en-US" sz="2000" dirty="0">
                <a:latin typeface="Papyrus" panose="020B0602040200020303" pitchFamily="34" charset="77"/>
              </a:rPr>
              <a:t>7.  End Time Revival or End Time Apostasy -   2 Thessalonians 4:1-3; Luke 18:8</a:t>
            </a:r>
          </a:p>
        </p:txBody>
      </p:sp>
      <p:pic>
        <p:nvPicPr>
          <p:cNvPr id="10" name="Picture 9" descr="A stack of books&#10;&#10;Description automatically generated with low confidence">
            <a:extLst>
              <a:ext uri="{FF2B5EF4-FFF2-40B4-BE49-F238E27FC236}">
                <a16:creationId xmlns:a16="http://schemas.microsoft.com/office/drawing/2014/main" id="{765FB464-592B-BBF5-7C25-E71B264E45D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394" b="89894" l="7337" r="89793">
                        <a14:foregroundMark x1="7496" y1="33245" x2="13716" y2="23936"/>
                        <a14:foregroundMark x1="13716" y1="23936" x2="22488" y2="20213"/>
                        <a14:foregroundMark x1="22488" y1="20213" x2="29825" y2="11436"/>
                        <a14:foregroundMark x1="29825" y1="11436" x2="40989" y2="10638"/>
                        <a14:foregroundMark x1="40989" y1="10638" x2="63955" y2="15426"/>
                        <a14:foregroundMark x1="63955" y1="15426" x2="80223" y2="14362"/>
                        <a14:foregroundMark x1="80223" y1="14362" x2="83573" y2="27394"/>
                        <a14:foregroundMark x1="83573" y1="27394" x2="89474" y2="36436"/>
                        <a14:foregroundMark x1="89474" y1="36436" x2="89155" y2="52394"/>
                        <a14:foregroundMark x1="89155" y1="52394" x2="88836" y2="53989"/>
                        <a14:foregroundMark x1="29187" y1="2394" x2="37480" y2="4255"/>
                        <a14:backgroundMark x1="8772" y1="47340" x2="90431" y2="65691"/>
                        <a14:backgroundMark x1="90431" y1="65691" x2="71611" y2="75266"/>
                        <a14:backgroundMark x1="71611" y1="75266" x2="26156" y2="76330"/>
                      </a14:backgroundRemoval>
                    </a14:imgEffect>
                  </a14:imgLayer>
                </a14:imgProps>
              </a:ext>
            </a:extLst>
          </a:blip>
          <a:stretch>
            <a:fillRect/>
          </a:stretch>
        </p:blipFill>
        <p:spPr>
          <a:xfrm>
            <a:off x="7030965" y="1838297"/>
            <a:ext cx="5262390" cy="3157434"/>
          </a:xfrm>
          <a:prstGeom prst="rect">
            <a:avLst/>
          </a:prstGeom>
        </p:spPr>
      </p:pic>
    </p:spTree>
    <p:extLst>
      <p:ext uri="{BB962C8B-B14F-4D97-AF65-F5344CB8AC3E}">
        <p14:creationId xmlns:p14="http://schemas.microsoft.com/office/powerpoint/2010/main" val="20744185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828F0D3-9113-F7BE-127F-0E45C3A1C923}"/>
              </a:ext>
            </a:extLst>
          </p:cNvPr>
          <p:cNvSpPr/>
          <p:nvPr/>
        </p:nvSpPr>
        <p:spPr>
          <a:xfrm>
            <a:off x="0" y="19157"/>
            <a:ext cx="12192000" cy="6926800"/>
          </a:xfrm>
          <a:prstGeom prst="rect">
            <a:avLst/>
          </a:prstGeom>
          <a:pattFill prst="pct75">
            <a:fgClr>
              <a:srgbClr val="F79B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4Beast Comparative Cha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87957"/>
            <a:ext cx="9144000" cy="6926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3590684" y="-1862"/>
            <a:ext cx="5683380" cy="461665"/>
          </a:xfrm>
          <a:prstGeom prst="rect">
            <a:avLst/>
          </a:prstGeom>
          <a:solidFill>
            <a:srgbClr val="3366FF"/>
          </a:solidFill>
        </p:spPr>
        <p:txBody>
          <a:bodyPr wrap="square" rtlCol="0">
            <a:spAutoFit/>
          </a:bodyPr>
          <a:lstStyle/>
          <a:p>
            <a:r>
              <a:rPr lang="en-US" sz="2400" dirty="0">
                <a:latin typeface="Papyrus"/>
                <a:cs typeface="Papyrus"/>
              </a:rPr>
              <a:t>Comparing Daniel  2, Daniel 7 &amp;  Daniel 8</a:t>
            </a:r>
          </a:p>
        </p:txBody>
      </p:sp>
    </p:spTree>
    <p:extLst>
      <p:ext uri="{BB962C8B-B14F-4D97-AF65-F5344CB8AC3E}">
        <p14:creationId xmlns:p14="http://schemas.microsoft.com/office/powerpoint/2010/main" val="1344088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FD1F3B-F350-93AE-EB92-536D9487CB8D}"/>
              </a:ext>
            </a:extLst>
          </p:cNvPr>
          <p:cNvSpPr/>
          <p:nvPr/>
        </p:nvSpPr>
        <p:spPr>
          <a:xfrm>
            <a:off x="0" y="0"/>
            <a:ext cx="12272790" cy="6858000"/>
          </a:xfrm>
          <a:prstGeom prst="rect">
            <a:avLst/>
          </a:prstGeom>
          <a:pattFill prst="pct75">
            <a:fgClr>
              <a:srgbClr val="F79B00"/>
            </a:fgClr>
            <a:bgClr>
              <a:schemeClr val="bg1"/>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064E32B-D553-6E65-A337-BE380B95C84A}"/>
              </a:ext>
            </a:extLst>
          </p:cNvPr>
          <p:cNvSpPr txBox="1"/>
          <p:nvPr/>
        </p:nvSpPr>
        <p:spPr>
          <a:xfrm>
            <a:off x="2566930" y="1002535"/>
            <a:ext cx="8604174" cy="3106757"/>
          </a:xfrm>
          <a:prstGeom prst="rect">
            <a:avLst/>
          </a:prstGeom>
          <a:noFill/>
        </p:spPr>
        <p:txBody>
          <a:bodyPr wrap="square" rtlCol="0">
            <a:spAutoFit/>
          </a:bodyPr>
          <a:lstStyle/>
          <a:p>
            <a:endParaRPr lang="en-US"/>
          </a:p>
        </p:txBody>
      </p:sp>
      <p:sp>
        <p:nvSpPr>
          <p:cNvPr id="2" name="TextBox 1">
            <a:extLst>
              <a:ext uri="{FF2B5EF4-FFF2-40B4-BE49-F238E27FC236}">
                <a16:creationId xmlns:a16="http://schemas.microsoft.com/office/drawing/2014/main" id="{84F6D96A-A4AA-4EA9-BE25-9D52C3619B5F}"/>
              </a:ext>
            </a:extLst>
          </p:cNvPr>
          <p:cNvSpPr txBox="1"/>
          <p:nvPr/>
        </p:nvSpPr>
        <p:spPr>
          <a:xfrm>
            <a:off x="381000" y="108197"/>
            <a:ext cx="11811000" cy="4278094"/>
          </a:xfrm>
          <a:prstGeom prst="rect">
            <a:avLst/>
          </a:prstGeom>
          <a:noFill/>
        </p:spPr>
        <p:txBody>
          <a:bodyPr wrap="square" rtlCol="0">
            <a:spAutoFit/>
          </a:bodyPr>
          <a:lstStyle/>
          <a:p>
            <a:endParaRPr lang="en-US" sz="2000" b="1" dirty="0">
              <a:latin typeface="Papyrus" panose="020B0602040200020303" pitchFamily="34" charset="77"/>
            </a:endParaRPr>
          </a:p>
          <a:p>
            <a:r>
              <a:rPr lang="en-US" sz="2000" b="1" baseline="30000" dirty="0">
                <a:latin typeface="Papyrus" panose="020B0602040200020303" pitchFamily="34" charset="77"/>
              </a:rPr>
              <a:t>5</a:t>
            </a:r>
            <a:r>
              <a:rPr lang="en-US" b="1" baseline="30000" dirty="0">
                <a:latin typeface="Papyrus" panose="020B0602040200020303" pitchFamily="34" charset="77"/>
              </a:rPr>
              <a:t> </a:t>
            </a:r>
            <a:r>
              <a:rPr lang="en-US" dirty="0">
                <a:latin typeface="Papyrus" panose="020B0602040200020303" pitchFamily="34" charset="77"/>
              </a:rPr>
              <a:t>And there was given unto him a mouth speaking great things and blasphemies; </a:t>
            </a:r>
          </a:p>
          <a:p>
            <a:r>
              <a:rPr lang="en-US" dirty="0">
                <a:latin typeface="Papyrus" panose="020B0602040200020303" pitchFamily="34" charset="77"/>
              </a:rPr>
              <a:t>and power was given unto him to continue 42 months.</a:t>
            </a:r>
          </a:p>
          <a:p>
            <a:endParaRPr lang="en-US" dirty="0">
              <a:latin typeface="Papyrus" panose="020B0602040200020303" pitchFamily="34" charset="77"/>
            </a:endParaRPr>
          </a:p>
          <a:p>
            <a:r>
              <a:rPr lang="en-US" b="1" baseline="30000" dirty="0">
                <a:latin typeface="Papyrus" panose="020B0602040200020303" pitchFamily="34" charset="77"/>
              </a:rPr>
              <a:t>6 </a:t>
            </a:r>
            <a:r>
              <a:rPr lang="en-US" dirty="0">
                <a:latin typeface="Papyrus" panose="020B0602040200020303" pitchFamily="34" charset="77"/>
              </a:rPr>
              <a:t>And he opened his mouth in blasphemy against God, to blaspheme His name, </a:t>
            </a:r>
          </a:p>
          <a:p>
            <a:r>
              <a:rPr lang="en-US" dirty="0">
                <a:latin typeface="Papyrus" panose="020B0602040200020303" pitchFamily="34" charset="77"/>
              </a:rPr>
              <a:t>      and His Tabernacle, and them that dwell in heaven.</a:t>
            </a:r>
          </a:p>
          <a:p>
            <a:endParaRPr lang="en-US" dirty="0">
              <a:latin typeface="Papyrus" panose="020B0602040200020303" pitchFamily="34" charset="77"/>
            </a:endParaRPr>
          </a:p>
          <a:p>
            <a:r>
              <a:rPr lang="en-US" b="1" baseline="30000" dirty="0">
                <a:latin typeface="Papyrus" panose="020B0602040200020303" pitchFamily="34" charset="77"/>
              </a:rPr>
              <a:t>7 </a:t>
            </a:r>
            <a:r>
              <a:rPr lang="en-US" dirty="0">
                <a:latin typeface="Papyrus" panose="020B0602040200020303" pitchFamily="34" charset="77"/>
              </a:rPr>
              <a:t>And it was given unto him to make war with the saints, and to overcome them: </a:t>
            </a:r>
          </a:p>
          <a:p>
            <a:r>
              <a:rPr lang="en-US" dirty="0">
                <a:latin typeface="Papyrus" panose="020B0602040200020303" pitchFamily="34" charset="77"/>
              </a:rPr>
              <a:t>      and power was given him over all kindreds, and tongues, and nations.</a:t>
            </a:r>
          </a:p>
          <a:p>
            <a:endParaRPr lang="en-US" dirty="0">
              <a:latin typeface="Papyrus" panose="020B0602040200020303" pitchFamily="34" charset="77"/>
            </a:endParaRPr>
          </a:p>
          <a:p>
            <a:r>
              <a:rPr lang="en-US" b="1" baseline="30000" dirty="0">
                <a:latin typeface="Papyrus" panose="020B0602040200020303" pitchFamily="34" charset="77"/>
              </a:rPr>
              <a:t>8 </a:t>
            </a:r>
            <a:r>
              <a:rPr lang="en-US" dirty="0">
                <a:latin typeface="Papyrus" panose="020B0602040200020303" pitchFamily="34" charset="77"/>
              </a:rPr>
              <a:t>And all that dwell upon the earth shall worship him, whose names are not written </a:t>
            </a:r>
          </a:p>
          <a:p>
            <a:r>
              <a:rPr lang="en-US" dirty="0">
                <a:latin typeface="Papyrus" panose="020B0602040200020303" pitchFamily="34" charset="77"/>
              </a:rPr>
              <a:t>      in the book of life of the Lamb slain from the foundation of the world.</a:t>
            </a:r>
          </a:p>
          <a:p>
            <a:endParaRPr lang="en-US" dirty="0">
              <a:latin typeface="Papyrus" panose="020B0602040200020303" pitchFamily="34" charset="77"/>
            </a:endParaRPr>
          </a:p>
          <a:p>
            <a:r>
              <a:rPr lang="en-US" b="1" baseline="30000" dirty="0">
                <a:latin typeface="Papyrus" panose="020B0602040200020303" pitchFamily="34" charset="77"/>
              </a:rPr>
              <a:t>9 </a:t>
            </a:r>
            <a:r>
              <a:rPr lang="en-US" dirty="0">
                <a:latin typeface="Papyrus" panose="020B0602040200020303" pitchFamily="34" charset="77"/>
              </a:rPr>
              <a:t>If any man have an ear, let him hear.</a:t>
            </a:r>
          </a:p>
          <a:p>
            <a:endParaRPr lang="en-US" dirty="0"/>
          </a:p>
        </p:txBody>
      </p:sp>
      <p:pic>
        <p:nvPicPr>
          <p:cNvPr id="6" name="Picture 5" descr="Table&#10;&#10;Description automatically generated with low confidence">
            <a:extLst>
              <a:ext uri="{FF2B5EF4-FFF2-40B4-BE49-F238E27FC236}">
                <a16:creationId xmlns:a16="http://schemas.microsoft.com/office/drawing/2014/main" id="{18A0F711-FCA8-87D3-3F13-E21CEE585EDF}"/>
              </a:ext>
            </a:extLst>
          </p:cNvPr>
          <p:cNvPicPr>
            <a:picLocks noChangeAspect="1"/>
          </p:cNvPicPr>
          <p:nvPr/>
        </p:nvPicPr>
        <p:blipFill>
          <a:blip r:embed="rId3"/>
          <a:stretch>
            <a:fillRect/>
          </a:stretch>
        </p:blipFill>
        <p:spPr>
          <a:xfrm>
            <a:off x="4478204" y="3501350"/>
            <a:ext cx="7561396" cy="3061670"/>
          </a:xfrm>
          <a:prstGeom prst="rect">
            <a:avLst/>
          </a:prstGeom>
        </p:spPr>
      </p:pic>
    </p:spTree>
    <p:extLst>
      <p:ext uri="{BB962C8B-B14F-4D97-AF65-F5344CB8AC3E}">
        <p14:creationId xmlns:p14="http://schemas.microsoft.com/office/powerpoint/2010/main" val="5039900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60D28D8-6CFD-6221-704F-D94A41F65D0D}"/>
              </a:ext>
            </a:extLst>
          </p:cNvPr>
          <p:cNvSpPr/>
          <p:nvPr/>
        </p:nvSpPr>
        <p:spPr>
          <a:xfrm>
            <a:off x="-19050" y="0"/>
            <a:ext cx="12211050" cy="6858000"/>
          </a:xfrm>
          <a:prstGeom prst="rect">
            <a:avLst/>
          </a:prstGeom>
          <a:pattFill prst="pct75">
            <a:fgClr>
              <a:srgbClr val="F79B00"/>
            </a:fgClr>
            <a:bgClr>
              <a:schemeClr val="bg1"/>
            </a:bgClr>
          </a:pattFill>
          <a:ln>
            <a:solidFill>
              <a:srgbClr val="88C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8021598" y="1104900"/>
            <a:ext cx="4189452" cy="3970318"/>
          </a:xfrm>
          <a:prstGeom prst="rect">
            <a:avLst/>
          </a:prstGeom>
          <a:no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endParaRPr lang="en-US" sz="2800" dirty="0">
              <a:latin typeface="Papyrus"/>
              <a:cs typeface="Papyrus"/>
            </a:endParaRPr>
          </a:p>
          <a:p>
            <a:r>
              <a:rPr lang="en-US" sz="2800" dirty="0">
                <a:solidFill>
                  <a:schemeClr val="tx1"/>
                </a:solidFill>
                <a:latin typeface="Papyrus"/>
                <a:cs typeface="Papyrus"/>
              </a:rPr>
              <a:t>    Modern Bible Maps     Look  into the Future </a:t>
            </a:r>
          </a:p>
          <a:p>
            <a:r>
              <a:rPr lang="en-US" sz="2800" dirty="0">
                <a:solidFill>
                  <a:schemeClr val="tx1"/>
                </a:solidFill>
                <a:latin typeface="Papyrus"/>
                <a:cs typeface="Papyrus"/>
              </a:rPr>
              <a:t>      Today We Can</a:t>
            </a:r>
          </a:p>
          <a:p>
            <a:r>
              <a:rPr lang="en-US" sz="2800" dirty="0">
                <a:solidFill>
                  <a:schemeClr val="tx1"/>
                </a:solidFill>
                <a:latin typeface="Papyrus"/>
                <a:cs typeface="Papyrus"/>
              </a:rPr>
              <a:t> Identify these Kingdoms</a:t>
            </a:r>
          </a:p>
          <a:p>
            <a:endParaRPr lang="en-US" sz="2800" dirty="0">
              <a:solidFill>
                <a:schemeClr val="tx1"/>
              </a:solidFill>
              <a:latin typeface="Papyrus"/>
              <a:cs typeface="Papyrus"/>
            </a:endParaRPr>
          </a:p>
          <a:p>
            <a:r>
              <a:rPr lang="en-US" sz="2800" dirty="0">
                <a:solidFill>
                  <a:schemeClr val="tx1"/>
                </a:solidFill>
                <a:latin typeface="Papyrus"/>
                <a:cs typeface="Papyrus"/>
              </a:rPr>
              <a:t>   Bear = Persian Empire</a:t>
            </a:r>
          </a:p>
          <a:p>
            <a:r>
              <a:rPr lang="en-US" sz="2800" dirty="0">
                <a:solidFill>
                  <a:schemeClr val="tx1"/>
                </a:solidFill>
                <a:latin typeface="Papyrus"/>
                <a:cs typeface="Papyrus"/>
              </a:rPr>
              <a:t>  Lion =  Babylon Empire</a:t>
            </a:r>
          </a:p>
          <a:p>
            <a:r>
              <a:rPr lang="en-US" sz="2800" dirty="0">
                <a:solidFill>
                  <a:schemeClr val="tx1"/>
                </a:solidFill>
                <a:latin typeface="Papyrus"/>
                <a:cs typeface="Papyrus"/>
              </a:rPr>
              <a:t>Leopard = Greek Empire   </a:t>
            </a:r>
          </a:p>
        </p:txBody>
      </p:sp>
      <p:pic>
        <p:nvPicPr>
          <p:cNvPr id="4" name="Picture 3" descr="Timeline&#10;&#10;Description automatically generated">
            <a:extLst>
              <a:ext uri="{FF2B5EF4-FFF2-40B4-BE49-F238E27FC236}">
                <a16:creationId xmlns:a16="http://schemas.microsoft.com/office/drawing/2014/main" id="{7B92ED29-F139-845C-BA65-6703B054F268}"/>
              </a:ext>
            </a:extLst>
          </p:cNvPr>
          <p:cNvPicPr>
            <a:picLocks noChangeAspect="1"/>
          </p:cNvPicPr>
          <p:nvPr/>
        </p:nvPicPr>
        <p:blipFill rotWithShape="1">
          <a:blip r:embed="rId3"/>
          <a:srcRect l="7409" r="6557" b="9761"/>
          <a:stretch/>
        </p:blipFill>
        <p:spPr>
          <a:xfrm>
            <a:off x="0" y="0"/>
            <a:ext cx="7956516" cy="6858000"/>
          </a:xfrm>
          <a:prstGeom prst="rect">
            <a:avLst/>
          </a:prstGeom>
        </p:spPr>
      </p:pic>
    </p:spTree>
    <p:extLst>
      <p:ext uri="{BB962C8B-B14F-4D97-AF65-F5344CB8AC3E}">
        <p14:creationId xmlns:p14="http://schemas.microsoft.com/office/powerpoint/2010/main" val="3732883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CC0D194-B56A-1F39-6974-CCEB385A4E1D}"/>
              </a:ext>
            </a:extLst>
          </p:cNvPr>
          <p:cNvSpPr/>
          <p:nvPr/>
        </p:nvSpPr>
        <p:spPr>
          <a:xfrm>
            <a:off x="0" y="0"/>
            <a:ext cx="12192000" cy="6857999"/>
          </a:xfrm>
          <a:prstGeom prst="rect">
            <a:avLst/>
          </a:prstGeom>
          <a:pattFill prst="pct75">
            <a:fgClr>
              <a:srgbClr val="F79B00"/>
            </a:fgClr>
            <a:bgClr>
              <a:schemeClr val="bg1"/>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12" descr="Babylonian Empire copy">
            <a:extLst>
              <a:ext uri="{FF2B5EF4-FFF2-40B4-BE49-F238E27FC236}">
                <a16:creationId xmlns:a16="http://schemas.microsoft.com/office/drawing/2014/main" id="{A0488FFE-3E45-0529-1674-A763F4A319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26"/>
          <a:stretch>
            <a:fillRect/>
          </a:stretch>
        </p:blipFill>
        <p:spPr bwMode="auto">
          <a:xfrm>
            <a:off x="670560" y="200978"/>
            <a:ext cx="10911839" cy="6456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73159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41E8969C-09B6-0718-26F5-0E078183C4BB}"/>
              </a:ext>
            </a:extLst>
          </p:cNvPr>
          <p:cNvSpPr>
            <a:spLocks noGrp="1" noChangeArrowheads="1"/>
          </p:cNvSpPr>
          <p:nvPr>
            <p:ph type="title"/>
          </p:nvPr>
        </p:nvSpPr>
        <p:spPr>
          <a:xfrm>
            <a:off x="1981200" y="274638"/>
            <a:ext cx="8229600" cy="792162"/>
          </a:xfrm>
        </p:spPr>
        <p:txBody>
          <a:bodyPr/>
          <a:lstStyle/>
          <a:p>
            <a:pPr eaLnBrk="1" hangingPunct="1"/>
            <a:r>
              <a:rPr lang="en-US" altLang="en-US" b="1" dirty="0">
                <a:solidFill>
                  <a:schemeClr val="bg1"/>
                </a:solidFill>
                <a:effectLst>
                  <a:outerShdw blurRad="38100" dist="38100" dir="2700000" algn="tl">
                    <a:srgbClr val="000000"/>
                  </a:outerShdw>
                </a:effectLst>
                <a:latin typeface="Papyrus" panose="020B0602040200020303" pitchFamily="34" charset="77"/>
              </a:rPr>
              <a:t>Persian Empire</a:t>
            </a:r>
          </a:p>
        </p:txBody>
      </p:sp>
      <p:sp>
        <p:nvSpPr>
          <p:cNvPr id="7171" name="Rectangle 3">
            <a:extLst>
              <a:ext uri="{FF2B5EF4-FFF2-40B4-BE49-F238E27FC236}">
                <a16:creationId xmlns:a16="http://schemas.microsoft.com/office/drawing/2014/main" id="{59575BF2-EF0E-23F3-2CAA-4841516033BF}"/>
              </a:ext>
            </a:extLst>
          </p:cNvPr>
          <p:cNvSpPr>
            <a:spLocks noChangeArrowheads="1"/>
          </p:cNvSpPr>
          <p:nvPr/>
        </p:nvSpPr>
        <p:spPr bwMode="auto">
          <a:xfrm>
            <a:off x="1981200" y="1143000"/>
            <a:ext cx="8382000" cy="5562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2" name="Rectangle 1">
            <a:extLst>
              <a:ext uri="{FF2B5EF4-FFF2-40B4-BE49-F238E27FC236}">
                <a16:creationId xmlns:a16="http://schemas.microsoft.com/office/drawing/2014/main" id="{29F3692F-E841-1A0C-FDA1-3F1E8406FAC2}"/>
              </a:ext>
            </a:extLst>
          </p:cNvPr>
          <p:cNvSpPr/>
          <p:nvPr/>
        </p:nvSpPr>
        <p:spPr>
          <a:xfrm>
            <a:off x="0" y="0"/>
            <a:ext cx="12192000" cy="6858000"/>
          </a:xfrm>
          <a:prstGeom prst="rect">
            <a:avLst/>
          </a:prstGeom>
          <a:pattFill prst="pct75">
            <a:fgClr>
              <a:srgbClr val="F79B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4" descr="Persian Empire copy">
            <a:extLst>
              <a:ext uri="{FF2B5EF4-FFF2-40B4-BE49-F238E27FC236}">
                <a16:creationId xmlns:a16="http://schemas.microsoft.com/office/drawing/2014/main" id="{3A6CC778-34E6-EFE3-0A2D-8442219CC2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920" y="72740"/>
            <a:ext cx="10850880" cy="6712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91554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a:extLst>
              <a:ext uri="{FF2B5EF4-FFF2-40B4-BE49-F238E27FC236}">
                <a16:creationId xmlns:a16="http://schemas.microsoft.com/office/drawing/2014/main" id="{8CE6A2D6-A01E-679E-8510-D5353EAEE86A}"/>
              </a:ext>
            </a:extLst>
          </p:cNvPr>
          <p:cNvSpPr>
            <a:spLocks noChangeArrowheads="1"/>
          </p:cNvSpPr>
          <p:nvPr/>
        </p:nvSpPr>
        <p:spPr bwMode="auto">
          <a:xfrm>
            <a:off x="1981200" y="1143000"/>
            <a:ext cx="8382000" cy="5562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Arial" charset="0"/>
              <a:ea typeface="ＭＳ Ｐゴシック" charset="0"/>
            </a:endParaRPr>
          </a:p>
        </p:txBody>
      </p:sp>
      <p:sp>
        <p:nvSpPr>
          <p:cNvPr id="4" name="Rectangle 3">
            <a:extLst>
              <a:ext uri="{FF2B5EF4-FFF2-40B4-BE49-F238E27FC236}">
                <a16:creationId xmlns:a16="http://schemas.microsoft.com/office/drawing/2014/main" id="{01D32B3D-45BD-DADB-52DD-2E1E8BBB21AC}"/>
              </a:ext>
            </a:extLst>
          </p:cNvPr>
          <p:cNvSpPr/>
          <p:nvPr/>
        </p:nvSpPr>
        <p:spPr>
          <a:xfrm>
            <a:off x="0" y="0"/>
            <a:ext cx="12192000" cy="6858000"/>
          </a:xfrm>
          <a:prstGeom prst="rect">
            <a:avLst/>
          </a:prstGeom>
          <a:pattFill prst="pct75">
            <a:fgClr>
              <a:srgbClr val="F79B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99" name="Picture 7" descr="Greek Empire copy">
            <a:extLst>
              <a:ext uri="{FF2B5EF4-FFF2-40B4-BE49-F238E27FC236}">
                <a16:creationId xmlns:a16="http://schemas.microsoft.com/office/drawing/2014/main" id="{B6CB6A17-1247-275D-41C5-33806961B2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17"/>
          <a:stretch>
            <a:fillRect/>
          </a:stretch>
        </p:blipFill>
        <p:spPr bwMode="auto">
          <a:xfrm>
            <a:off x="812800" y="152400"/>
            <a:ext cx="10708640" cy="6505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83250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66F1F01-8116-3CA6-499D-2AE811C2C747}"/>
              </a:ext>
            </a:extLst>
          </p:cNvPr>
          <p:cNvSpPr/>
          <p:nvPr/>
        </p:nvSpPr>
        <p:spPr>
          <a:xfrm>
            <a:off x="0" y="0"/>
            <a:ext cx="12192000" cy="6934200"/>
          </a:xfrm>
          <a:prstGeom prst="rect">
            <a:avLst/>
          </a:prstGeom>
          <a:pattFill prst="pct75">
            <a:fgClr>
              <a:srgbClr val="F79B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5" descr="Roman Empire copy">
            <a:extLst>
              <a:ext uri="{FF2B5EF4-FFF2-40B4-BE49-F238E27FC236}">
                <a16:creationId xmlns:a16="http://schemas.microsoft.com/office/drawing/2014/main" id="{A53439E8-EB76-C1B4-878B-A256038878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85"/>
          <a:stretch>
            <a:fillRect/>
          </a:stretch>
        </p:blipFill>
        <p:spPr bwMode="auto">
          <a:xfrm>
            <a:off x="629921" y="180387"/>
            <a:ext cx="10769599" cy="657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18614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FD1F3B-F350-93AE-EB92-536D9487CB8D}"/>
              </a:ext>
            </a:extLst>
          </p:cNvPr>
          <p:cNvSpPr/>
          <p:nvPr/>
        </p:nvSpPr>
        <p:spPr>
          <a:xfrm>
            <a:off x="0" y="0"/>
            <a:ext cx="12272790" cy="6858000"/>
          </a:xfrm>
          <a:prstGeom prst="rect">
            <a:avLst/>
          </a:prstGeom>
          <a:pattFill prst="pct75">
            <a:fgClr>
              <a:srgbClr val="92D050"/>
            </a:fgClr>
            <a:bgClr>
              <a:schemeClr val="bg1"/>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064E32B-D553-6E65-A337-BE380B95C84A}"/>
              </a:ext>
            </a:extLst>
          </p:cNvPr>
          <p:cNvSpPr txBox="1"/>
          <p:nvPr/>
        </p:nvSpPr>
        <p:spPr>
          <a:xfrm>
            <a:off x="531270" y="1697057"/>
            <a:ext cx="7628477" cy="2677656"/>
          </a:xfrm>
          <a:prstGeom prst="rect">
            <a:avLst/>
          </a:prstGeom>
          <a:noFill/>
        </p:spPr>
        <p:txBody>
          <a:bodyPr wrap="square" rtlCol="0">
            <a:spAutoFit/>
          </a:bodyPr>
          <a:lstStyle/>
          <a:p>
            <a:r>
              <a:rPr lang="en-US" sz="2400" dirty="0">
                <a:latin typeface="Papyrus" panose="020B0602040200020303" pitchFamily="34" charset="77"/>
              </a:rPr>
              <a:t>Current Popular Teaching about Mark of the Beast</a:t>
            </a:r>
          </a:p>
          <a:p>
            <a:endParaRPr lang="en-US" sz="2400" dirty="0">
              <a:latin typeface="Papyrus" panose="020B0602040200020303" pitchFamily="34" charset="77"/>
            </a:endParaRPr>
          </a:p>
          <a:p>
            <a:pPr marL="342900" indent="-342900">
              <a:buFont typeface="Arial" panose="020B0604020202020204" pitchFamily="34" charset="0"/>
              <a:buChar char="•"/>
            </a:pPr>
            <a:r>
              <a:rPr lang="en-US" sz="2400" dirty="0">
                <a:latin typeface="Papyrus" panose="020B0602040200020303" pitchFamily="34" charset="77"/>
              </a:rPr>
              <a:t> Corona Vaccine</a:t>
            </a:r>
          </a:p>
          <a:p>
            <a:pPr marL="342900" indent="-342900">
              <a:buFont typeface="Arial" panose="020B0604020202020204" pitchFamily="34" charset="0"/>
              <a:buChar char="•"/>
            </a:pPr>
            <a:r>
              <a:rPr lang="en-US" sz="2400" dirty="0">
                <a:latin typeface="Papyrus" panose="020B0602040200020303" pitchFamily="34" charset="77"/>
              </a:rPr>
              <a:t>RDIF Chip in Hand</a:t>
            </a:r>
          </a:p>
          <a:p>
            <a:pPr marL="342900" indent="-342900">
              <a:buFont typeface="Arial" panose="020B0604020202020204" pitchFamily="34" charset="0"/>
              <a:buChar char="•"/>
            </a:pPr>
            <a:r>
              <a:rPr lang="en-US" sz="2400" dirty="0">
                <a:latin typeface="Papyrus" panose="020B0602040200020303" pitchFamily="34" charset="77"/>
              </a:rPr>
              <a:t>Artificial Intelligence</a:t>
            </a:r>
          </a:p>
          <a:p>
            <a:pPr marL="342900" indent="-342900">
              <a:buFont typeface="Arial" panose="020B0604020202020204" pitchFamily="34" charset="0"/>
              <a:buChar char="•"/>
            </a:pPr>
            <a:r>
              <a:rPr lang="en-US" sz="2400" dirty="0">
                <a:latin typeface="Papyrus" panose="020B0602040200020303" pitchFamily="34" charset="77"/>
              </a:rPr>
              <a:t>Bar Codes</a:t>
            </a:r>
          </a:p>
          <a:p>
            <a:r>
              <a:rPr lang="en-US" sz="2400" dirty="0">
                <a:latin typeface="Papyrus" panose="020B0602040200020303" pitchFamily="34" charset="77"/>
              </a:rPr>
              <a:t> </a:t>
            </a:r>
          </a:p>
        </p:txBody>
      </p:sp>
      <p:sp>
        <p:nvSpPr>
          <p:cNvPr id="2" name="TextBox 1">
            <a:extLst>
              <a:ext uri="{FF2B5EF4-FFF2-40B4-BE49-F238E27FC236}">
                <a16:creationId xmlns:a16="http://schemas.microsoft.com/office/drawing/2014/main" id="{F35DF30D-36DF-B2A9-07B1-153DF212B924}"/>
              </a:ext>
            </a:extLst>
          </p:cNvPr>
          <p:cNvSpPr txBox="1"/>
          <p:nvPr/>
        </p:nvSpPr>
        <p:spPr>
          <a:xfrm>
            <a:off x="1257300" y="742950"/>
            <a:ext cx="9296400" cy="954107"/>
          </a:xfrm>
          <a:prstGeom prst="rect">
            <a:avLst/>
          </a:prstGeom>
          <a:noFill/>
        </p:spPr>
        <p:txBody>
          <a:bodyPr wrap="square" rtlCol="0">
            <a:spAutoFit/>
          </a:bodyPr>
          <a:lstStyle/>
          <a:p>
            <a:r>
              <a:rPr lang="en-US" sz="2800" dirty="0">
                <a:latin typeface="Papyrus" panose="020B0602040200020303" pitchFamily="34" charset="77"/>
              </a:rPr>
              <a:t>#5. The Identity of the Anti-Christ</a:t>
            </a:r>
          </a:p>
          <a:p>
            <a:r>
              <a:rPr lang="en-US" sz="2800" dirty="0">
                <a:latin typeface="Papyrus" panose="020B0602040200020303" pitchFamily="34" charset="77"/>
              </a:rPr>
              <a:t>         The Mark of the Beast </a:t>
            </a:r>
          </a:p>
        </p:txBody>
      </p:sp>
      <p:pic>
        <p:nvPicPr>
          <p:cNvPr id="6" name="Picture 5" descr="Diagram, text&#10;&#10;Description automatically generated">
            <a:extLst>
              <a:ext uri="{FF2B5EF4-FFF2-40B4-BE49-F238E27FC236}">
                <a16:creationId xmlns:a16="http://schemas.microsoft.com/office/drawing/2014/main" id="{E72761BC-9CA4-E6CC-46C7-378A2A7778AA}"/>
              </a:ext>
            </a:extLst>
          </p:cNvPr>
          <p:cNvPicPr>
            <a:picLocks noChangeAspect="1"/>
          </p:cNvPicPr>
          <p:nvPr/>
        </p:nvPicPr>
        <p:blipFill>
          <a:blip r:embed="rId3"/>
          <a:stretch>
            <a:fillRect/>
          </a:stretch>
        </p:blipFill>
        <p:spPr>
          <a:xfrm>
            <a:off x="458080" y="4569394"/>
            <a:ext cx="1598440" cy="1570149"/>
          </a:xfrm>
          <a:prstGeom prst="rect">
            <a:avLst/>
          </a:prstGeom>
        </p:spPr>
      </p:pic>
      <p:pic>
        <p:nvPicPr>
          <p:cNvPr id="8" name="Picture 7" descr="Text&#10;&#10;Description automatically generated">
            <a:extLst>
              <a:ext uri="{FF2B5EF4-FFF2-40B4-BE49-F238E27FC236}">
                <a16:creationId xmlns:a16="http://schemas.microsoft.com/office/drawing/2014/main" id="{CB6CD673-A8E6-3ED9-B557-9D9AE6A17022}"/>
              </a:ext>
            </a:extLst>
          </p:cNvPr>
          <p:cNvPicPr>
            <a:picLocks noChangeAspect="1"/>
          </p:cNvPicPr>
          <p:nvPr/>
        </p:nvPicPr>
        <p:blipFill>
          <a:blip r:embed="rId4"/>
          <a:stretch>
            <a:fillRect/>
          </a:stretch>
        </p:blipFill>
        <p:spPr>
          <a:xfrm>
            <a:off x="5162897" y="3291460"/>
            <a:ext cx="2360672" cy="3340100"/>
          </a:xfrm>
          <a:prstGeom prst="rect">
            <a:avLst/>
          </a:prstGeom>
        </p:spPr>
      </p:pic>
      <p:pic>
        <p:nvPicPr>
          <p:cNvPr id="10" name="Picture 9">
            <a:extLst>
              <a:ext uri="{FF2B5EF4-FFF2-40B4-BE49-F238E27FC236}">
                <a16:creationId xmlns:a16="http://schemas.microsoft.com/office/drawing/2014/main" id="{884DC1B3-BCE4-723D-C6C4-B6E9796ECDA4}"/>
              </a:ext>
            </a:extLst>
          </p:cNvPr>
          <p:cNvPicPr>
            <a:picLocks noChangeAspect="1"/>
          </p:cNvPicPr>
          <p:nvPr/>
        </p:nvPicPr>
        <p:blipFill rotWithShape="1">
          <a:blip r:embed="rId5"/>
          <a:srcRect l="28156" r="11003"/>
          <a:stretch/>
        </p:blipFill>
        <p:spPr>
          <a:xfrm>
            <a:off x="2455878" y="4077377"/>
            <a:ext cx="2307661" cy="2062166"/>
          </a:xfrm>
          <a:prstGeom prst="rect">
            <a:avLst/>
          </a:prstGeom>
        </p:spPr>
      </p:pic>
      <p:pic>
        <p:nvPicPr>
          <p:cNvPr id="12" name="Picture 11" descr="A group of people holding a banner&#10;&#10;Description automatically generated with medium confidence">
            <a:extLst>
              <a:ext uri="{FF2B5EF4-FFF2-40B4-BE49-F238E27FC236}">
                <a16:creationId xmlns:a16="http://schemas.microsoft.com/office/drawing/2014/main" id="{E82D926F-F498-AA26-8E25-136BB0A98277}"/>
              </a:ext>
            </a:extLst>
          </p:cNvPr>
          <p:cNvPicPr>
            <a:picLocks noChangeAspect="1"/>
          </p:cNvPicPr>
          <p:nvPr/>
        </p:nvPicPr>
        <p:blipFill>
          <a:blip r:embed="rId6"/>
          <a:stretch>
            <a:fillRect/>
          </a:stretch>
        </p:blipFill>
        <p:spPr>
          <a:xfrm>
            <a:off x="8018033" y="3745505"/>
            <a:ext cx="4005090" cy="2593224"/>
          </a:xfrm>
          <a:prstGeom prst="rect">
            <a:avLst/>
          </a:prstGeom>
        </p:spPr>
      </p:pic>
      <p:pic>
        <p:nvPicPr>
          <p:cNvPr id="14" name="Picture 13" descr="A picture containing text, person, player&#10;&#10;Description automatically generated">
            <a:extLst>
              <a:ext uri="{FF2B5EF4-FFF2-40B4-BE49-F238E27FC236}">
                <a16:creationId xmlns:a16="http://schemas.microsoft.com/office/drawing/2014/main" id="{5475DC7A-93F7-FD10-6BF0-4A405DDC4094}"/>
              </a:ext>
            </a:extLst>
          </p:cNvPr>
          <p:cNvPicPr>
            <a:picLocks noChangeAspect="1"/>
          </p:cNvPicPr>
          <p:nvPr/>
        </p:nvPicPr>
        <p:blipFill>
          <a:blip r:embed="rId7"/>
          <a:stretch>
            <a:fillRect/>
          </a:stretch>
        </p:blipFill>
        <p:spPr>
          <a:xfrm>
            <a:off x="7929428" y="584081"/>
            <a:ext cx="4093695" cy="2292469"/>
          </a:xfrm>
          <a:prstGeom prst="rect">
            <a:avLst/>
          </a:prstGeom>
        </p:spPr>
      </p:pic>
    </p:spTree>
    <p:extLst>
      <p:ext uri="{BB962C8B-B14F-4D97-AF65-F5344CB8AC3E}">
        <p14:creationId xmlns:p14="http://schemas.microsoft.com/office/powerpoint/2010/main" val="27351712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5"/>
          <p:cNvSpPr>
            <a:spLocks noChangeArrowheads="1"/>
          </p:cNvSpPr>
          <p:nvPr/>
        </p:nvSpPr>
        <p:spPr bwMode="auto">
          <a:xfrm>
            <a:off x="0" y="0"/>
            <a:ext cx="12058650" cy="6857999"/>
          </a:xfrm>
          <a:prstGeom prst="rect">
            <a:avLst/>
          </a:prstGeom>
          <a:noFill/>
          <a:ln>
            <a:headEnd/>
            <a:tailEnd/>
          </a:ln>
        </p:spPr>
        <p:style>
          <a:lnRef idx="0">
            <a:schemeClr val="dk1"/>
          </a:lnRef>
          <a:fillRef idx="3">
            <a:schemeClr val="dk1"/>
          </a:fillRef>
          <a:effectRef idx="3">
            <a:schemeClr val="dk1"/>
          </a:effectRef>
          <a:fontRef idx="minor">
            <a:schemeClr val="lt1"/>
          </a:fontRef>
        </p:style>
        <p:txBody>
          <a:bodyPr wrap="none" anchor="ctr"/>
          <a:lstStyle/>
          <a:p>
            <a:endParaRPr lang="en-US" dirty="0"/>
          </a:p>
        </p:txBody>
      </p:sp>
      <p:sp>
        <p:nvSpPr>
          <p:cNvPr id="3" name="Rectangle 2">
            <a:extLst>
              <a:ext uri="{FF2B5EF4-FFF2-40B4-BE49-F238E27FC236}">
                <a16:creationId xmlns:a16="http://schemas.microsoft.com/office/drawing/2014/main" id="{87C9CAE5-F7E2-24DC-B6A0-33BA6F8A2EC4}"/>
              </a:ext>
            </a:extLst>
          </p:cNvPr>
          <p:cNvSpPr/>
          <p:nvPr/>
        </p:nvSpPr>
        <p:spPr>
          <a:xfrm>
            <a:off x="-28575" y="1"/>
            <a:ext cx="12249150" cy="6857999"/>
          </a:xfrm>
          <a:prstGeom prst="rect">
            <a:avLst/>
          </a:prstGeom>
          <a:solidFill>
            <a:srgbClr val="88C4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6434" name="Picture 2" descr="images-3.jpe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11717" y="2801458"/>
            <a:ext cx="6327895" cy="3499200"/>
          </a:xfrm>
          <a:prstGeom prst="rect">
            <a:avLst/>
          </a:prstGeom>
          <a:solidFill>
            <a:srgbClr val="88C44C"/>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mark-of-the-beast2.jpg"/>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5300"/>
                    </a14:imgEffect>
                    <a14:imgEffect>
                      <a14:brightnessContrast bright="40000"/>
                    </a14:imgEffect>
                  </a14:imgLayer>
                </a14:imgProps>
              </a:ext>
              <a:ext uri="{28A0092B-C50C-407E-A947-70E740481C1C}">
                <a14:useLocalDpi xmlns:a14="http://schemas.microsoft.com/office/drawing/2010/main" val="0"/>
              </a:ext>
            </a:extLst>
          </a:blip>
          <a:srcRect l="12398" r="12045"/>
          <a:stretch/>
        </p:blipFill>
        <p:spPr>
          <a:xfrm>
            <a:off x="364256" y="2501720"/>
            <a:ext cx="4836394" cy="40986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6436" name="TextBox 4"/>
          <p:cNvSpPr txBox="1">
            <a:spLocks noChangeArrowheads="1"/>
          </p:cNvSpPr>
          <p:nvPr/>
        </p:nvSpPr>
        <p:spPr bwMode="auto">
          <a:xfrm>
            <a:off x="1066800" y="367950"/>
            <a:ext cx="10534650" cy="1938992"/>
          </a:xfrm>
          <a:prstGeom prst="rect">
            <a:avLst/>
          </a:prstGeom>
          <a:ln/>
        </p:spPr>
        <p:style>
          <a:lnRef idx="3">
            <a:schemeClr val="lt1"/>
          </a:lnRef>
          <a:fillRef idx="1">
            <a:schemeClr val="dk1"/>
          </a:fillRef>
          <a:effectRef idx="1">
            <a:schemeClr val="dk1"/>
          </a:effectRef>
          <a:fontRef idx="minor">
            <a:schemeClr val="lt1"/>
          </a:fontRef>
        </p:style>
        <p:txBody>
          <a:bodyPr wrap="square">
            <a:spAutoFit/>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r>
              <a:rPr lang="en-US" sz="2000" dirty="0">
                <a:solidFill>
                  <a:schemeClr val="bg1"/>
                </a:solidFill>
                <a:latin typeface="Papyrus" charset="0"/>
                <a:cs typeface="Papyrus" charset="0"/>
              </a:rPr>
              <a:t>Rev. 13:16-18  “And he causes all both small and great, rich and poor, free and bond, to receive a mark on their right arm or on their forehead – that no man might buy or sell </a:t>
            </a:r>
          </a:p>
          <a:p>
            <a:r>
              <a:rPr lang="en-US" sz="2000" dirty="0">
                <a:solidFill>
                  <a:schemeClr val="bg1"/>
                </a:solidFill>
                <a:latin typeface="Papyrus" charset="0"/>
                <a:cs typeface="Papyrus" charset="0"/>
              </a:rPr>
              <a:t>unless he had that mark, or the name of the beast or the number of his name.</a:t>
            </a:r>
          </a:p>
          <a:p>
            <a:endParaRPr lang="en-US" sz="2000" dirty="0">
              <a:solidFill>
                <a:schemeClr val="bg1"/>
              </a:solidFill>
              <a:latin typeface="Papyrus" charset="0"/>
              <a:cs typeface="Papyrus" charset="0"/>
            </a:endParaRPr>
          </a:p>
          <a:p>
            <a:r>
              <a:rPr lang="en-US" sz="2000" dirty="0">
                <a:solidFill>
                  <a:schemeClr val="bg1"/>
                </a:solidFill>
                <a:latin typeface="Papyrus" charset="0"/>
                <a:cs typeface="Papyrus" charset="0"/>
              </a:rPr>
              <a:t>Here is wisdom. Let him that has understanding count the number of the beast for it is the number of a man and his number is 666.”              	</a:t>
            </a:r>
            <a:endParaRPr lang="en-US" sz="1600" dirty="0">
              <a:solidFill>
                <a:schemeClr val="bg1"/>
              </a:solidFill>
              <a:latin typeface="Papyrus" charset="0"/>
              <a:cs typeface="Papyrus" charset="0"/>
            </a:endParaRPr>
          </a:p>
        </p:txBody>
      </p:sp>
    </p:spTree>
    <p:extLst>
      <p:ext uri="{BB962C8B-B14F-4D97-AF65-F5344CB8AC3E}">
        <p14:creationId xmlns:p14="http://schemas.microsoft.com/office/powerpoint/2010/main" val="28438379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4"/>
          <p:cNvSpPr>
            <a:spLocks noChangeArrowheads="1"/>
          </p:cNvSpPr>
          <p:nvPr/>
        </p:nvSpPr>
        <p:spPr bwMode="auto">
          <a:xfrm>
            <a:off x="4724400" y="0"/>
            <a:ext cx="5943600" cy="6858000"/>
          </a:xfrm>
          <a:prstGeom prst="rect">
            <a:avLst/>
          </a:prstGeom>
          <a:solidFill>
            <a:schemeClr val="tx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144389" name="Rectangle 6"/>
          <p:cNvSpPr>
            <a:spLocks noChangeArrowheads="1"/>
          </p:cNvSpPr>
          <p:nvPr/>
        </p:nvSpPr>
        <p:spPr bwMode="auto">
          <a:xfrm>
            <a:off x="1524000" y="0"/>
            <a:ext cx="609600" cy="3581400"/>
          </a:xfrm>
          <a:prstGeom prst="rect">
            <a:avLst/>
          </a:prstGeom>
          <a:solidFill>
            <a:schemeClr val="tx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144390" name="Text Box 7"/>
          <p:cNvSpPr txBox="1">
            <a:spLocks noChangeArrowheads="1"/>
          </p:cNvSpPr>
          <p:nvPr/>
        </p:nvSpPr>
        <p:spPr bwMode="auto">
          <a:xfrm>
            <a:off x="5715000" y="304800"/>
            <a:ext cx="4191000" cy="3365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pPr>
              <a:spcBef>
                <a:spcPct val="50000"/>
              </a:spcBef>
            </a:pPr>
            <a:endParaRPr lang="en-US" sz="1600">
              <a:solidFill>
                <a:schemeClr val="bg1"/>
              </a:solidFill>
              <a:latin typeface="Arial" charset="0"/>
              <a:ea typeface="ＭＳ Ｐゴシック" charset="0"/>
              <a:cs typeface="ＭＳ Ｐゴシック" charset="0"/>
            </a:endParaRPr>
          </a:p>
        </p:txBody>
      </p:sp>
      <p:sp>
        <p:nvSpPr>
          <p:cNvPr id="144394" name="Rectangle 11"/>
          <p:cNvSpPr>
            <a:spLocks noChangeArrowheads="1"/>
          </p:cNvSpPr>
          <p:nvPr/>
        </p:nvSpPr>
        <p:spPr bwMode="auto">
          <a:xfrm>
            <a:off x="1524000" y="3124200"/>
            <a:ext cx="914400" cy="3733800"/>
          </a:xfrm>
          <a:prstGeom prst="rect">
            <a:avLst/>
          </a:prstGeom>
          <a:solidFill>
            <a:schemeClr val="tx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endParaRPr lang="en-US" sz="1600">
              <a:latin typeface="Arial" charset="0"/>
              <a:ea typeface="ＭＳ Ｐゴシック" charset="0"/>
              <a:cs typeface="ＭＳ Ｐゴシック" charset="0"/>
            </a:endParaRPr>
          </a:p>
        </p:txBody>
      </p:sp>
      <p:sp>
        <p:nvSpPr>
          <p:cNvPr id="144398" name="Text Box 15"/>
          <p:cNvSpPr txBox="1">
            <a:spLocks noChangeArrowheads="1"/>
          </p:cNvSpPr>
          <p:nvPr/>
        </p:nvSpPr>
        <p:spPr bwMode="auto">
          <a:xfrm>
            <a:off x="2438400" y="5715000"/>
            <a:ext cx="1524000" cy="3365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pPr>
              <a:spcBef>
                <a:spcPct val="50000"/>
              </a:spcBef>
            </a:pPr>
            <a:endParaRPr lang="en-US" sz="1600">
              <a:latin typeface="Arial" charset="0"/>
              <a:ea typeface="ＭＳ Ｐゴシック" charset="0"/>
              <a:cs typeface="ＭＳ Ｐゴシック" charset="0"/>
            </a:endParaRPr>
          </a:p>
        </p:txBody>
      </p:sp>
      <p:sp>
        <p:nvSpPr>
          <p:cNvPr id="144400" name="Rectangle 17"/>
          <p:cNvSpPr>
            <a:spLocks noChangeArrowheads="1"/>
          </p:cNvSpPr>
          <p:nvPr/>
        </p:nvSpPr>
        <p:spPr bwMode="auto">
          <a:xfrm>
            <a:off x="2133600" y="0"/>
            <a:ext cx="2590800" cy="304800"/>
          </a:xfrm>
          <a:prstGeom prst="rect">
            <a:avLst/>
          </a:prstGeom>
          <a:solidFill>
            <a:schemeClr val="tx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144401" name="Rectangle 18"/>
          <p:cNvSpPr>
            <a:spLocks noChangeArrowheads="1"/>
          </p:cNvSpPr>
          <p:nvPr/>
        </p:nvSpPr>
        <p:spPr bwMode="auto">
          <a:xfrm>
            <a:off x="4343400" y="6553200"/>
            <a:ext cx="533400" cy="304800"/>
          </a:xfrm>
          <a:prstGeom prst="rect">
            <a:avLst/>
          </a:prstGeom>
          <a:solidFill>
            <a:schemeClr val="tx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 name="Rectangle 1"/>
          <p:cNvSpPr/>
          <p:nvPr/>
        </p:nvSpPr>
        <p:spPr>
          <a:xfrm>
            <a:off x="1524000" y="0"/>
            <a:ext cx="9144000" cy="6858000"/>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183136A-C7C9-DC88-14F8-040F35AAB420}"/>
              </a:ext>
            </a:extLst>
          </p:cNvPr>
          <p:cNvSpPr/>
          <p:nvPr/>
        </p:nvSpPr>
        <p:spPr>
          <a:xfrm>
            <a:off x="0" y="0"/>
            <a:ext cx="12192000" cy="6858000"/>
          </a:xfrm>
          <a:prstGeom prst="rect">
            <a:avLst/>
          </a:prstGeom>
          <a:pattFill prst="pct75">
            <a:fgClr>
              <a:srgbClr val="88C44C"/>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391" name="Text Box 8"/>
          <p:cNvSpPr txBox="1">
            <a:spLocks noChangeArrowheads="1"/>
          </p:cNvSpPr>
          <p:nvPr/>
        </p:nvSpPr>
        <p:spPr bwMode="auto">
          <a:xfrm>
            <a:off x="762000" y="327420"/>
            <a:ext cx="6143989" cy="1938992"/>
          </a:xfrm>
          <a:prstGeom prst="rect">
            <a:avLst/>
          </a:prstGeom>
          <a:ln/>
        </p:spPr>
        <p:style>
          <a:lnRef idx="2">
            <a:schemeClr val="dk1">
              <a:shade val="50000"/>
            </a:schemeClr>
          </a:lnRef>
          <a:fillRef idx="1">
            <a:schemeClr val="dk1"/>
          </a:fillRef>
          <a:effectRef idx="0">
            <a:schemeClr val="dk1"/>
          </a:effectRef>
          <a:fontRef idx="minor">
            <a:schemeClr val="lt1"/>
          </a:fontRef>
        </p:style>
        <p:txBody>
          <a:bodyPr wrap="square">
            <a:spAutoFit/>
          </a:bodyPr>
          <a:lstStyle>
            <a:lvl1pPr>
              <a:defRPr sz="1200">
                <a:solidFill>
                  <a:schemeClr val="tx1"/>
                </a:solidFill>
                <a:latin typeface="Papyrus Condensed" charset="0"/>
                <a:ea typeface="ヒラギノ角ゴ Pro W3" charset="0"/>
                <a:cs typeface="ヒラギノ角ゴ Pro W3" charset="0"/>
              </a:defRPr>
            </a:lvl1pPr>
            <a:lvl2pPr marL="742950" indent="-285750">
              <a:defRPr sz="1200">
                <a:solidFill>
                  <a:schemeClr val="tx1"/>
                </a:solidFill>
                <a:latin typeface="Papyrus Condensed" charset="0"/>
                <a:ea typeface="ヒラギノ角ゴ Pro W3" charset="0"/>
                <a:cs typeface="ヒラギノ角ゴ Pro W3" charset="0"/>
              </a:defRPr>
            </a:lvl2pPr>
            <a:lvl3pPr marL="1143000" indent="-228600">
              <a:defRPr sz="1200">
                <a:solidFill>
                  <a:schemeClr val="tx1"/>
                </a:solidFill>
                <a:latin typeface="Papyrus Condensed" charset="0"/>
                <a:ea typeface="ヒラギノ角ゴ Pro W3" charset="0"/>
                <a:cs typeface="ヒラギノ角ゴ Pro W3" charset="0"/>
              </a:defRPr>
            </a:lvl3pPr>
            <a:lvl4pPr marL="1600200" indent="-228600">
              <a:defRPr sz="1200">
                <a:solidFill>
                  <a:schemeClr val="tx1"/>
                </a:solidFill>
                <a:latin typeface="Papyrus Condensed" charset="0"/>
                <a:ea typeface="ヒラギノ角ゴ Pro W3" charset="0"/>
                <a:cs typeface="ヒラギノ角ゴ Pro W3" charset="0"/>
              </a:defRPr>
            </a:lvl4pPr>
            <a:lvl5pPr marL="2057400" indent="-228600">
              <a:defRPr sz="1200">
                <a:solidFill>
                  <a:schemeClr val="tx1"/>
                </a:solidFill>
                <a:latin typeface="Papyrus Condensed" charset="0"/>
                <a:ea typeface="ヒラギノ角ゴ Pro W3" charset="0"/>
                <a:cs typeface="ヒラギノ角ゴ Pro W3" charset="0"/>
              </a:defRPr>
            </a:lvl5pPr>
            <a:lvl6pPr marL="25146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6pPr>
            <a:lvl7pPr marL="29718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7pPr>
            <a:lvl8pPr marL="34290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8pPr>
            <a:lvl9pPr marL="3886200" indent="-228600" eaLnBrk="0" fontAlgn="base" hangingPunct="0">
              <a:spcBef>
                <a:spcPct val="0"/>
              </a:spcBef>
              <a:spcAft>
                <a:spcPct val="0"/>
              </a:spcAft>
              <a:defRPr sz="1200">
                <a:solidFill>
                  <a:schemeClr val="tx1"/>
                </a:solidFill>
                <a:latin typeface="Papyrus Condensed" charset="0"/>
                <a:ea typeface="ヒラギノ角ゴ Pro W3" charset="0"/>
                <a:cs typeface="ヒラギノ角ゴ Pro W3" charset="0"/>
              </a:defRPr>
            </a:lvl9pPr>
          </a:lstStyle>
          <a:p>
            <a:pPr>
              <a:spcBef>
                <a:spcPct val="50000"/>
              </a:spcBef>
            </a:pPr>
            <a:r>
              <a:rPr lang="en-US" sz="2000" dirty="0">
                <a:solidFill>
                  <a:schemeClr val="bg1"/>
                </a:solidFill>
                <a:latin typeface="Comic Sans MS"/>
                <a:ea typeface="ＭＳ Ｐゴシック" charset="0"/>
                <a:cs typeface="Comic Sans MS"/>
              </a:rPr>
              <a:t>God revealed to John these symbols to record for us in the Book of Revelation as the mark for the coming Anti-Christ. Assumed to be the Greek alphabet letters Chi, Xi and Stigma  - they  also have numerical values. Bible scholars added these together  =  666.  </a:t>
            </a:r>
          </a:p>
        </p:txBody>
      </p:sp>
      <p:pic>
        <p:nvPicPr>
          <p:cNvPr id="3" name="Picture 2" descr="Unknown-1.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945" y="2843204"/>
            <a:ext cx="5010055" cy="32970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4" name="Picture 33" descr="muslim allah watch-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3004" y="4032367"/>
            <a:ext cx="2830347" cy="22789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pic>
        <p:nvPicPr>
          <p:cNvPr id="36" name="Picture 35" descr="th-3.jpeg"/>
          <p:cNvPicPr>
            <a:picLocks noChangeAspect="1"/>
          </p:cNvPicPr>
          <p:nvPr/>
        </p:nvPicPr>
        <p:blipFill rotWithShape="1">
          <a:blip r:embed="rId5">
            <a:extLst>
              <a:ext uri="{28A0092B-C50C-407E-A947-70E740481C1C}">
                <a14:useLocalDpi xmlns:a14="http://schemas.microsoft.com/office/drawing/2010/main" val="0"/>
              </a:ext>
            </a:extLst>
          </a:blip>
          <a:srcRect l="46807" b="12745"/>
          <a:stretch/>
        </p:blipFill>
        <p:spPr>
          <a:xfrm>
            <a:off x="7193005" y="304801"/>
            <a:ext cx="2830347" cy="38064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descr="Unknown.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3005" y="1079939"/>
            <a:ext cx="2830347" cy="16455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6" name="Straight Arrow Connector 5"/>
          <p:cNvCxnSpPr/>
          <p:nvPr/>
        </p:nvCxnSpPr>
        <p:spPr>
          <a:xfrm flipH="1">
            <a:off x="4876801" y="2574188"/>
            <a:ext cx="339889" cy="1007212"/>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6716659" y="641350"/>
            <a:ext cx="1039798" cy="812554"/>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50239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FD1F3B-F350-93AE-EB92-536D9487CB8D}"/>
              </a:ext>
            </a:extLst>
          </p:cNvPr>
          <p:cNvSpPr/>
          <p:nvPr/>
        </p:nvSpPr>
        <p:spPr>
          <a:xfrm>
            <a:off x="-40395" y="0"/>
            <a:ext cx="12272790" cy="6858000"/>
          </a:xfrm>
          <a:prstGeom prst="rect">
            <a:avLst/>
          </a:prstGeom>
          <a:pattFill prst="pct75">
            <a:fgClr>
              <a:srgbClr val="F79B00"/>
            </a:fgClr>
            <a:bgClr>
              <a:schemeClr val="bg1"/>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77368C06-0254-741D-C33F-C8739C7F0577}"/>
              </a:ext>
            </a:extLst>
          </p:cNvPr>
          <p:cNvSpPr txBox="1"/>
          <p:nvPr/>
        </p:nvSpPr>
        <p:spPr>
          <a:xfrm>
            <a:off x="2606674" y="149092"/>
            <a:ext cx="9382126" cy="954107"/>
          </a:xfrm>
          <a:prstGeom prst="rect">
            <a:avLst/>
          </a:prstGeom>
          <a:noFill/>
        </p:spPr>
        <p:txBody>
          <a:bodyPr wrap="square" rtlCol="0">
            <a:spAutoFit/>
          </a:bodyPr>
          <a:lstStyle/>
          <a:p>
            <a:r>
              <a:rPr lang="en-US" sz="2800" dirty="0">
                <a:latin typeface="Papyrus" panose="020B0602040200020303" pitchFamily="34" charset="77"/>
              </a:rPr>
              <a:t>#</a:t>
            </a:r>
            <a:r>
              <a:rPr lang="en-US" sz="2400" dirty="0">
                <a:latin typeface="Papyrus" panose="020B0602040200020303" pitchFamily="34" charset="77"/>
              </a:rPr>
              <a:t>1.  </a:t>
            </a:r>
            <a:r>
              <a:rPr lang="en-US" sz="2000" dirty="0">
                <a:latin typeface="Papyrus" panose="020B0602040200020303" pitchFamily="34" charset="77"/>
              </a:rPr>
              <a:t>Where was the Real Red Sea Crossing? </a:t>
            </a:r>
          </a:p>
          <a:p>
            <a:r>
              <a:rPr lang="en-US" sz="2800" dirty="0">
                <a:latin typeface="Papyrus" panose="020B0602040200020303" pitchFamily="34" charset="77"/>
              </a:rPr>
              <a:t>               </a:t>
            </a:r>
            <a:r>
              <a:rPr lang="en-US" sz="2000" dirty="0">
                <a:latin typeface="Papyrus" panose="020B0602040200020303" pitchFamily="34" charset="77"/>
              </a:rPr>
              <a:t>Exodus Chapter 3:1-3 – Galatians 4:25</a:t>
            </a:r>
          </a:p>
        </p:txBody>
      </p:sp>
      <p:pic>
        <p:nvPicPr>
          <p:cNvPr id="11" name="Picture 10" descr="A picture containing text&#10;&#10;Description automatically generated">
            <a:extLst>
              <a:ext uri="{FF2B5EF4-FFF2-40B4-BE49-F238E27FC236}">
                <a16:creationId xmlns:a16="http://schemas.microsoft.com/office/drawing/2014/main" id="{6C2C78D6-7374-9967-197B-522F2E76D2E0}"/>
              </a:ext>
            </a:extLst>
          </p:cNvPr>
          <p:cNvPicPr>
            <a:picLocks noChangeAspect="1"/>
          </p:cNvPicPr>
          <p:nvPr/>
        </p:nvPicPr>
        <p:blipFill>
          <a:blip r:embed="rId3"/>
          <a:stretch>
            <a:fillRect/>
          </a:stretch>
        </p:blipFill>
        <p:spPr>
          <a:xfrm>
            <a:off x="1263650" y="1084250"/>
            <a:ext cx="9664700" cy="5792700"/>
          </a:xfrm>
          <a:prstGeom prst="rect">
            <a:avLst/>
          </a:prstGeom>
        </p:spPr>
      </p:pic>
    </p:spTree>
    <p:extLst>
      <p:ext uri="{BB962C8B-B14F-4D97-AF65-F5344CB8AC3E}">
        <p14:creationId xmlns:p14="http://schemas.microsoft.com/office/powerpoint/2010/main" val="7883780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FD1F3B-F350-93AE-EB92-536D9487CB8D}"/>
              </a:ext>
            </a:extLst>
          </p:cNvPr>
          <p:cNvSpPr/>
          <p:nvPr/>
        </p:nvSpPr>
        <p:spPr>
          <a:xfrm>
            <a:off x="0" y="0"/>
            <a:ext cx="12272790" cy="6858000"/>
          </a:xfrm>
          <a:prstGeom prst="rect">
            <a:avLst/>
          </a:prstGeom>
          <a:pattFill prst="pct75">
            <a:fgClr>
              <a:srgbClr val="F79B00"/>
            </a:fgClr>
            <a:bgClr>
              <a:schemeClr val="bg1"/>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064E32B-D553-6E65-A337-BE380B95C84A}"/>
              </a:ext>
            </a:extLst>
          </p:cNvPr>
          <p:cNvSpPr txBox="1"/>
          <p:nvPr/>
        </p:nvSpPr>
        <p:spPr>
          <a:xfrm>
            <a:off x="2566930" y="1002535"/>
            <a:ext cx="8604174" cy="3106757"/>
          </a:xfrm>
          <a:prstGeom prst="rect">
            <a:avLst/>
          </a:prstGeom>
          <a:noFill/>
        </p:spPr>
        <p:txBody>
          <a:bodyPr wrap="square" rtlCol="0">
            <a:spAutoFit/>
          </a:bodyPr>
          <a:lstStyle/>
          <a:p>
            <a:endParaRPr lang="en-US"/>
          </a:p>
        </p:txBody>
      </p:sp>
      <p:sp>
        <p:nvSpPr>
          <p:cNvPr id="2" name="TextBox 1">
            <a:extLst>
              <a:ext uri="{FF2B5EF4-FFF2-40B4-BE49-F238E27FC236}">
                <a16:creationId xmlns:a16="http://schemas.microsoft.com/office/drawing/2014/main" id="{AC947CA0-D4B4-A090-CDE2-3EBB301CEFA0}"/>
              </a:ext>
            </a:extLst>
          </p:cNvPr>
          <p:cNvSpPr txBox="1"/>
          <p:nvPr/>
        </p:nvSpPr>
        <p:spPr>
          <a:xfrm>
            <a:off x="719528" y="697424"/>
            <a:ext cx="10082791" cy="5386090"/>
          </a:xfrm>
          <a:prstGeom prst="rect">
            <a:avLst/>
          </a:prstGeom>
          <a:pattFill prst="pct75">
            <a:fgClr>
              <a:srgbClr val="F79B00"/>
            </a:fgClr>
            <a:bgClr>
              <a:schemeClr val="bg1"/>
            </a:bgClr>
          </a:pattFill>
        </p:spPr>
        <p:txBody>
          <a:bodyPr wrap="square" rtlCol="0">
            <a:spAutoFit/>
          </a:bodyPr>
          <a:lstStyle/>
          <a:p>
            <a:r>
              <a:rPr lang="en-US" sz="2400" dirty="0">
                <a:latin typeface="Papyrus" panose="020B0602040200020303" pitchFamily="34" charset="77"/>
              </a:rPr>
              <a:t>#</a:t>
            </a:r>
            <a:r>
              <a:rPr lang="en-US" sz="2800" dirty="0">
                <a:latin typeface="Papyrus" panose="020B0602040200020303" pitchFamily="34" charset="77"/>
              </a:rPr>
              <a:t>6.  The True Location of the Garden of Eden</a:t>
            </a:r>
          </a:p>
          <a:p>
            <a:r>
              <a:rPr lang="en-US" sz="2800" dirty="0">
                <a:latin typeface="Papyrus" panose="020B0602040200020303" pitchFamily="34" charset="77"/>
              </a:rPr>
              <a:t>         The Key is the Discovery of the City of Adam</a:t>
            </a:r>
          </a:p>
          <a:p>
            <a:endParaRPr lang="en-US" sz="2800" dirty="0">
              <a:latin typeface="Papyrus" panose="020B0602040200020303" pitchFamily="34" charset="77"/>
            </a:endParaRPr>
          </a:p>
          <a:p>
            <a:r>
              <a:rPr lang="en-US" sz="2800" dirty="0">
                <a:latin typeface="Papyrus" panose="020B0602040200020303" pitchFamily="34" charset="77"/>
              </a:rPr>
              <a:t>  </a:t>
            </a:r>
            <a:r>
              <a:rPr lang="en-US" sz="2400" dirty="0">
                <a:latin typeface="Papyrus" panose="020B0602040200020303" pitchFamily="34" charset="77"/>
              </a:rPr>
              <a:t>                  Genesis Chapter 3:22-24</a:t>
            </a:r>
          </a:p>
          <a:p>
            <a:endParaRPr lang="en-US" sz="2400" dirty="0">
              <a:latin typeface="Papyrus" panose="020B0602040200020303" pitchFamily="34" charset="77"/>
            </a:endParaRPr>
          </a:p>
          <a:p>
            <a:r>
              <a:rPr lang="en-US" b="1" baseline="30000" dirty="0">
                <a:latin typeface="Papyrus" panose="020B0602040200020303" pitchFamily="34" charset="77"/>
              </a:rPr>
              <a:t>2</a:t>
            </a:r>
            <a:r>
              <a:rPr lang="en-US" sz="2000" b="1" baseline="30000" dirty="0">
                <a:latin typeface="Papyrus" panose="020B0602040200020303" pitchFamily="34" charset="77"/>
              </a:rPr>
              <a:t> 2</a:t>
            </a:r>
            <a:r>
              <a:rPr lang="en-US" sz="2000" dirty="0">
                <a:latin typeface="Papyrus" panose="020B0602040200020303" pitchFamily="34" charset="77"/>
              </a:rPr>
              <a:t>And the Lord God said, Behold, the man is become as one of us, to know good and evil: and now, lest he put forth his hand, and take also of the tree of life, and eat, and live for ever:</a:t>
            </a:r>
          </a:p>
          <a:p>
            <a:endParaRPr lang="en-US" sz="2000" dirty="0">
              <a:latin typeface="Papyrus" panose="020B0602040200020303" pitchFamily="34" charset="77"/>
            </a:endParaRPr>
          </a:p>
          <a:p>
            <a:r>
              <a:rPr lang="en-US" sz="2000" b="1" baseline="30000" dirty="0">
                <a:latin typeface="Papyrus" panose="020B0602040200020303" pitchFamily="34" charset="77"/>
              </a:rPr>
              <a:t>23 </a:t>
            </a:r>
            <a:r>
              <a:rPr lang="en-US" sz="2000" dirty="0">
                <a:latin typeface="Papyrus" panose="020B0602040200020303" pitchFamily="34" charset="77"/>
              </a:rPr>
              <a:t>Therefore the Lord God sent him forth from the garden of Eden, to till the ground from whence he was taken.</a:t>
            </a:r>
          </a:p>
          <a:p>
            <a:endParaRPr lang="en-US" sz="2000" dirty="0">
              <a:latin typeface="Papyrus" panose="020B0602040200020303" pitchFamily="34" charset="77"/>
            </a:endParaRPr>
          </a:p>
          <a:p>
            <a:r>
              <a:rPr lang="en-US" sz="2000" b="1" baseline="30000" dirty="0">
                <a:latin typeface="Papyrus" panose="020B0602040200020303" pitchFamily="34" charset="77"/>
              </a:rPr>
              <a:t>24 </a:t>
            </a:r>
            <a:r>
              <a:rPr lang="en-US" sz="2000" dirty="0">
                <a:latin typeface="Papyrus" panose="020B0602040200020303" pitchFamily="34" charset="77"/>
              </a:rPr>
              <a:t>So he drove out the man; and he placed at the east of the garden of Eden </a:t>
            </a:r>
            <a:r>
              <a:rPr lang="en-US" sz="2000" dirty="0" err="1">
                <a:latin typeface="Papyrus" panose="020B0602040200020303" pitchFamily="34" charset="77"/>
              </a:rPr>
              <a:t>Cherubims</a:t>
            </a:r>
            <a:r>
              <a:rPr lang="en-US" sz="2000" dirty="0">
                <a:latin typeface="Papyrus" panose="020B0602040200020303" pitchFamily="34" charset="77"/>
              </a:rPr>
              <a:t>, and a flaming sword which turned every way, to keep the way of the tree of life.</a:t>
            </a:r>
          </a:p>
          <a:p>
            <a:endParaRPr lang="en-US" sz="2800" dirty="0">
              <a:latin typeface="Papyrus" panose="020B0602040200020303" pitchFamily="34" charset="77"/>
            </a:endParaRPr>
          </a:p>
        </p:txBody>
      </p:sp>
    </p:spTree>
    <p:extLst>
      <p:ext uri="{BB962C8B-B14F-4D97-AF65-F5344CB8AC3E}">
        <p14:creationId xmlns:p14="http://schemas.microsoft.com/office/powerpoint/2010/main" val="26672539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FD1F3B-F350-93AE-EB92-536D9487CB8D}"/>
              </a:ext>
            </a:extLst>
          </p:cNvPr>
          <p:cNvSpPr/>
          <p:nvPr/>
        </p:nvSpPr>
        <p:spPr>
          <a:xfrm>
            <a:off x="0" y="0"/>
            <a:ext cx="12272790" cy="6858000"/>
          </a:xfrm>
          <a:prstGeom prst="rect">
            <a:avLst/>
          </a:prstGeom>
          <a:pattFill prst="pct75">
            <a:fgClr>
              <a:srgbClr val="F79B00"/>
            </a:fgClr>
            <a:bgClr>
              <a:schemeClr val="bg1"/>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064E32B-D553-6E65-A337-BE380B95C84A}"/>
              </a:ext>
            </a:extLst>
          </p:cNvPr>
          <p:cNvSpPr txBox="1"/>
          <p:nvPr/>
        </p:nvSpPr>
        <p:spPr>
          <a:xfrm>
            <a:off x="344775" y="647738"/>
            <a:ext cx="5327390" cy="830997"/>
          </a:xfrm>
          <a:prstGeom prst="rect">
            <a:avLst/>
          </a:prstGeom>
          <a:noFill/>
        </p:spPr>
        <p:txBody>
          <a:bodyPr wrap="square" rtlCol="0">
            <a:spAutoFit/>
          </a:bodyPr>
          <a:lstStyle/>
          <a:p>
            <a:r>
              <a:rPr lang="en-US" sz="2400" dirty="0">
                <a:latin typeface="Papyrus" panose="020B0602040200020303" pitchFamily="34" charset="77"/>
              </a:rPr>
              <a:t>Joshua 3 : 14-17  Crossing the Jordan           	The Battle of Jericho </a:t>
            </a:r>
          </a:p>
        </p:txBody>
      </p:sp>
      <p:sp>
        <p:nvSpPr>
          <p:cNvPr id="3" name="TextBox 2">
            <a:extLst>
              <a:ext uri="{FF2B5EF4-FFF2-40B4-BE49-F238E27FC236}">
                <a16:creationId xmlns:a16="http://schemas.microsoft.com/office/drawing/2014/main" id="{E18024D8-FEC1-86BD-785A-9C1A9BF2AB49}"/>
              </a:ext>
            </a:extLst>
          </p:cNvPr>
          <p:cNvSpPr txBox="1"/>
          <p:nvPr/>
        </p:nvSpPr>
        <p:spPr>
          <a:xfrm>
            <a:off x="5672166" y="0"/>
            <a:ext cx="6705602" cy="6678751"/>
          </a:xfrm>
          <a:prstGeom prst="rect">
            <a:avLst/>
          </a:prstGeom>
          <a:noFill/>
        </p:spPr>
        <p:txBody>
          <a:bodyPr wrap="square" rtlCol="0">
            <a:spAutoFit/>
          </a:bodyPr>
          <a:lstStyle/>
          <a:p>
            <a:endParaRPr lang="en-US" b="1" baseline="30000" dirty="0"/>
          </a:p>
          <a:p>
            <a:r>
              <a:rPr lang="en-US" dirty="0">
                <a:latin typeface="Papyrus" panose="020B0602040200020303" pitchFamily="34" charset="77"/>
              </a:rPr>
              <a:t>           </a:t>
            </a:r>
            <a:endParaRPr lang="en-US" sz="2000" b="1" baseline="30000" dirty="0"/>
          </a:p>
          <a:p>
            <a:r>
              <a:rPr lang="en-US" sz="2000" baseline="30000" dirty="0">
                <a:latin typeface="Papyrus" panose="020B0602040200020303" pitchFamily="34" charset="77"/>
              </a:rPr>
              <a:t>14 </a:t>
            </a:r>
            <a:r>
              <a:rPr lang="en-US" sz="2000" dirty="0">
                <a:latin typeface="Papyrus" panose="020B0602040200020303" pitchFamily="34" charset="77"/>
              </a:rPr>
              <a:t>And it came to pass, when the people removed from their tents, to pass over Jordan, and the priests bearing the ark of the covenant before the people;</a:t>
            </a:r>
          </a:p>
          <a:p>
            <a:endParaRPr lang="en-US" sz="2000" dirty="0">
              <a:latin typeface="Papyrus" panose="020B0602040200020303" pitchFamily="34" charset="77"/>
            </a:endParaRPr>
          </a:p>
          <a:p>
            <a:r>
              <a:rPr lang="en-US" sz="2000" b="1" baseline="30000" dirty="0">
                <a:latin typeface="Papyrus" panose="020B0602040200020303" pitchFamily="34" charset="77"/>
              </a:rPr>
              <a:t>15 </a:t>
            </a:r>
            <a:r>
              <a:rPr lang="en-US" sz="2000" dirty="0">
                <a:latin typeface="Papyrus" panose="020B0602040200020303" pitchFamily="34" charset="77"/>
              </a:rPr>
              <a:t>And as they that bare the ark were come unto Jordan, and the feet of the priests that bare the ark were dipped in the brim of the water, (for Jordan overflows all his banks all the time of harvest,)</a:t>
            </a:r>
          </a:p>
          <a:p>
            <a:endParaRPr lang="en-US" sz="2000" dirty="0">
              <a:latin typeface="Papyrus" panose="020B0602040200020303" pitchFamily="34" charset="77"/>
            </a:endParaRPr>
          </a:p>
          <a:p>
            <a:r>
              <a:rPr lang="en-US" sz="2000" b="1" baseline="30000" dirty="0">
                <a:latin typeface="Papyrus" panose="020B0602040200020303" pitchFamily="34" charset="77"/>
              </a:rPr>
              <a:t>16 </a:t>
            </a:r>
            <a:r>
              <a:rPr lang="en-US" sz="2000" dirty="0">
                <a:latin typeface="Papyrus" panose="020B0602040200020303" pitchFamily="34" charset="77"/>
              </a:rPr>
              <a:t>That the waters which came down from above stood and rose up upon a heap very far from the City Adam, that is beside </a:t>
            </a:r>
            <a:r>
              <a:rPr lang="en-US" sz="2000" dirty="0" err="1">
                <a:latin typeface="Papyrus" panose="020B0602040200020303" pitchFamily="34" charset="77"/>
              </a:rPr>
              <a:t>Zaretan</a:t>
            </a:r>
            <a:r>
              <a:rPr lang="en-US" sz="2000" dirty="0">
                <a:latin typeface="Papyrus" panose="020B0602040200020303" pitchFamily="34" charset="77"/>
              </a:rPr>
              <a:t>: and those that came down toward the sea of the plain, even the salt sea, failed, and were cut off: and the people passed over right against Jericho.</a:t>
            </a:r>
          </a:p>
          <a:p>
            <a:endParaRPr lang="en-US" sz="2000" dirty="0">
              <a:latin typeface="Papyrus" panose="020B0602040200020303" pitchFamily="34" charset="77"/>
            </a:endParaRPr>
          </a:p>
          <a:p>
            <a:r>
              <a:rPr lang="en-US" sz="2000" b="1" baseline="30000" dirty="0">
                <a:latin typeface="Papyrus" panose="020B0602040200020303" pitchFamily="34" charset="77"/>
              </a:rPr>
              <a:t>17 </a:t>
            </a:r>
            <a:r>
              <a:rPr lang="en-US" sz="2000" dirty="0">
                <a:latin typeface="Papyrus" panose="020B0602040200020303" pitchFamily="34" charset="77"/>
              </a:rPr>
              <a:t> The priests that bare the Ark of the Covenant of the Lord stood firm on dry ground in the midst of Jordan, and all the Israelites passed over on dry ground, until all the people were passed clean over Jordan.</a:t>
            </a:r>
          </a:p>
          <a:p>
            <a:endParaRPr lang="en-US" dirty="0"/>
          </a:p>
        </p:txBody>
      </p:sp>
      <p:pic>
        <p:nvPicPr>
          <p:cNvPr id="8" name="Picture 7" descr="A picture containing sculpture, stone&#10;&#10;Description automatically generated">
            <a:extLst>
              <a:ext uri="{FF2B5EF4-FFF2-40B4-BE49-F238E27FC236}">
                <a16:creationId xmlns:a16="http://schemas.microsoft.com/office/drawing/2014/main" id="{48CB9A43-D448-0F73-C011-EEEE39996F26}"/>
              </a:ext>
            </a:extLst>
          </p:cNvPr>
          <p:cNvPicPr>
            <a:picLocks noChangeAspect="1"/>
          </p:cNvPicPr>
          <p:nvPr/>
        </p:nvPicPr>
        <p:blipFill>
          <a:blip r:embed="rId2"/>
          <a:stretch>
            <a:fillRect/>
          </a:stretch>
        </p:blipFill>
        <p:spPr>
          <a:xfrm>
            <a:off x="149901" y="1927004"/>
            <a:ext cx="5362369" cy="4153136"/>
          </a:xfrm>
          <a:prstGeom prst="rect">
            <a:avLst/>
          </a:prstGeom>
        </p:spPr>
      </p:pic>
    </p:spTree>
    <p:extLst>
      <p:ext uri="{BB962C8B-B14F-4D97-AF65-F5344CB8AC3E}">
        <p14:creationId xmlns:p14="http://schemas.microsoft.com/office/powerpoint/2010/main" val="36661869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9EBF7F-C21A-38A3-CA4F-0EEB99632555}"/>
              </a:ext>
            </a:extLst>
          </p:cNvPr>
          <p:cNvSpPr/>
          <p:nvPr/>
        </p:nvSpPr>
        <p:spPr>
          <a:xfrm>
            <a:off x="1" y="1"/>
            <a:ext cx="12191999" cy="6857999"/>
          </a:xfrm>
          <a:prstGeom prst="rect">
            <a:avLst/>
          </a:prstGeom>
          <a:pattFill prst="pct75">
            <a:fgClr>
              <a:srgbClr val="F79B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images-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920" y="3336345"/>
            <a:ext cx="4842333" cy="30288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a:off x="207970" y="698677"/>
            <a:ext cx="5820230" cy="1938992"/>
          </a:xfrm>
          <a:prstGeom prst="rect">
            <a:avLst/>
          </a:prstGeom>
          <a:no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dirty="0">
                <a:solidFill>
                  <a:schemeClr val="tx1"/>
                </a:solidFill>
                <a:latin typeface="Papyrus"/>
                <a:cs typeface="Papyrus"/>
              </a:rPr>
              <a:t>Where did Adam settle after</a:t>
            </a:r>
          </a:p>
          <a:p>
            <a:pPr algn="ctr"/>
            <a:r>
              <a:rPr lang="en-US" sz="2400" dirty="0">
                <a:solidFill>
                  <a:schemeClr val="tx1"/>
                </a:solidFill>
                <a:latin typeface="Papyrus"/>
                <a:cs typeface="Papyrus"/>
              </a:rPr>
              <a:t> God  evicted him from the Garden? </a:t>
            </a:r>
          </a:p>
          <a:p>
            <a:pPr algn="ctr"/>
            <a:r>
              <a:rPr lang="en-US" sz="2400" dirty="0">
                <a:solidFill>
                  <a:schemeClr val="tx1"/>
                </a:solidFill>
                <a:latin typeface="Papyrus"/>
                <a:cs typeface="Papyrus"/>
              </a:rPr>
              <a:t>   The City of Adam is across the Jordan</a:t>
            </a:r>
          </a:p>
          <a:p>
            <a:pPr algn="ctr"/>
            <a:r>
              <a:rPr lang="en-US" sz="2400" dirty="0">
                <a:solidFill>
                  <a:schemeClr val="tx1"/>
                </a:solidFill>
                <a:latin typeface="Papyrus"/>
                <a:cs typeface="Papyrus"/>
              </a:rPr>
              <a:t>      Across the Jordan </a:t>
            </a:r>
          </a:p>
          <a:p>
            <a:pPr algn="ctr"/>
            <a:r>
              <a:rPr lang="en-US" sz="2400" dirty="0">
                <a:solidFill>
                  <a:schemeClr val="tx1"/>
                </a:solidFill>
                <a:latin typeface="Papyrus"/>
                <a:cs typeface="Papyrus"/>
              </a:rPr>
              <a:t>    East of Jerusalem!</a:t>
            </a:r>
          </a:p>
        </p:txBody>
      </p:sp>
      <p:pic>
        <p:nvPicPr>
          <p:cNvPr id="8" name="Picture 7" descr="Map&#10;&#10;Description automatically generated">
            <a:extLst>
              <a:ext uri="{FF2B5EF4-FFF2-40B4-BE49-F238E27FC236}">
                <a16:creationId xmlns:a16="http://schemas.microsoft.com/office/drawing/2014/main" id="{CF2978A4-35F4-8FFD-B03E-AEAB82D2F885}"/>
              </a:ext>
            </a:extLst>
          </p:cNvPr>
          <p:cNvPicPr>
            <a:picLocks noChangeAspect="1"/>
          </p:cNvPicPr>
          <p:nvPr/>
        </p:nvPicPr>
        <p:blipFill rotWithShape="1">
          <a:blip r:embed="rId3"/>
          <a:srcRect l="9643" t="11853" b="10625"/>
          <a:stretch/>
        </p:blipFill>
        <p:spPr>
          <a:xfrm>
            <a:off x="6270171" y="137989"/>
            <a:ext cx="5679858" cy="64249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468711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FD1F3B-F350-93AE-EB92-536D9487CB8D}"/>
              </a:ext>
            </a:extLst>
          </p:cNvPr>
          <p:cNvSpPr/>
          <p:nvPr/>
        </p:nvSpPr>
        <p:spPr>
          <a:xfrm>
            <a:off x="0" y="0"/>
            <a:ext cx="12272790" cy="6858000"/>
          </a:xfrm>
          <a:prstGeom prst="rect">
            <a:avLst/>
          </a:prstGeom>
          <a:pattFill prst="pct75">
            <a:fgClr>
              <a:srgbClr val="88C44C"/>
            </a:fgClr>
            <a:bgClr>
              <a:schemeClr val="bg1"/>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064E32B-D553-6E65-A337-BE380B95C84A}"/>
              </a:ext>
            </a:extLst>
          </p:cNvPr>
          <p:cNvSpPr txBox="1"/>
          <p:nvPr/>
        </p:nvSpPr>
        <p:spPr>
          <a:xfrm>
            <a:off x="2566930" y="1002535"/>
            <a:ext cx="8604174" cy="3106757"/>
          </a:xfrm>
          <a:prstGeom prst="rect">
            <a:avLst/>
          </a:prstGeom>
          <a:noFill/>
        </p:spPr>
        <p:txBody>
          <a:bodyPr wrap="square" rtlCol="0">
            <a:spAutoFit/>
          </a:bodyPr>
          <a:lstStyle/>
          <a:p>
            <a:endParaRPr lang="en-US"/>
          </a:p>
        </p:txBody>
      </p:sp>
      <p:sp>
        <p:nvSpPr>
          <p:cNvPr id="2" name="TextBox 1">
            <a:extLst>
              <a:ext uri="{FF2B5EF4-FFF2-40B4-BE49-F238E27FC236}">
                <a16:creationId xmlns:a16="http://schemas.microsoft.com/office/drawing/2014/main" id="{1740B27E-9A9C-2A5B-F67B-8012BC3185B7}"/>
              </a:ext>
            </a:extLst>
          </p:cNvPr>
          <p:cNvSpPr txBox="1"/>
          <p:nvPr/>
        </p:nvSpPr>
        <p:spPr>
          <a:xfrm>
            <a:off x="1347418" y="434232"/>
            <a:ext cx="7595103" cy="461665"/>
          </a:xfrm>
          <a:prstGeom prst="rect">
            <a:avLst/>
          </a:prstGeom>
          <a:noFill/>
        </p:spPr>
        <p:txBody>
          <a:bodyPr wrap="square" rtlCol="0">
            <a:spAutoFit/>
          </a:bodyPr>
          <a:lstStyle/>
          <a:p>
            <a:r>
              <a:rPr lang="en-US" sz="2400" dirty="0">
                <a:latin typeface="Papyrus" panose="020B0602040200020303" pitchFamily="34" charset="77"/>
              </a:rPr>
              <a:t># 7.  End Time Revival   or End Time Apostasy?</a:t>
            </a:r>
          </a:p>
        </p:txBody>
      </p:sp>
      <p:sp>
        <p:nvSpPr>
          <p:cNvPr id="3" name="TextBox 2">
            <a:extLst>
              <a:ext uri="{FF2B5EF4-FFF2-40B4-BE49-F238E27FC236}">
                <a16:creationId xmlns:a16="http://schemas.microsoft.com/office/drawing/2014/main" id="{7749CCB6-6216-4D5C-56FC-6C210D8C96AF}"/>
              </a:ext>
            </a:extLst>
          </p:cNvPr>
          <p:cNvSpPr txBox="1"/>
          <p:nvPr/>
        </p:nvSpPr>
        <p:spPr>
          <a:xfrm>
            <a:off x="865913" y="895897"/>
            <a:ext cx="10848813" cy="5704126"/>
          </a:xfrm>
          <a:prstGeom prst="rect">
            <a:avLst/>
          </a:prstGeom>
          <a:noFill/>
        </p:spPr>
        <p:txBody>
          <a:bodyPr wrap="square" rtlCol="0">
            <a:spAutoFit/>
          </a:bodyPr>
          <a:lstStyle/>
          <a:p>
            <a:endParaRPr lang="en-US" sz="2000" baseline="30000" dirty="0">
              <a:latin typeface="Papyrus" panose="020B0602040200020303" pitchFamily="34" charset="77"/>
            </a:endParaRPr>
          </a:p>
          <a:p>
            <a:r>
              <a:rPr lang="en-US" sz="2000" baseline="30000" dirty="0">
                <a:latin typeface="Papyrus" panose="020B0602040200020303" pitchFamily="34" charset="77"/>
              </a:rPr>
              <a:t>                                                               </a:t>
            </a:r>
            <a:r>
              <a:rPr lang="en-US" sz="2000" dirty="0">
                <a:latin typeface="Papyrus" panose="020B0602040200020303" pitchFamily="34" charset="77"/>
              </a:rPr>
              <a:t>2 Thessalonians 2:1-4</a:t>
            </a:r>
          </a:p>
          <a:p>
            <a:endParaRPr lang="en-US" sz="2000" baseline="30000" dirty="0">
              <a:latin typeface="Papyrus" panose="020B0602040200020303" pitchFamily="34" charset="77"/>
            </a:endParaRPr>
          </a:p>
          <a:p>
            <a:r>
              <a:rPr lang="en-US" sz="2000" baseline="30000" dirty="0">
                <a:latin typeface="Papyrus" panose="020B0602040200020303" pitchFamily="34" charset="77"/>
              </a:rPr>
              <a:t>  1</a:t>
            </a:r>
            <a:r>
              <a:rPr lang="en-US" sz="2000" dirty="0">
                <a:latin typeface="Papyrus" panose="020B0602040200020303" pitchFamily="34" charset="77"/>
              </a:rPr>
              <a:t> Now we beseech you, brethren, by the coming of our Lord Jesus Christ, </a:t>
            </a:r>
          </a:p>
          <a:p>
            <a:r>
              <a:rPr lang="en-US" sz="2000" dirty="0">
                <a:latin typeface="Papyrus" panose="020B0602040200020303" pitchFamily="34" charset="77"/>
              </a:rPr>
              <a:t>      and by our gathering together unto him,</a:t>
            </a:r>
          </a:p>
          <a:p>
            <a:endParaRPr lang="en-US" sz="2000" dirty="0">
              <a:latin typeface="Papyrus" panose="020B0602040200020303" pitchFamily="34" charset="77"/>
            </a:endParaRPr>
          </a:p>
          <a:p>
            <a:r>
              <a:rPr lang="en-US" sz="2000" b="1" baseline="30000" dirty="0">
                <a:latin typeface="Papyrus" panose="020B0602040200020303" pitchFamily="34" charset="77"/>
              </a:rPr>
              <a:t>2 </a:t>
            </a:r>
            <a:r>
              <a:rPr lang="en-US" sz="2000" dirty="0">
                <a:latin typeface="Papyrus" panose="020B0602040200020303" pitchFamily="34" charset="77"/>
              </a:rPr>
              <a:t>That ye be not soon shaken in mind, or be troubled, neither by spirit, nor by word,</a:t>
            </a:r>
          </a:p>
          <a:p>
            <a:r>
              <a:rPr lang="en-US" sz="2000" dirty="0">
                <a:latin typeface="Papyrus" panose="020B0602040200020303" pitchFamily="34" charset="77"/>
              </a:rPr>
              <a:t>      nor by letter as from us, as that the day of Christ is at hand.</a:t>
            </a:r>
          </a:p>
          <a:p>
            <a:endParaRPr lang="en-US" sz="2000" dirty="0">
              <a:latin typeface="Papyrus" panose="020B0602040200020303" pitchFamily="34" charset="77"/>
            </a:endParaRPr>
          </a:p>
          <a:p>
            <a:r>
              <a:rPr lang="en-US" sz="2000" b="1" baseline="30000" dirty="0">
                <a:latin typeface="Papyrus" panose="020B0602040200020303" pitchFamily="34" charset="77"/>
              </a:rPr>
              <a:t>3 </a:t>
            </a:r>
            <a:r>
              <a:rPr lang="en-US" sz="2000" dirty="0">
                <a:latin typeface="Papyrus" panose="020B0602040200020303" pitchFamily="34" charset="77"/>
              </a:rPr>
              <a:t>Let no man deceive you by any means: for that day shall not come,</a:t>
            </a:r>
          </a:p>
          <a:p>
            <a:r>
              <a:rPr lang="en-US" sz="2000" dirty="0">
                <a:latin typeface="Papyrus" panose="020B0602040200020303" pitchFamily="34" charset="77"/>
              </a:rPr>
              <a:t>   except there come a falling away first, and that man of sin be revealed, the son of perdition;</a:t>
            </a:r>
          </a:p>
          <a:p>
            <a:endParaRPr lang="en-US" sz="2000" dirty="0">
              <a:latin typeface="Papyrus" panose="020B0602040200020303" pitchFamily="34" charset="77"/>
            </a:endParaRPr>
          </a:p>
          <a:p>
            <a:r>
              <a:rPr lang="en-US" sz="2000" b="1" baseline="30000" dirty="0">
                <a:latin typeface="Papyrus" panose="020B0602040200020303" pitchFamily="34" charset="77"/>
              </a:rPr>
              <a:t>4 </a:t>
            </a:r>
            <a:r>
              <a:rPr lang="en-US" sz="2000" dirty="0">
                <a:latin typeface="Papyrus" panose="020B0602040200020303" pitchFamily="34" charset="77"/>
              </a:rPr>
              <a:t>Who opposes and exalts himself above all that is called God, or that is worshipped;</a:t>
            </a:r>
          </a:p>
          <a:p>
            <a:r>
              <a:rPr lang="en-US" sz="2000" dirty="0">
                <a:latin typeface="Papyrus" panose="020B0602040200020303" pitchFamily="34" charset="77"/>
              </a:rPr>
              <a:t>      so that he as God sits in the Temple of God, shewing himself that he is God.</a:t>
            </a:r>
          </a:p>
          <a:p>
            <a:endParaRPr lang="en-US" sz="2000" dirty="0">
              <a:latin typeface="Papyrus" panose="020B0602040200020303" pitchFamily="34" charset="77"/>
            </a:endParaRPr>
          </a:p>
          <a:p>
            <a:r>
              <a:rPr lang="en-US" sz="2000" dirty="0">
                <a:latin typeface="Papyrus" panose="020B0602040200020303" pitchFamily="34" charset="77"/>
              </a:rPr>
              <a:t>                                                         Luke 18:8</a:t>
            </a:r>
          </a:p>
          <a:p>
            <a:endParaRPr lang="en-US" sz="2000" dirty="0">
              <a:latin typeface="Papyrus" panose="020B0602040200020303" pitchFamily="34" charset="77"/>
            </a:endParaRPr>
          </a:p>
          <a:p>
            <a:r>
              <a:rPr lang="en-US" sz="2000" dirty="0">
                <a:latin typeface="Papyrus" panose="020B0602040200020303" pitchFamily="34" charset="77"/>
              </a:rPr>
              <a:t>“Nevertheless, when the Son of Man comes, will He find faith on the earth?”</a:t>
            </a:r>
          </a:p>
          <a:p>
            <a:endParaRPr lang="en-US" dirty="0"/>
          </a:p>
        </p:txBody>
      </p:sp>
    </p:spTree>
    <p:extLst>
      <p:ext uri="{BB962C8B-B14F-4D97-AF65-F5344CB8AC3E}">
        <p14:creationId xmlns:p14="http://schemas.microsoft.com/office/powerpoint/2010/main" val="8538688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FD1F3B-F350-93AE-EB92-536D9487CB8D}"/>
              </a:ext>
            </a:extLst>
          </p:cNvPr>
          <p:cNvSpPr/>
          <p:nvPr/>
        </p:nvSpPr>
        <p:spPr>
          <a:xfrm>
            <a:off x="0" y="0"/>
            <a:ext cx="12272790" cy="6858000"/>
          </a:xfrm>
          <a:prstGeom prst="rect">
            <a:avLst/>
          </a:prstGeom>
          <a:pattFill prst="pct75">
            <a:fgClr>
              <a:srgbClr val="88C44C"/>
            </a:fgClr>
            <a:bgClr>
              <a:schemeClr val="bg1"/>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064E32B-D553-6E65-A337-BE380B95C84A}"/>
              </a:ext>
            </a:extLst>
          </p:cNvPr>
          <p:cNvSpPr txBox="1"/>
          <p:nvPr/>
        </p:nvSpPr>
        <p:spPr>
          <a:xfrm>
            <a:off x="2566930" y="1002535"/>
            <a:ext cx="8604174" cy="3106757"/>
          </a:xfrm>
          <a:prstGeom prst="rect">
            <a:avLst/>
          </a:prstGeom>
          <a:noFill/>
        </p:spPr>
        <p:txBody>
          <a:bodyPr wrap="square" rtlCol="0">
            <a:spAutoFit/>
          </a:bodyPr>
          <a:lstStyle/>
          <a:p>
            <a:endParaRPr lang="en-US"/>
          </a:p>
        </p:txBody>
      </p:sp>
      <p:sp>
        <p:nvSpPr>
          <p:cNvPr id="2" name="TextBox 1">
            <a:extLst>
              <a:ext uri="{FF2B5EF4-FFF2-40B4-BE49-F238E27FC236}">
                <a16:creationId xmlns:a16="http://schemas.microsoft.com/office/drawing/2014/main" id="{92E09DDC-5FC4-E999-47C9-8EAC21617B4C}"/>
              </a:ext>
            </a:extLst>
          </p:cNvPr>
          <p:cNvSpPr txBox="1"/>
          <p:nvPr/>
        </p:nvSpPr>
        <p:spPr>
          <a:xfrm>
            <a:off x="330415" y="358418"/>
            <a:ext cx="9422969" cy="461665"/>
          </a:xfrm>
          <a:prstGeom prst="rect">
            <a:avLst/>
          </a:prstGeom>
          <a:noFill/>
        </p:spPr>
        <p:txBody>
          <a:bodyPr wrap="square" rtlCol="0">
            <a:spAutoFit/>
          </a:bodyPr>
          <a:lstStyle/>
          <a:p>
            <a:r>
              <a:rPr lang="en-US" sz="2400" dirty="0">
                <a:latin typeface="Papyrus" panose="020B0602040200020303" pitchFamily="34" charset="77"/>
              </a:rPr>
              <a:t>End Time Revival False Doctrines</a:t>
            </a:r>
          </a:p>
        </p:txBody>
      </p:sp>
      <p:sp>
        <p:nvSpPr>
          <p:cNvPr id="3" name="TextBox 2">
            <a:extLst>
              <a:ext uri="{FF2B5EF4-FFF2-40B4-BE49-F238E27FC236}">
                <a16:creationId xmlns:a16="http://schemas.microsoft.com/office/drawing/2014/main" id="{E82BA96A-AF9E-0A54-C6A0-AA2CCD906B36}"/>
              </a:ext>
            </a:extLst>
          </p:cNvPr>
          <p:cNvSpPr txBox="1"/>
          <p:nvPr/>
        </p:nvSpPr>
        <p:spPr>
          <a:xfrm>
            <a:off x="763005" y="1152459"/>
            <a:ext cx="3890074"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Papyrus" panose="020B0602040200020303" pitchFamily="34" charset="77"/>
              </a:rPr>
              <a:t>Joel’s Army</a:t>
            </a:r>
          </a:p>
          <a:p>
            <a:pPr marL="285750" indent="-285750">
              <a:buFont typeface="Arial" panose="020B0604020202020204" pitchFamily="34" charset="0"/>
              <a:buChar char="•"/>
            </a:pPr>
            <a:endParaRPr lang="en-US" sz="2000" dirty="0">
              <a:latin typeface="Papyrus" panose="020B0602040200020303" pitchFamily="34" charset="77"/>
            </a:endParaRPr>
          </a:p>
          <a:p>
            <a:pPr marL="285750" indent="-285750">
              <a:buFont typeface="Arial" panose="020B0604020202020204" pitchFamily="34" charset="0"/>
              <a:buChar char="•"/>
            </a:pPr>
            <a:r>
              <a:rPr lang="en-US" sz="2000" dirty="0">
                <a:latin typeface="Papyrus" panose="020B0602040200020303" pitchFamily="34" charset="77"/>
              </a:rPr>
              <a:t>Dominion Now</a:t>
            </a:r>
          </a:p>
          <a:p>
            <a:pPr marL="285750" indent="-285750">
              <a:buFont typeface="Arial" panose="020B0604020202020204" pitchFamily="34" charset="0"/>
              <a:buChar char="•"/>
            </a:pPr>
            <a:endParaRPr lang="en-US" sz="2000" dirty="0">
              <a:latin typeface="Papyrus" panose="020B0602040200020303" pitchFamily="34" charset="77"/>
            </a:endParaRPr>
          </a:p>
          <a:p>
            <a:pPr marL="285750" indent="-285750">
              <a:buFont typeface="Arial" panose="020B0604020202020204" pitchFamily="34" charset="0"/>
              <a:buChar char="•"/>
            </a:pPr>
            <a:r>
              <a:rPr lang="en-US" sz="2000" dirty="0">
                <a:latin typeface="Papyrus" panose="020B0602040200020303" pitchFamily="34" charset="77"/>
              </a:rPr>
              <a:t>7 Mountain Mandate</a:t>
            </a:r>
          </a:p>
          <a:p>
            <a:pPr marL="285750" indent="-285750">
              <a:buFont typeface="Arial" panose="020B0604020202020204" pitchFamily="34" charset="0"/>
              <a:buChar char="•"/>
            </a:pPr>
            <a:endParaRPr lang="en-US" sz="2000" dirty="0">
              <a:latin typeface="Papyrus" panose="020B0602040200020303" pitchFamily="34" charset="77"/>
            </a:endParaRPr>
          </a:p>
          <a:p>
            <a:pPr marL="285750" indent="-285750">
              <a:buFont typeface="Arial" panose="020B0604020202020204" pitchFamily="34" charset="0"/>
              <a:buChar char="•"/>
            </a:pPr>
            <a:r>
              <a:rPr lang="en-US" sz="2000" dirty="0">
                <a:latin typeface="Papyrus" panose="020B0602040200020303" pitchFamily="34" charset="77"/>
              </a:rPr>
              <a:t>Latter Rain</a:t>
            </a:r>
          </a:p>
          <a:p>
            <a:pPr marL="285750" indent="-285750">
              <a:buFont typeface="Arial" panose="020B0604020202020204" pitchFamily="34" charset="0"/>
              <a:buChar char="•"/>
            </a:pPr>
            <a:endParaRPr lang="en-US" sz="2000" dirty="0">
              <a:latin typeface="Papyrus" panose="020B0602040200020303" pitchFamily="34" charset="77"/>
            </a:endParaRPr>
          </a:p>
          <a:p>
            <a:pPr marL="285750" indent="-285750">
              <a:buFont typeface="Arial" panose="020B0604020202020204" pitchFamily="34" charset="0"/>
              <a:buChar char="•"/>
            </a:pPr>
            <a:r>
              <a:rPr lang="en-US" sz="2000" dirty="0">
                <a:latin typeface="Papyrus" panose="020B0602040200020303" pitchFamily="34" charset="77"/>
              </a:rPr>
              <a:t>NAR Apostles</a:t>
            </a:r>
          </a:p>
          <a:p>
            <a:pPr marL="285750" indent="-285750">
              <a:buFont typeface="Arial" panose="020B0604020202020204" pitchFamily="34" charset="0"/>
              <a:buChar char="•"/>
            </a:pPr>
            <a:endParaRPr lang="en-US" sz="2000" dirty="0">
              <a:latin typeface="Papyrus" panose="020B0602040200020303" pitchFamily="34" charset="77"/>
            </a:endParaRPr>
          </a:p>
          <a:p>
            <a:pPr marL="285750" indent="-285750">
              <a:buFont typeface="Arial" panose="020B0604020202020204" pitchFamily="34" charset="0"/>
              <a:buChar char="•"/>
            </a:pPr>
            <a:r>
              <a:rPr lang="en-US" sz="2000" dirty="0">
                <a:latin typeface="Papyrus" panose="020B0602040200020303" pitchFamily="34" charset="77"/>
              </a:rPr>
              <a:t>The Melchizedek Priesthood</a:t>
            </a:r>
          </a:p>
          <a:p>
            <a:pPr marL="285750" indent="-285750">
              <a:buFont typeface="Arial" panose="020B0604020202020204" pitchFamily="34" charset="0"/>
              <a:buChar char="•"/>
            </a:pPr>
            <a:endParaRPr lang="en-US" sz="2000" dirty="0">
              <a:latin typeface="Papyrus" panose="020B0602040200020303" pitchFamily="34" charset="77"/>
            </a:endParaRPr>
          </a:p>
          <a:p>
            <a:pPr marL="285750" indent="-285750">
              <a:buFont typeface="Arial" panose="020B0604020202020204" pitchFamily="34" charset="0"/>
              <a:buChar char="•"/>
            </a:pPr>
            <a:r>
              <a:rPr lang="en-US" sz="2000" dirty="0">
                <a:latin typeface="Papyrus" panose="020B0602040200020303" pitchFamily="34" charset="77"/>
              </a:rPr>
              <a:t>The New Breed</a:t>
            </a:r>
          </a:p>
          <a:p>
            <a:pPr marL="285750" indent="-285750">
              <a:buFont typeface="Arial" panose="020B0604020202020204" pitchFamily="34" charset="0"/>
              <a:buChar char="•"/>
            </a:pPr>
            <a:endParaRPr lang="en-US" sz="2000" dirty="0">
              <a:latin typeface="Papyrus" panose="020B0602040200020303" pitchFamily="34" charset="77"/>
            </a:endParaRPr>
          </a:p>
          <a:p>
            <a:pPr marL="285750" indent="-285750">
              <a:buFont typeface="Arial" panose="020B0604020202020204" pitchFamily="34" charset="0"/>
              <a:buChar char="•"/>
            </a:pPr>
            <a:endParaRPr lang="en-US" sz="2000" dirty="0">
              <a:latin typeface="Papyrus" panose="020B0602040200020303" pitchFamily="34" charset="77"/>
            </a:endParaRPr>
          </a:p>
        </p:txBody>
      </p:sp>
      <p:pic>
        <p:nvPicPr>
          <p:cNvPr id="7" name="Picture 6" descr="Graphical user interface&#10;&#10;Description automatically generated with medium confidence">
            <a:extLst>
              <a:ext uri="{FF2B5EF4-FFF2-40B4-BE49-F238E27FC236}">
                <a16:creationId xmlns:a16="http://schemas.microsoft.com/office/drawing/2014/main" id="{C80FCF6B-E1C8-6972-B0C3-90511AAD631C}"/>
              </a:ext>
            </a:extLst>
          </p:cNvPr>
          <p:cNvPicPr>
            <a:picLocks noChangeAspect="1"/>
          </p:cNvPicPr>
          <p:nvPr/>
        </p:nvPicPr>
        <p:blipFill>
          <a:blip r:embed="rId2"/>
          <a:stretch>
            <a:fillRect/>
          </a:stretch>
        </p:blipFill>
        <p:spPr>
          <a:xfrm>
            <a:off x="10042629" y="543928"/>
            <a:ext cx="1700393" cy="2550590"/>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846491B9-EEF7-6582-2E2C-CEFC0BD81D29}"/>
              </a:ext>
            </a:extLst>
          </p:cNvPr>
          <p:cNvPicPr>
            <a:picLocks noChangeAspect="1"/>
          </p:cNvPicPr>
          <p:nvPr/>
        </p:nvPicPr>
        <p:blipFill>
          <a:blip r:embed="rId3"/>
          <a:stretch>
            <a:fillRect/>
          </a:stretch>
        </p:blipFill>
        <p:spPr>
          <a:xfrm>
            <a:off x="6855490" y="486647"/>
            <a:ext cx="2706914" cy="2706914"/>
          </a:xfrm>
          <a:prstGeom prst="rect">
            <a:avLst/>
          </a:prstGeom>
        </p:spPr>
      </p:pic>
      <p:pic>
        <p:nvPicPr>
          <p:cNvPr id="11" name="Picture 10" descr="Diagram&#10;&#10;Description automatically generated">
            <a:extLst>
              <a:ext uri="{FF2B5EF4-FFF2-40B4-BE49-F238E27FC236}">
                <a16:creationId xmlns:a16="http://schemas.microsoft.com/office/drawing/2014/main" id="{FABFB786-417F-171B-2447-22B4C98ECE1A}"/>
              </a:ext>
            </a:extLst>
          </p:cNvPr>
          <p:cNvPicPr>
            <a:picLocks noChangeAspect="1"/>
          </p:cNvPicPr>
          <p:nvPr/>
        </p:nvPicPr>
        <p:blipFill>
          <a:blip r:embed="rId4"/>
          <a:stretch>
            <a:fillRect/>
          </a:stretch>
        </p:blipFill>
        <p:spPr>
          <a:xfrm>
            <a:off x="6978033" y="3535434"/>
            <a:ext cx="5005531" cy="2550589"/>
          </a:xfrm>
          <a:prstGeom prst="rect">
            <a:avLst/>
          </a:prstGeom>
        </p:spPr>
      </p:pic>
      <p:pic>
        <p:nvPicPr>
          <p:cNvPr id="13" name="Picture 12" descr="A building on fire&#10;&#10;Description automatically generated with medium confidence">
            <a:extLst>
              <a:ext uri="{FF2B5EF4-FFF2-40B4-BE49-F238E27FC236}">
                <a16:creationId xmlns:a16="http://schemas.microsoft.com/office/drawing/2014/main" id="{40B061FC-CF58-1DF7-09CA-FAFC6FA83BBD}"/>
              </a:ext>
            </a:extLst>
          </p:cNvPr>
          <p:cNvPicPr>
            <a:picLocks noChangeAspect="1"/>
          </p:cNvPicPr>
          <p:nvPr/>
        </p:nvPicPr>
        <p:blipFill>
          <a:blip r:embed="rId5"/>
          <a:stretch>
            <a:fillRect/>
          </a:stretch>
        </p:blipFill>
        <p:spPr>
          <a:xfrm>
            <a:off x="5041899" y="3605142"/>
            <a:ext cx="1646908" cy="2609146"/>
          </a:xfrm>
          <a:prstGeom prst="rect">
            <a:avLst/>
          </a:prstGeom>
        </p:spPr>
      </p:pic>
      <p:pic>
        <p:nvPicPr>
          <p:cNvPr id="15" name="Picture 14" descr="Text, whiteboard&#10;&#10;Description automatically generated">
            <a:extLst>
              <a:ext uri="{FF2B5EF4-FFF2-40B4-BE49-F238E27FC236}">
                <a16:creationId xmlns:a16="http://schemas.microsoft.com/office/drawing/2014/main" id="{7C2EE20C-9A09-FCC5-6F99-AC3013E44B26}"/>
              </a:ext>
            </a:extLst>
          </p:cNvPr>
          <p:cNvPicPr>
            <a:picLocks noChangeAspect="1"/>
          </p:cNvPicPr>
          <p:nvPr/>
        </p:nvPicPr>
        <p:blipFill>
          <a:blip r:embed="rId6"/>
          <a:stretch>
            <a:fillRect/>
          </a:stretch>
        </p:blipFill>
        <p:spPr>
          <a:xfrm>
            <a:off x="4856757" y="954748"/>
            <a:ext cx="1413890" cy="2129352"/>
          </a:xfrm>
          <a:prstGeom prst="rect">
            <a:avLst/>
          </a:prstGeom>
        </p:spPr>
      </p:pic>
    </p:spTree>
    <p:extLst>
      <p:ext uri="{BB962C8B-B14F-4D97-AF65-F5344CB8AC3E}">
        <p14:creationId xmlns:p14="http://schemas.microsoft.com/office/powerpoint/2010/main" val="20391649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FD1F3B-F350-93AE-EB92-536D9487CB8D}"/>
              </a:ext>
            </a:extLst>
          </p:cNvPr>
          <p:cNvSpPr/>
          <p:nvPr/>
        </p:nvSpPr>
        <p:spPr>
          <a:xfrm>
            <a:off x="0" y="0"/>
            <a:ext cx="12272790" cy="6858000"/>
          </a:xfrm>
          <a:prstGeom prst="rect">
            <a:avLst/>
          </a:prstGeom>
          <a:pattFill prst="pct75">
            <a:fgClr>
              <a:srgbClr val="88C44C"/>
            </a:fgClr>
            <a:bgClr>
              <a:schemeClr val="bg1"/>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064E32B-D553-6E65-A337-BE380B95C84A}"/>
              </a:ext>
            </a:extLst>
          </p:cNvPr>
          <p:cNvSpPr txBox="1"/>
          <p:nvPr/>
        </p:nvSpPr>
        <p:spPr>
          <a:xfrm>
            <a:off x="2566930" y="1002535"/>
            <a:ext cx="8604174" cy="3106757"/>
          </a:xfrm>
          <a:prstGeom prst="rect">
            <a:avLst/>
          </a:prstGeom>
          <a:noFill/>
        </p:spPr>
        <p:txBody>
          <a:bodyPr wrap="square" rtlCol="0">
            <a:spAutoFit/>
          </a:bodyPr>
          <a:lstStyle/>
          <a:p>
            <a:endParaRPr lang="en-US"/>
          </a:p>
        </p:txBody>
      </p:sp>
      <p:sp>
        <p:nvSpPr>
          <p:cNvPr id="2" name="TextBox 1">
            <a:extLst>
              <a:ext uri="{FF2B5EF4-FFF2-40B4-BE49-F238E27FC236}">
                <a16:creationId xmlns:a16="http://schemas.microsoft.com/office/drawing/2014/main" id="{9509E2F8-AAAC-77D2-EEE5-FD69FA929942}"/>
              </a:ext>
            </a:extLst>
          </p:cNvPr>
          <p:cNvSpPr txBox="1"/>
          <p:nvPr/>
        </p:nvSpPr>
        <p:spPr>
          <a:xfrm>
            <a:off x="340964" y="0"/>
            <a:ext cx="11282766" cy="7294305"/>
          </a:xfrm>
          <a:prstGeom prst="rect">
            <a:avLst/>
          </a:prstGeom>
          <a:pattFill prst="pct75">
            <a:fgClr>
              <a:srgbClr val="88C44C"/>
            </a:fgClr>
            <a:bgClr>
              <a:schemeClr val="bg1"/>
            </a:bgClr>
          </a:pattFill>
        </p:spPr>
        <p:txBody>
          <a:bodyPr wrap="square" rtlCol="0">
            <a:spAutoFit/>
          </a:bodyPr>
          <a:lstStyle/>
          <a:p>
            <a:br>
              <a:rPr lang="en-US" b="1" dirty="0">
                <a:solidFill>
                  <a:srgbClr val="0563C1"/>
                </a:solidFill>
                <a:hlinkClick r:id="rId2" tooltip="2 Peter 2:20-2:22">
                  <a:extLst>
                    <a:ext uri="{A12FA001-AC4F-418D-AE19-62706E023703}">
                      <ahyp:hlinkClr xmlns:ahyp="http://schemas.microsoft.com/office/drawing/2018/hyperlinkcolor" val="tx"/>
                    </a:ext>
                  </a:extLst>
                </a:hlinkClick>
              </a:rPr>
            </a:br>
            <a:r>
              <a:rPr lang="en-US" dirty="0">
                <a:latin typeface="Papyrus" panose="020B0602040200020303" pitchFamily="34" charset="77"/>
                <a:hlinkClick r:id="rId2" tooltip="2 Peter 2:20-2:22">
                  <a:extLst>
                    <a:ext uri="{A12FA001-AC4F-418D-AE19-62706E023703}">
                      <ahyp:hlinkClr xmlns:ahyp="http://schemas.microsoft.com/office/drawing/2018/hyperlinkcolor" val="tx"/>
                    </a:ext>
                  </a:extLst>
                </a:hlinkClick>
              </a:rPr>
              <a:t>2 Peter 2:20-22</a:t>
            </a:r>
            <a:r>
              <a:rPr lang="en-US" dirty="0">
                <a:latin typeface="Papyrus" panose="020B0602040200020303" pitchFamily="34" charset="77"/>
              </a:rPr>
              <a:t> - For if after they have escaped the pollutions of the world through the knowledge of the Lord and </a:t>
            </a:r>
            <a:r>
              <a:rPr lang="en-US" dirty="0" err="1">
                <a:latin typeface="Papyrus" panose="020B0602040200020303" pitchFamily="34" charset="77"/>
              </a:rPr>
              <a:t>Saviour</a:t>
            </a:r>
            <a:r>
              <a:rPr lang="en-US" dirty="0">
                <a:latin typeface="Papyrus" panose="020B0602040200020303" pitchFamily="34" charset="77"/>
              </a:rPr>
              <a:t> Jesus Christ, they are again entangled therein, and overcome, the latter end is worse with them than the beginning.   </a:t>
            </a:r>
            <a:br>
              <a:rPr lang="en-US" dirty="0">
                <a:latin typeface="Papyrus" panose="020B0602040200020303" pitchFamily="34" charset="77"/>
              </a:rPr>
            </a:br>
            <a:br>
              <a:rPr lang="en-US" dirty="0">
                <a:latin typeface="Papyrus" panose="020B0602040200020303" pitchFamily="34" charset="77"/>
              </a:rPr>
            </a:br>
            <a:r>
              <a:rPr lang="en-US" dirty="0">
                <a:latin typeface="Papyrus" panose="020B0602040200020303" pitchFamily="34" charset="77"/>
                <a:hlinkClick r:id="rId3" tooltip="1 Timothy 4:1">
                  <a:extLst>
                    <a:ext uri="{A12FA001-AC4F-418D-AE19-62706E023703}">
                      <ahyp:hlinkClr xmlns:ahyp="http://schemas.microsoft.com/office/drawing/2018/hyperlinkcolor" val="tx"/>
                    </a:ext>
                  </a:extLst>
                </a:hlinkClick>
              </a:rPr>
              <a:t>1 Timothy 4:1</a:t>
            </a:r>
            <a:r>
              <a:rPr lang="en-US" dirty="0">
                <a:latin typeface="Papyrus" panose="020B0602040200020303" pitchFamily="34" charset="77"/>
              </a:rPr>
              <a:t> - Now the Spirit speaks expressly, that in the latter times some shall depart from the faith,</a:t>
            </a:r>
          </a:p>
          <a:p>
            <a:r>
              <a:rPr lang="en-US" dirty="0">
                <a:latin typeface="Papyrus" panose="020B0602040200020303" pitchFamily="34" charset="77"/>
              </a:rPr>
              <a:t> giving heed to seducing spirits, and doctrines of devils;</a:t>
            </a:r>
            <a:br>
              <a:rPr lang="en-US" dirty="0">
                <a:latin typeface="Papyrus" panose="020B0602040200020303" pitchFamily="34" charset="77"/>
              </a:rPr>
            </a:br>
            <a:br>
              <a:rPr lang="en-US" dirty="0">
                <a:latin typeface="Papyrus" panose="020B0602040200020303" pitchFamily="34" charset="77"/>
              </a:rPr>
            </a:br>
            <a:r>
              <a:rPr lang="en-US" dirty="0">
                <a:latin typeface="Papyrus" panose="020B0602040200020303" pitchFamily="34" charset="77"/>
                <a:hlinkClick r:id="rId4" tooltip="2 Timothy 4:3">
                  <a:extLst>
                    <a:ext uri="{A12FA001-AC4F-418D-AE19-62706E023703}">
                      <ahyp:hlinkClr xmlns:ahyp="http://schemas.microsoft.com/office/drawing/2018/hyperlinkcolor" val="tx"/>
                    </a:ext>
                  </a:extLst>
                </a:hlinkClick>
              </a:rPr>
              <a:t>2 Timothy 4:3</a:t>
            </a:r>
            <a:r>
              <a:rPr lang="en-US" dirty="0">
                <a:latin typeface="Papyrus" panose="020B0602040200020303" pitchFamily="34" charset="77"/>
              </a:rPr>
              <a:t> - For the time will come when they will not endure sound doctrine; but after their own lusts shall they heap to themselves teachers, having itching ears;</a:t>
            </a:r>
            <a:br>
              <a:rPr lang="en-US" dirty="0">
                <a:latin typeface="Papyrus" panose="020B0602040200020303" pitchFamily="34" charset="77"/>
              </a:rPr>
            </a:br>
            <a:br>
              <a:rPr lang="en-US" dirty="0">
                <a:latin typeface="Papyrus" panose="020B0602040200020303" pitchFamily="34" charset="77"/>
              </a:rPr>
            </a:br>
            <a:r>
              <a:rPr lang="en-US" dirty="0">
                <a:latin typeface="Papyrus" panose="020B0602040200020303" pitchFamily="34" charset="77"/>
                <a:hlinkClick r:id="rId5" tooltip="Luke 8:13">
                  <a:extLst>
                    <a:ext uri="{A12FA001-AC4F-418D-AE19-62706E023703}">
                      <ahyp:hlinkClr xmlns:ahyp="http://schemas.microsoft.com/office/drawing/2018/hyperlinkcolor" val="tx"/>
                    </a:ext>
                  </a:extLst>
                </a:hlinkClick>
              </a:rPr>
              <a:t>Luke 8:13</a:t>
            </a:r>
            <a:r>
              <a:rPr lang="en-US" dirty="0">
                <a:latin typeface="Papyrus" panose="020B0602040200020303" pitchFamily="34" charset="77"/>
              </a:rPr>
              <a:t> - They on the rock are they, which, when they hear, receive the word with joy; and these have no root, which for a while believe, and in time of temptation fall away.</a:t>
            </a:r>
            <a:br>
              <a:rPr lang="en-US" dirty="0">
                <a:latin typeface="Papyrus" panose="020B0602040200020303" pitchFamily="34" charset="77"/>
              </a:rPr>
            </a:br>
            <a:br>
              <a:rPr lang="en-US" dirty="0">
                <a:latin typeface="Papyrus" panose="020B0602040200020303" pitchFamily="34" charset="77"/>
              </a:rPr>
            </a:br>
            <a:r>
              <a:rPr lang="en-US" dirty="0">
                <a:latin typeface="Papyrus" panose="020B0602040200020303" pitchFamily="34" charset="77"/>
                <a:hlinkClick r:id="rId6" tooltip="1 Timothy 4:1-4:3">
                  <a:extLst>
                    <a:ext uri="{A12FA001-AC4F-418D-AE19-62706E023703}">
                      <ahyp:hlinkClr xmlns:ahyp="http://schemas.microsoft.com/office/drawing/2018/hyperlinkcolor" val="tx"/>
                    </a:ext>
                  </a:extLst>
                </a:hlinkClick>
              </a:rPr>
              <a:t>1 Timothy 4:1-3</a:t>
            </a:r>
            <a:r>
              <a:rPr lang="en-US" dirty="0">
                <a:latin typeface="Papyrus" panose="020B0602040200020303" pitchFamily="34" charset="77"/>
              </a:rPr>
              <a:t> - Now the Spirit </a:t>
            </a:r>
            <a:r>
              <a:rPr lang="en-US" dirty="0" err="1">
                <a:latin typeface="Papyrus" panose="020B0602040200020303" pitchFamily="34" charset="77"/>
              </a:rPr>
              <a:t>speaketh</a:t>
            </a:r>
            <a:r>
              <a:rPr lang="en-US" dirty="0">
                <a:latin typeface="Papyrus" panose="020B0602040200020303" pitchFamily="34" charset="77"/>
              </a:rPr>
              <a:t> expressly, that in the latter times some shall depart from the faith, giving heed to seducing spirits, and doctrines of devils;   </a:t>
            </a:r>
            <a:r>
              <a:rPr lang="en-US" i="1" dirty="0">
                <a:latin typeface="Papyrus" panose="020B0602040200020303" pitchFamily="34" charset="77"/>
                <a:hlinkClick r:id="rId6" tooltip="1 Timothy 4:1-3">
                  <a:extLst>
                    <a:ext uri="{A12FA001-AC4F-418D-AE19-62706E023703}">
                      <ahyp:hlinkClr xmlns:ahyp="http://schemas.microsoft.com/office/drawing/2018/hyperlinkcolor" val="tx"/>
                    </a:ext>
                  </a:extLst>
                </a:hlinkClick>
              </a:rPr>
              <a:t>(Read More...)</a:t>
            </a:r>
            <a:br>
              <a:rPr lang="en-US" dirty="0">
                <a:latin typeface="Papyrus" panose="020B0602040200020303" pitchFamily="34" charset="77"/>
              </a:rPr>
            </a:br>
            <a:br>
              <a:rPr lang="en-US" dirty="0">
                <a:latin typeface="Papyrus" panose="020B0602040200020303" pitchFamily="34" charset="77"/>
              </a:rPr>
            </a:br>
            <a:r>
              <a:rPr lang="en-US" dirty="0">
                <a:latin typeface="Papyrus" panose="020B0602040200020303" pitchFamily="34" charset="77"/>
                <a:hlinkClick r:id="rId7" tooltip="Hebrews 3:12">
                  <a:extLst>
                    <a:ext uri="{A12FA001-AC4F-418D-AE19-62706E023703}">
                      <ahyp:hlinkClr xmlns:ahyp="http://schemas.microsoft.com/office/drawing/2018/hyperlinkcolor" val="tx"/>
                    </a:ext>
                  </a:extLst>
                </a:hlinkClick>
              </a:rPr>
              <a:t>Hebrews 3:12</a:t>
            </a:r>
            <a:r>
              <a:rPr lang="en-US" dirty="0">
                <a:latin typeface="Papyrus" panose="020B0602040200020303" pitchFamily="34" charset="77"/>
              </a:rPr>
              <a:t> - Take heed, brethren, lest there be in any of you an evil heart of unbelief, in departing from the living </a:t>
            </a:r>
            <a:r>
              <a:rPr lang="en-US" dirty="0"/>
              <a:t>God.</a:t>
            </a:r>
            <a:br>
              <a:rPr lang="en-US" dirty="0"/>
            </a:br>
            <a:br>
              <a:rPr lang="en-US" dirty="0"/>
            </a:br>
            <a:r>
              <a:rPr lang="en-US" dirty="0">
                <a:latin typeface="Papyrus" panose="020B0602040200020303" pitchFamily="34" charset="77"/>
                <a:hlinkClick r:id="rId8" tooltip="2 Peter 3:17">
                  <a:extLst>
                    <a:ext uri="{A12FA001-AC4F-418D-AE19-62706E023703}">
                      <ahyp:hlinkClr xmlns:ahyp="http://schemas.microsoft.com/office/drawing/2018/hyperlinkcolor" val="tx"/>
                    </a:ext>
                  </a:extLst>
                </a:hlinkClick>
              </a:rPr>
              <a:t>2 Peter 3:17</a:t>
            </a:r>
            <a:r>
              <a:rPr lang="en-US" dirty="0">
                <a:latin typeface="Papyrus" panose="020B0602040200020303" pitchFamily="34" charset="77"/>
              </a:rPr>
              <a:t> - Ye therefore, beloved, seeing ye know these things before, beware lest ye also, </a:t>
            </a:r>
          </a:p>
          <a:p>
            <a:r>
              <a:rPr lang="en-US" dirty="0">
                <a:latin typeface="Papyrus" panose="020B0602040200020303" pitchFamily="34" charset="77"/>
              </a:rPr>
              <a:t>    being led away with the error of the wicked, fall from your own steadfastness.</a:t>
            </a:r>
            <a:br>
              <a:rPr lang="en-US" dirty="0">
                <a:latin typeface="Papyrus" panose="020B0602040200020303" pitchFamily="34" charset="77"/>
              </a:rPr>
            </a:br>
            <a:br>
              <a:rPr lang="en-US" dirty="0">
                <a:latin typeface="Papyrus" panose="020B0602040200020303" pitchFamily="34" charset="77"/>
              </a:rPr>
            </a:br>
            <a:r>
              <a:rPr lang="en-US" dirty="0">
                <a:latin typeface="Papyrus" panose="020B0602040200020303" pitchFamily="34" charset="77"/>
                <a:hlinkClick r:id="rId9" tooltip="Matthew 24:12">
                  <a:extLst>
                    <a:ext uri="{A12FA001-AC4F-418D-AE19-62706E023703}">
                      <ahyp:hlinkClr xmlns:ahyp="http://schemas.microsoft.com/office/drawing/2018/hyperlinkcolor" val="tx"/>
                    </a:ext>
                  </a:extLst>
                </a:hlinkClick>
              </a:rPr>
              <a:t>Matthew 24:12</a:t>
            </a:r>
            <a:r>
              <a:rPr lang="en-US" dirty="0">
                <a:latin typeface="Papyrus" panose="020B0602040200020303" pitchFamily="34" charset="77"/>
              </a:rPr>
              <a:t> - And because iniquity shall abound, the love of many shall wax cold.</a:t>
            </a:r>
            <a:br>
              <a:rPr lang="en-US" dirty="0">
                <a:latin typeface="Papyrus" panose="020B0602040200020303" pitchFamily="34" charset="77"/>
              </a:rPr>
            </a:br>
            <a:endParaRPr lang="en-US" dirty="0">
              <a:latin typeface="Papyrus" panose="020B0602040200020303" pitchFamily="34" charset="77"/>
            </a:endParaRPr>
          </a:p>
        </p:txBody>
      </p:sp>
    </p:spTree>
    <p:extLst>
      <p:ext uri="{BB962C8B-B14F-4D97-AF65-F5344CB8AC3E}">
        <p14:creationId xmlns:p14="http://schemas.microsoft.com/office/powerpoint/2010/main" val="35995557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FD1F3B-F350-93AE-EB92-536D9487CB8D}"/>
              </a:ext>
            </a:extLst>
          </p:cNvPr>
          <p:cNvSpPr/>
          <p:nvPr/>
        </p:nvSpPr>
        <p:spPr>
          <a:xfrm>
            <a:off x="0" y="0"/>
            <a:ext cx="12272790" cy="6858000"/>
          </a:xfrm>
          <a:prstGeom prst="rect">
            <a:avLst/>
          </a:prstGeom>
          <a:pattFill prst="pct75">
            <a:fgClr>
              <a:srgbClr val="F79B00"/>
            </a:fgClr>
            <a:bgClr>
              <a:schemeClr val="bg1"/>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group of people standing in a field under a cloudy sky&#10;&#10;Description automatically generated with medium confidence">
            <a:extLst>
              <a:ext uri="{FF2B5EF4-FFF2-40B4-BE49-F238E27FC236}">
                <a16:creationId xmlns:a16="http://schemas.microsoft.com/office/drawing/2014/main" id="{86C7F11E-BE42-9886-150D-B2B918A9F01C}"/>
              </a:ext>
            </a:extLst>
          </p:cNvPr>
          <p:cNvPicPr>
            <a:picLocks noChangeAspect="1"/>
          </p:cNvPicPr>
          <p:nvPr/>
        </p:nvPicPr>
        <p:blipFill>
          <a:blip r:embed="rId3"/>
          <a:stretch>
            <a:fillRect/>
          </a:stretch>
        </p:blipFill>
        <p:spPr>
          <a:xfrm>
            <a:off x="874015" y="264161"/>
            <a:ext cx="10316485" cy="62524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29F74FCC-67DD-4796-C45B-2323719FFCE2}"/>
              </a:ext>
            </a:extLst>
          </p:cNvPr>
          <p:cNvSpPr txBox="1"/>
          <p:nvPr/>
        </p:nvSpPr>
        <p:spPr>
          <a:xfrm>
            <a:off x="1656080" y="341423"/>
            <a:ext cx="8879840" cy="1938992"/>
          </a:xfrm>
          <a:prstGeom prst="rect">
            <a:avLst/>
          </a:prstGeom>
          <a:noFill/>
        </p:spPr>
        <p:txBody>
          <a:bodyPr wrap="square" rtlCol="0">
            <a:spAutoFit/>
          </a:bodyPr>
          <a:lstStyle/>
          <a:p>
            <a:r>
              <a:rPr lang="en-US" sz="2400" dirty="0">
                <a:solidFill>
                  <a:schemeClr val="bg1"/>
                </a:solidFill>
                <a:latin typeface="Papyrus" panose="020B0602040200020303" pitchFamily="34" charset="77"/>
              </a:rPr>
              <a:t>                                           We are a Chosen Generation </a:t>
            </a:r>
          </a:p>
          <a:p>
            <a:r>
              <a:rPr lang="en-US" sz="2400" dirty="0">
                <a:solidFill>
                  <a:schemeClr val="bg1"/>
                </a:solidFill>
                <a:latin typeface="Papyrus" panose="020B0602040200020303" pitchFamily="34" charset="77"/>
              </a:rPr>
              <a:t>                                     A Royal Priesthood,    A Holy Nation , </a:t>
            </a:r>
          </a:p>
          <a:p>
            <a:r>
              <a:rPr lang="en-US" sz="2400" dirty="0">
                <a:solidFill>
                  <a:schemeClr val="bg1"/>
                </a:solidFill>
                <a:latin typeface="Papyrus" panose="020B0602040200020303" pitchFamily="34" charset="77"/>
              </a:rPr>
              <a:t>                                Chosen to Understand God’s End Time Secrets</a:t>
            </a:r>
          </a:p>
          <a:p>
            <a:r>
              <a:rPr lang="en-US" sz="2400" dirty="0">
                <a:solidFill>
                  <a:schemeClr val="bg1"/>
                </a:solidFill>
                <a:latin typeface="Papyrus" panose="020B0602040200020303" pitchFamily="34" charset="77"/>
              </a:rPr>
              <a:t>                           </a:t>
            </a:r>
          </a:p>
          <a:p>
            <a:pPr algn="ctr"/>
            <a:endParaRPr lang="en-US" sz="2400" dirty="0">
              <a:solidFill>
                <a:schemeClr val="bg1"/>
              </a:solidFill>
              <a:latin typeface="Papyrus" panose="020B0602040200020303" pitchFamily="34" charset="77"/>
            </a:endParaRPr>
          </a:p>
        </p:txBody>
      </p:sp>
    </p:spTree>
    <p:extLst>
      <p:ext uri="{BB962C8B-B14F-4D97-AF65-F5344CB8AC3E}">
        <p14:creationId xmlns:p14="http://schemas.microsoft.com/office/powerpoint/2010/main" val="4141914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FD1F3B-F350-93AE-EB92-536D9487CB8D}"/>
              </a:ext>
            </a:extLst>
          </p:cNvPr>
          <p:cNvSpPr/>
          <p:nvPr/>
        </p:nvSpPr>
        <p:spPr>
          <a:xfrm>
            <a:off x="0" y="0"/>
            <a:ext cx="12272790" cy="6858000"/>
          </a:xfrm>
          <a:prstGeom prst="rect">
            <a:avLst/>
          </a:prstGeom>
          <a:pattFill prst="pct75">
            <a:fgClr>
              <a:srgbClr val="F79B00"/>
            </a:fgClr>
            <a:bgClr>
              <a:schemeClr val="bg1"/>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text, painting, cave&#10;&#10;Description automatically generated">
            <a:extLst>
              <a:ext uri="{FF2B5EF4-FFF2-40B4-BE49-F238E27FC236}">
                <a16:creationId xmlns:a16="http://schemas.microsoft.com/office/drawing/2014/main" id="{FA8A7282-4D65-BD31-1A8B-CEF7FB72C8AE}"/>
              </a:ext>
            </a:extLst>
          </p:cNvPr>
          <p:cNvPicPr>
            <a:picLocks noChangeAspect="1"/>
          </p:cNvPicPr>
          <p:nvPr/>
        </p:nvPicPr>
        <p:blipFill>
          <a:blip r:embed="rId3"/>
          <a:stretch>
            <a:fillRect/>
          </a:stretch>
        </p:blipFill>
        <p:spPr>
          <a:xfrm>
            <a:off x="1126436" y="1477675"/>
            <a:ext cx="9568069" cy="52226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7BB82A49-D812-9432-55E5-CB09BF2AB5E7}"/>
              </a:ext>
            </a:extLst>
          </p:cNvPr>
          <p:cNvSpPr txBox="1"/>
          <p:nvPr/>
        </p:nvSpPr>
        <p:spPr>
          <a:xfrm>
            <a:off x="1227742" y="157679"/>
            <a:ext cx="11476382" cy="1508105"/>
          </a:xfrm>
          <a:prstGeom prst="rect">
            <a:avLst/>
          </a:prstGeom>
          <a:noFill/>
        </p:spPr>
        <p:txBody>
          <a:bodyPr wrap="square" rtlCol="0">
            <a:spAutoFit/>
          </a:bodyPr>
          <a:lstStyle/>
          <a:p>
            <a:r>
              <a:rPr lang="en-US" dirty="0">
                <a:latin typeface="Papyrus" panose="020B0602040200020303" pitchFamily="34" charset="77"/>
              </a:rPr>
              <a:t>Exodus 3:1     “Now Moses kept the flock of Jethro his father-in-law; the priest of Midian: </a:t>
            </a:r>
          </a:p>
          <a:p>
            <a:r>
              <a:rPr lang="en-US" dirty="0">
                <a:latin typeface="Papyrus" panose="020B0602040200020303" pitchFamily="34" charset="77"/>
              </a:rPr>
              <a:t>and he led the flock to the backside of the desert, and came to the mountain of God, even to Horeb.</a:t>
            </a:r>
          </a:p>
          <a:p>
            <a:r>
              <a:rPr lang="en-US" dirty="0">
                <a:latin typeface="Papyrus" panose="020B0602040200020303" pitchFamily="34" charset="77"/>
              </a:rPr>
              <a:t> 2. And the Angel of the Lord appeared to him in a flame of fire out of the midst of a bush.</a:t>
            </a:r>
          </a:p>
          <a:p>
            <a:r>
              <a:rPr lang="en-US" dirty="0">
                <a:latin typeface="Papyrus" panose="020B0602040200020303" pitchFamily="34" charset="77"/>
              </a:rPr>
              <a:t>       He looked and the  bush burned with fire, and the bush was not consumed.  </a:t>
            </a:r>
          </a:p>
          <a:p>
            <a:endParaRPr lang="en-US" sz="2000" dirty="0">
              <a:latin typeface="Papyrus" panose="020B0602040200020303" pitchFamily="34" charset="77"/>
            </a:endParaRPr>
          </a:p>
        </p:txBody>
      </p:sp>
    </p:spTree>
    <p:extLst>
      <p:ext uri="{BB962C8B-B14F-4D97-AF65-F5344CB8AC3E}">
        <p14:creationId xmlns:p14="http://schemas.microsoft.com/office/powerpoint/2010/main" val="464742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FD1F3B-F350-93AE-EB92-536D9487CB8D}"/>
              </a:ext>
            </a:extLst>
          </p:cNvPr>
          <p:cNvSpPr/>
          <p:nvPr/>
        </p:nvSpPr>
        <p:spPr>
          <a:xfrm>
            <a:off x="0" y="0"/>
            <a:ext cx="12272790" cy="6858000"/>
          </a:xfrm>
          <a:prstGeom prst="rect">
            <a:avLst/>
          </a:prstGeom>
          <a:pattFill prst="pct75">
            <a:fgClr>
              <a:srgbClr val="F79B00"/>
            </a:fgClr>
            <a:bgClr>
              <a:schemeClr val="bg1"/>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87C6FA6-1CA5-A0E5-4E6C-8E7BBD1F6B8F}"/>
              </a:ext>
            </a:extLst>
          </p:cNvPr>
          <p:cNvSpPr txBox="1"/>
          <p:nvPr/>
        </p:nvSpPr>
        <p:spPr>
          <a:xfrm>
            <a:off x="1033669" y="116769"/>
            <a:ext cx="10919791" cy="2893100"/>
          </a:xfrm>
          <a:prstGeom prst="rect">
            <a:avLst/>
          </a:prstGeom>
          <a:noFill/>
        </p:spPr>
        <p:txBody>
          <a:bodyPr wrap="square" rtlCol="0">
            <a:spAutoFit/>
          </a:bodyPr>
          <a:lstStyle/>
          <a:p>
            <a:r>
              <a:rPr lang="en-US" dirty="0">
                <a:latin typeface="Papyrus" panose="020B0602040200020303" pitchFamily="34" charset="77"/>
              </a:rPr>
              <a:t>11. “And Moses said to God, Who am I that I should go forth to Pharaoh,                                                                   and that I should bring forth the Children of Israel out of Egypt?</a:t>
            </a:r>
          </a:p>
          <a:p>
            <a:endParaRPr lang="en-US" dirty="0">
              <a:latin typeface="Papyrus" panose="020B0602040200020303" pitchFamily="34" charset="77"/>
            </a:endParaRPr>
          </a:p>
          <a:p>
            <a:r>
              <a:rPr lang="en-US" dirty="0">
                <a:latin typeface="Papyrus" panose="020B0602040200020303" pitchFamily="34" charset="77"/>
              </a:rPr>
              <a:t>12. And God said, ‘Surely I will be with you, and this shall be a token to you that I have sent you:</a:t>
            </a:r>
          </a:p>
          <a:p>
            <a:r>
              <a:rPr lang="en-US" dirty="0">
                <a:latin typeface="Papyrus" panose="020B0602040200020303" pitchFamily="34" charset="77"/>
              </a:rPr>
              <a:t>When you have brought forth the people out of Egypt, you shall serve God on this mountain.” </a:t>
            </a:r>
          </a:p>
          <a:p>
            <a:endParaRPr lang="en-US" dirty="0">
              <a:latin typeface="Papyrus" panose="020B0602040200020303" pitchFamily="34" charset="77"/>
            </a:endParaRPr>
          </a:p>
          <a:p>
            <a:r>
              <a:rPr lang="en-US" dirty="0">
                <a:latin typeface="Papyrus" panose="020B0602040200020303" pitchFamily="34" charset="77"/>
              </a:rPr>
              <a:t>18. And the people shall hearken to your voice, and you shall come, you and the </a:t>
            </a:r>
            <a:r>
              <a:rPr lang="en-US" dirty="0" err="1">
                <a:latin typeface="Papyrus" panose="020B0602040200020303" pitchFamily="34" charset="77"/>
              </a:rPr>
              <a:t>olders</a:t>
            </a:r>
            <a:r>
              <a:rPr lang="en-US" dirty="0">
                <a:latin typeface="Papyrus" panose="020B0602040200020303" pitchFamily="34" charset="77"/>
              </a:rPr>
              <a:t> of Israel to the King of Egypt, and you shall say to him, ‘The Lord God of the Hebrews has met with us: now let us go,                   we beseech you, 3 days journey into the wilderness, that we may sacrifice to the Lord our God. “</a:t>
            </a:r>
          </a:p>
          <a:p>
            <a:endParaRPr lang="en-US" sz="2000" dirty="0">
              <a:latin typeface="Papyrus" panose="020B0602040200020303" pitchFamily="34" charset="77"/>
            </a:endParaRPr>
          </a:p>
        </p:txBody>
      </p:sp>
      <p:pic>
        <p:nvPicPr>
          <p:cNvPr id="5" name="Picture 4">
            <a:extLst>
              <a:ext uri="{FF2B5EF4-FFF2-40B4-BE49-F238E27FC236}">
                <a16:creationId xmlns:a16="http://schemas.microsoft.com/office/drawing/2014/main" id="{4879559F-54EC-00CF-EC79-7F83D40AD2A4}"/>
              </a:ext>
            </a:extLst>
          </p:cNvPr>
          <p:cNvPicPr>
            <a:picLocks noChangeAspect="1"/>
          </p:cNvPicPr>
          <p:nvPr/>
        </p:nvPicPr>
        <p:blipFill>
          <a:blip r:embed="rId3"/>
          <a:stretch>
            <a:fillRect/>
          </a:stretch>
        </p:blipFill>
        <p:spPr>
          <a:xfrm>
            <a:off x="1742659" y="2709256"/>
            <a:ext cx="8063949" cy="4031975"/>
          </a:xfrm>
          <a:prstGeom prst="rect">
            <a:avLst/>
          </a:prstGeom>
        </p:spPr>
      </p:pic>
    </p:spTree>
    <p:extLst>
      <p:ext uri="{BB962C8B-B14F-4D97-AF65-F5344CB8AC3E}">
        <p14:creationId xmlns:p14="http://schemas.microsoft.com/office/powerpoint/2010/main" val="1017066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FD1F3B-F350-93AE-EB92-536D9487CB8D}"/>
              </a:ext>
            </a:extLst>
          </p:cNvPr>
          <p:cNvSpPr/>
          <p:nvPr/>
        </p:nvSpPr>
        <p:spPr>
          <a:xfrm>
            <a:off x="0" y="-13773"/>
            <a:ext cx="12272790" cy="6858000"/>
          </a:xfrm>
          <a:prstGeom prst="rect">
            <a:avLst/>
          </a:prstGeom>
          <a:pattFill prst="pct75">
            <a:fgClr>
              <a:srgbClr val="F79B00"/>
            </a:fgClr>
            <a:bgClr>
              <a:schemeClr val="bg1"/>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Map&#10;&#10;Description automatically generated">
            <a:extLst>
              <a:ext uri="{FF2B5EF4-FFF2-40B4-BE49-F238E27FC236}">
                <a16:creationId xmlns:a16="http://schemas.microsoft.com/office/drawing/2014/main" id="{65A16C31-F0D1-57B3-BB72-0F42FE3E31AA}"/>
              </a:ext>
            </a:extLst>
          </p:cNvPr>
          <p:cNvPicPr>
            <a:picLocks noChangeAspect="1"/>
          </p:cNvPicPr>
          <p:nvPr/>
        </p:nvPicPr>
        <p:blipFill rotWithShape="1">
          <a:blip r:embed="rId3"/>
          <a:srcRect l="3623" t="22223" r="3816" b="17487"/>
          <a:stretch/>
        </p:blipFill>
        <p:spPr>
          <a:xfrm>
            <a:off x="520307" y="-13773"/>
            <a:ext cx="11151385"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15391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FD1F3B-F350-93AE-EB92-536D9487CB8D}"/>
              </a:ext>
            </a:extLst>
          </p:cNvPr>
          <p:cNvSpPr/>
          <p:nvPr/>
        </p:nvSpPr>
        <p:spPr>
          <a:xfrm>
            <a:off x="0" y="0"/>
            <a:ext cx="12272790" cy="6858000"/>
          </a:xfrm>
          <a:prstGeom prst="rect">
            <a:avLst/>
          </a:prstGeom>
          <a:pattFill prst="pct75">
            <a:fgClr>
              <a:srgbClr val="F79B00"/>
            </a:fgClr>
            <a:bgClr>
              <a:schemeClr val="bg1"/>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2D236337-BBC2-4444-E345-C7C4FF1808BF}"/>
              </a:ext>
            </a:extLst>
          </p:cNvPr>
          <p:cNvSpPr txBox="1"/>
          <p:nvPr/>
        </p:nvSpPr>
        <p:spPr>
          <a:xfrm>
            <a:off x="169137" y="569220"/>
            <a:ext cx="4893832" cy="2462213"/>
          </a:xfrm>
          <a:prstGeom prst="rect">
            <a:avLst/>
          </a:prstGeom>
          <a:noFill/>
        </p:spPr>
        <p:txBody>
          <a:bodyPr wrap="square" rtlCol="0">
            <a:spAutoFit/>
          </a:bodyPr>
          <a:lstStyle/>
          <a:p>
            <a:r>
              <a:rPr lang="en-US" sz="2200" dirty="0">
                <a:latin typeface="Papyrus" panose="020B0602040200020303" pitchFamily="34" charset="77"/>
              </a:rPr>
              <a:t>The  Crossing of the Red Sea</a:t>
            </a:r>
          </a:p>
          <a:p>
            <a:r>
              <a:rPr lang="en-US" sz="2200" dirty="0">
                <a:latin typeface="Papyrus" panose="020B0602040200020303" pitchFamily="34" charset="77"/>
              </a:rPr>
              <a:t>   No Biblical Archaeology found</a:t>
            </a:r>
          </a:p>
          <a:p>
            <a:endParaRPr lang="en-US" sz="2200" dirty="0">
              <a:latin typeface="Papyrus" panose="020B0602040200020303" pitchFamily="34" charset="77"/>
            </a:endParaRPr>
          </a:p>
          <a:p>
            <a:r>
              <a:rPr lang="en-US" sz="2200" dirty="0">
                <a:latin typeface="Papyrus" panose="020B0602040200020303" pitchFamily="34" charset="77"/>
              </a:rPr>
              <a:t>The Traditional Mt. Sinai in Egypt</a:t>
            </a:r>
          </a:p>
          <a:p>
            <a:r>
              <a:rPr lang="en-US" sz="2200" dirty="0">
                <a:latin typeface="Papyrus" panose="020B0602040200020303" pitchFamily="34" charset="77"/>
              </a:rPr>
              <a:t>    No Biblical Archaeology found</a:t>
            </a:r>
          </a:p>
          <a:p>
            <a:endParaRPr lang="en-US" sz="2200" dirty="0">
              <a:latin typeface="Papyrus" panose="020B0602040200020303" pitchFamily="34" charset="77"/>
            </a:endParaRPr>
          </a:p>
          <a:p>
            <a:endParaRPr lang="en-US" sz="2200" dirty="0">
              <a:latin typeface="Papyrus" panose="020B0602040200020303" pitchFamily="34" charset="77"/>
            </a:endParaRPr>
          </a:p>
        </p:txBody>
      </p:sp>
      <p:pic>
        <p:nvPicPr>
          <p:cNvPr id="9" name="Picture 8" descr="Map&#10;&#10;Description automatically generated">
            <a:extLst>
              <a:ext uri="{FF2B5EF4-FFF2-40B4-BE49-F238E27FC236}">
                <a16:creationId xmlns:a16="http://schemas.microsoft.com/office/drawing/2014/main" id="{CA7AFD5A-0D36-E766-31FC-1AEDCEEE5E3D}"/>
              </a:ext>
            </a:extLst>
          </p:cNvPr>
          <p:cNvPicPr>
            <a:picLocks noChangeAspect="1"/>
          </p:cNvPicPr>
          <p:nvPr/>
        </p:nvPicPr>
        <p:blipFill>
          <a:blip r:embed="rId3"/>
          <a:stretch>
            <a:fillRect/>
          </a:stretch>
        </p:blipFill>
        <p:spPr>
          <a:xfrm>
            <a:off x="4649244" y="319708"/>
            <a:ext cx="7542756" cy="6218583"/>
          </a:xfrm>
          <a:prstGeom prst="rect">
            <a:avLst/>
          </a:prstGeom>
        </p:spPr>
      </p:pic>
      <p:pic>
        <p:nvPicPr>
          <p:cNvPr id="11" name="Picture 10" descr="A picture containing person, person&#10;&#10;Description automatically generated">
            <a:extLst>
              <a:ext uri="{FF2B5EF4-FFF2-40B4-BE49-F238E27FC236}">
                <a16:creationId xmlns:a16="http://schemas.microsoft.com/office/drawing/2014/main" id="{B68A5FE5-BD0B-6857-38E9-A1B45E0972CA}"/>
              </a:ext>
            </a:extLst>
          </p:cNvPr>
          <p:cNvPicPr>
            <a:picLocks noChangeAspect="1"/>
          </p:cNvPicPr>
          <p:nvPr/>
        </p:nvPicPr>
        <p:blipFill>
          <a:blip r:embed="rId4"/>
          <a:stretch>
            <a:fillRect/>
          </a:stretch>
        </p:blipFill>
        <p:spPr>
          <a:xfrm>
            <a:off x="84568" y="2757270"/>
            <a:ext cx="2165321" cy="3250997"/>
          </a:xfrm>
          <a:prstGeom prst="rect">
            <a:avLst/>
          </a:prstGeom>
        </p:spPr>
      </p:pic>
      <p:sp>
        <p:nvSpPr>
          <p:cNvPr id="12" name="TextBox 11">
            <a:extLst>
              <a:ext uri="{FF2B5EF4-FFF2-40B4-BE49-F238E27FC236}">
                <a16:creationId xmlns:a16="http://schemas.microsoft.com/office/drawing/2014/main" id="{52025659-65B1-837A-1962-431C0160D467}"/>
              </a:ext>
            </a:extLst>
          </p:cNvPr>
          <p:cNvSpPr txBox="1"/>
          <p:nvPr/>
        </p:nvSpPr>
        <p:spPr>
          <a:xfrm>
            <a:off x="2249889" y="3234158"/>
            <a:ext cx="2494389" cy="2554545"/>
          </a:xfrm>
          <a:prstGeom prst="rect">
            <a:avLst/>
          </a:prstGeom>
          <a:noFill/>
        </p:spPr>
        <p:txBody>
          <a:bodyPr wrap="square" rtlCol="0">
            <a:spAutoFit/>
          </a:bodyPr>
          <a:lstStyle/>
          <a:p>
            <a:r>
              <a:rPr lang="en-US" sz="2000" dirty="0">
                <a:latin typeface="Papyrus" panose="020B0602040200020303" pitchFamily="34" charset="77"/>
              </a:rPr>
              <a:t>In 1978 Ron Wyatt,</a:t>
            </a:r>
          </a:p>
          <a:p>
            <a:r>
              <a:rPr lang="en-US" sz="2000" dirty="0">
                <a:latin typeface="Papyrus" panose="020B0602040200020303" pitchFamily="34" charset="77"/>
              </a:rPr>
              <a:t>a nurse anesthetist </a:t>
            </a:r>
          </a:p>
          <a:p>
            <a:r>
              <a:rPr lang="en-US" sz="2000" dirty="0">
                <a:latin typeface="Papyrus" panose="020B0602040200020303" pitchFamily="34" charset="77"/>
              </a:rPr>
              <a:t>travelled to the Sinai and Saudi Arabia to research clues he read in his Bible. </a:t>
            </a:r>
          </a:p>
          <a:p>
            <a:r>
              <a:rPr lang="en-US" sz="2000" dirty="0">
                <a:latin typeface="Papyrus" panose="020B0602040200020303" pitchFamily="34" charset="77"/>
              </a:rPr>
              <a:t>He found the real Red Sea crossing</a:t>
            </a:r>
          </a:p>
        </p:txBody>
      </p:sp>
    </p:spTree>
    <p:extLst>
      <p:ext uri="{BB962C8B-B14F-4D97-AF65-F5344CB8AC3E}">
        <p14:creationId xmlns:p14="http://schemas.microsoft.com/office/powerpoint/2010/main" val="1018641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65885" y="1687876"/>
            <a:ext cx="18466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defRPr/>
            </a:pPr>
            <a:endParaRPr lang="es-ES_tradnl" dirty="0"/>
          </a:p>
        </p:txBody>
      </p:sp>
      <p:sp>
        <p:nvSpPr>
          <p:cNvPr id="5" name="Rectangle 4"/>
          <p:cNvSpPr/>
          <p:nvPr/>
        </p:nvSpPr>
        <p:spPr>
          <a:xfrm>
            <a:off x="1523999" y="0"/>
            <a:ext cx="9621079" cy="6858000"/>
          </a:xfrm>
          <a:prstGeom prst="rect">
            <a:avLst/>
          </a:prstGeom>
        </p:spPr>
        <p:style>
          <a:lnRef idx="1">
            <a:schemeClr val="accent5"/>
          </a:lnRef>
          <a:fillRef idx="2">
            <a:schemeClr val="accent5"/>
          </a:fillRef>
          <a:effectRef idx="1">
            <a:schemeClr val="accent5"/>
          </a:effectRef>
          <a:fontRef idx="minor">
            <a:schemeClr val="dk1"/>
          </a:fontRef>
        </p:style>
        <p:txBody>
          <a:bodyPr anchor="ctr"/>
          <a:lstStyle/>
          <a:p>
            <a:pPr algn="ctr">
              <a:defRPr/>
            </a:pPr>
            <a:endParaRPr lang="es-ES_tradnl"/>
          </a:p>
        </p:txBody>
      </p:sp>
      <p:sp>
        <p:nvSpPr>
          <p:cNvPr id="6" name="Rectangle 5">
            <a:extLst>
              <a:ext uri="{FF2B5EF4-FFF2-40B4-BE49-F238E27FC236}">
                <a16:creationId xmlns:a16="http://schemas.microsoft.com/office/drawing/2014/main" id="{F99E9A97-7F30-24BE-0D95-05A51B1A8DAE}"/>
              </a:ext>
            </a:extLst>
          </p:cNvPr>
          <p:cNvSpPr/>
          <p:nvPr/>
        </p:nvSpPr>
        <p:spPr>
          <a:xfrm>
            <a:off x="0" y="0"/>
            <a:ext cx="12191999"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Sinai-Sat-text-9.jpg"/>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205584" y="194101"/>
            <a:ext cx="6229833" cy="42864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seafloor.jpg.w560h280.jpg"/>
          <p:cNvPicPr>
            <a:picLocks noChangeAspect="1"/>
          </p:cNvPicPr>
          <p:nvPr/>
        </p:nvPicPr>
        <p:blipFill>
          <a:blip r:embed="rId5">
            <a:extLst>
              <a:ext uri="{BEBA8EAE-BF5A-486C-A8C5-ECC9F3942E4B}">
                <a14:imgProps xmlns:a14="http://schemas.microsoft.com/office/drawing/2010/main">
                  <a14:imgLayer r:embed="rId6">
                    <a14:imgEffect>
                      <a14:backgroundRemoval t="4286" b="99286" l="0" r="100000"/>
                    </a14:imgEffect>
                  </a14:imgLayer>
                </a14:imgProps>
              </a:ext>
              <a:ext uri="{28A0092B-C50C-407E-A947-70E740481C1C}">
                <a14:useLocalDpi xmlns:a14="http://schemas.microsoft.com/office/drawing/2010/main" val="0"/>
              </a:ext>
            </a:extLst>
          </a:blip>
          <a:stretch>
            <a:fillRect/>
          </a:stretch>
        </p:blipFill>
        <p:spPr>
          <a:xfrm>
            <a:off x="773892" y="4480574"/>
            <a:ext cx="4754852" cy="2377426"/>
          </a:xfrm>
          <a:prstGeom prst="rect">
            <a:avLst/>
          </a:prstGeom>
          <a:ln>
            <a:noFill/>
          </a:ln>
          <a:effectLst>
            <a:outerShdw blurRad="292100" dist="139700" dir="2700000" algn="tl" rotWithShape="0">
              <a:srgbClr val="333333">
                <a:alpha val="65000"/>
              </a:srgbClr>
            </a:outerShdw>
          </a:effectLst>
        </p:spPr>
      </p:pic>
      <p:pic>
        <p:nvPicPr>
          <p:cNvPr id="8" name="Picture 7" descr="NuweibaBeach2.jpg.w560h355.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83110" y="3737131"/>
            <a:ext cx="4812075" cy="28659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descr="th-2.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98212" y="254884"/>
            <a:ext cx="3202047" cy="28659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21C89D70-4AFA-09C1-CD4A-B20C5A048ABC}"/>
              </a:ext>
            </a:extLst>
          </p:cNvPr>
          <p:cNvSpPr txBox="1"/>
          <p:nvPr/>
        </p:nvSpPr>
        <p:spPr>
          <a:xfrm>
            <a:off x="6641001" y="516835"/>
            <a:ext cx="1924884" cy="2585323"/>
          </a:xfrm>
          <a:prstGeom prst="rect">
            <a:avLst/>
          </a:prstGeom>
          <a:noFill/>
        </p:spPr>
        <p:txBody>
          <a:bodyPr wrap="square" rtlCol="0">
            <a:spAutoFit/>
          </a:bodyPr>
          <a:lstStyle/>
          <a:p>
            <a:r>
              <a:rPr lang="en-US" dirty="0">
                <a:solidFill>
                  <a:schemeClr val="bg1"/>
                </a:solidFill>
                <a:latin typeface="Papyrus" panose="020B0602040200020303" pitchFamily="34" charset="77"/>
              </a:rPr>
              <a:t> The Real Red</a:t>
            </a:r>
          </a:p>
          <a:p>
            <a:r>
              <a:rPr lang="en-US" dirty="0">
                <a:solidFill>
                  <a:schemeClr val="bg1"/>
                </a:solidFill>
                <a:latin typeface="Papyrus" panose="020B0602040200020303" pitchFamily="34" charset="77"/>
              </a:rPr>
              <a:t>Sea Crossing at</a:t>
            </a:r>
          </a:p>
          <a:p>
            <a:r>
              <a:rPr lang="en-US" dirty="0" err="1">
                <a:solidFill>
                  <a:schemeClr val="bg1"/>
                </a:solidFill>
                <a:latin typeface="Papyrus" panose="020B0602040200020303" pitchFamily="34" charset="77"/>
              </a:rPr>
              <a:t>Nuweiba</a:t>
            </a:r>
            <a:r>
              <a:rPr lang="en-US" dirty="0">
                <a:solidFill>
                  <a:schemeClr val="bg1"/>
                </a:solidFill>
                <a:latin typeface="Papyrus" panose="020B0602040200020303" pitchFamily="34" charset="77"/>
              </a:rPr>
              <a:t> Beach</a:t>
            </a:r>
          </a:p>
          <a:p>
            <a:endParaRPr lang="en-US" dirty="0">
              <a:solidFill>
                <a:schemeClr val="bg1"/>
              </a:solidFill>
              <a:latin typeface="Papyrus" panose="020B0602040200020303" pitchFamily="34" charset="77"/>
            </a:endParaRPr>
          </a:p>
          <a:p>
            <a:r>
              <a:rPr lang="en-US" dirty="0">
                <a:solidFill>
                  <a:schemeClr val="bg1"/>
                </a:solidFill>
                <a:latin typeface="Papyrus" panose="020B0602040200020303" pitchFamily="34" charset="77"/>
              </a:rPr>
              <a:t>Across Gulf of </a:t>
            </a:r>
            <a:r>
              <a:rPr lang="en-US" dirty="0" err="1">
                <a:solidFill>
                  <a:schemeClr val="bg1"/>
                </a:solidFill>
                <a:latin typeface="Papyrus" panose="020B0602040200020303" pitchFamily="34" charset="77"/>
              </a:rPr>
              <a:t>Aquaba</a:t>
            </a:r>
            <a:r>
              <a:rPr lang="en-US" dirty="0">
                <a:solidFill>
                  <a:schemeClr val="bg1"/>
                </a:solidFill>
                <a:latin typeface="Papyrus" panose="020B0602040200020303" pitchFamily="34" charset="77"/>
              </a:rPr>
              <a:t> to</a:t>
            </a:r>
          </a:p>
          <a:p>
            <a:r>
              <a:rPr lang="en-US" dirty="0">
                <a:solidFill>
                  <a:schemeClr val="bg1"/>
                </a:solidFill>
                <a:latin typeface="Papyrus" panose="020B0602040200020303" pitchFamily="34" charset="77"/>
              </a:rPr>
              <a:t>Jabal Al </a:t>
            </a:r>
            <a:r>
              <a:rPr lang="en-US" dirty="0" err="1">
                <a:solidFill>
                  <a:schemeClr val="bg1"/>
                </a:solidFill>
                <a:latin typeface="Papyrus" panose="020B0602040200020303" pitchFamily="34" charset="77"/>
              </a:rPr>
              <a:t>Lawz</a:t>
            </a:r>
            <a:endParaRPr lang="en-US" dirty="0">
              <a:solidFill>
                <a:schemeClr val="bg1"/>
              </a:solidFill>
              <a:latin typeface="Papyrus" panose="020B0602040200020303" pitchFamily="34" charset="77"/>
            </a:endParaRPr>
          </a:p>
          <a:p>
            <a:r>
              <a:rPr lang="en-US" dirty="0">
                <a:solidFill>
                  <a:schemeClr val="bg1"/>
                </a:solidFill>
                <a:latin typeface="Papyrus" panose="020B0602040200020303" pitchFamily="34" charset="77"/>
              </a:rPr>
              <a:t>Saudi Arabia</a:t>
            </a:r>
          </a:p>
          <a:p>
            <a:endParaRPr lang="en-US" dirty="0">
              <a:solidFill>
                <a:schemeClr val="bg1"/>
              </a:solidFill>
              <a:latin typeface="Papyrus" panose="020B0602040200020303" pitchFamily="34" charset="77"/>
            </a:endParaRPr>
          </a:p>
        </p:txBody>
      </p:sp>
    </p:spTree>
    <p:extLst>
      <p:ext uri="{BB962C8B-B14F-4D97-AF65-F5344CB8AC3E}">
        <p14:creationId xmlns:p14="http://schemas.microsoft.com/office/powerpoint/2010/main" val="9331486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1438</TotalTime>
  <Words>3626</Words>
  <Application>Microsoft Macintosh PowerPoint</Application>
  <PresentationFormat>Widescreen</PresentationFormat>
  <Paragraphs>402</Paragraphs>
  <Slides>46</Slides>
  <Notes>40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46</vt:i4>
      </vt:variant>
    </vt:vector>
  </HeadingPairs>
  <TitlesOfParts>
    <vt:vector size="57" baseType="lpstr">
      <vt:lpstr>Abadi MT Condensed Extra Bold</vt:lpstr>
      <vt:lpstr>Abadi MT Condensed Light</vt:lpstr>
      <vt:lpstr>Arial</vt:lpstr>
      <vt:lpstr>Calibri</vt:lpstr>
      <vt:lpstr>Calibri Light</vt:lpstr>
      <vt:lpstr>Chalkduster</vt:lpstr>
      <vt:lpstr>Comic Sans MS</vt:lpstr>
      <vt:lpstr>Lucida Handwriting</vt:lpstr>
      <vt:lpstr>Papyrus</vt:lpstr>
      <vt:lpstr>Papyrus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Persian Empire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 Bentley</dc:creator>
  <cp:lastModifiedBy>Cathy Bentley</cp:lastModifiedBy>
  <cp:revision>7</cp:revision>
  <dcterms:created xsi:type="dcterms:W3CDTF">2022-05-01T23:50:40Z</dcterms:created>
  <dcterms:modified xsi:type="dcterms:W3CDTF">2022-05-03T11:07:46Z</dcterms:modified>
</cp:coreProperties>
</file>