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57" r:id="rId3"/>
    <p:sldId id="258" r:id="rId4"/>
    <p:sldId id="261" r:id="rId5"/>
    <p:sldId id="259" r:id="rId6"/>
    <p:sldId id="260" r:id="rId7"/>
    <p:sldId id="262" r:id="rId8"/>
    <p:sldId id="263" r:id="rId9"/>
    <p:sldId id="264" r:id="rId10"/>
    <p:sldId id="265" r:id="rId11"/>
    <p:sldId id="266" r:id="rId12"/>
    <p:sldId id="268" r:id="rId13"/>
    <p:sldId id="269" r:id="rId14"/>
    <p:sldId id="270" r:id="rId15"/>
    <p:sldId id="271" r:id="rId16"/>
    <p:sldId id="272" r:id="rId17"/>
    <p:sldId id="313"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4" r:id="rId48"/>
    <p:sldId id="305" r:id="rId49"/>
    <p:sldId id="306" r:id="rId50"/>
    <p:sldId id="307" r:id="rId51"/>
    <p:sldId id="308" r:id="rId52"/>
    <p:sldId id="309" r:id="rId53"/>
    <p:sldId id="310" r:id="rId54"/>
    <p:sldId id="311" r:id="rId55"/>
    <p:sldId id="312" r:id="rId56"/>
    <p:sldId id="314"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5B00"/>
    <a:srgbClr val="804000"/>
    <a:srgbClr val="DAC65B"/>
    <a:srgbClr val="43B6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7" d="100"/>
          <a:sy n="67" d="100"/>
        </p:scale>
        <p:origin x="-160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F85C08-E04C-144F-BFBC-4C4831F7582A}" type="datetimeFigureOut">
              <a:rPr lang="en-US" smtClean="0"/>
              <a:t>8/23/20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452DE1-5CC9-2044-8056-E02FE19591C9}" type="slidenum">
              <a:rPr lang="en-US" smtClean="0"/>
              <a:t>‹#›</a:t>
            </a:fld>
            <a:endParaRPr lang="en-US"/>
          </a:p>
        </p:txBody>
      </p:sp>
    </p:spTree>
    <p:extLst>
      <p:ext uri="{BB962C8B-B14F-4D97-AF65-F5344CB8AC3E}">
        <p14:creationId xmlns:p14="http://schemas.microsoft.com/office/powerpoint/2010/main" val="9207117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D9BF5DCB-E64F-384D-A10D-D9BC78500129}" type="slidenum">
              <a:rPr lang="es-ES_tradnl" smtClean="0"/>
              <a:t>9</a:t>
            </a:fld>
            <a:endParaRPr lang="es-ES_tradnl"/>
          </a:p>
        </p:txBody>
      </p:sp>
    </p:spTree>
    <p:extLst>
      <p:ext uri="{BB962C8B-B14F-4D97-AF65-F5344CB8AC3E}">
        <p14:creationId xmlns:p14="http://schemas.microsoft.com/office/powerpoint/2010/main" val="305393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A538983F-56EF-4443-8097-873AF5825EA8}" type="slidenum">
              <a:rPr lang="es-ES_tradnl" smtClean="0"/>
              <a:t>22</a:t>
            </a:fld>
            <a:endParaRPr lang="es-ES_tradnl"/>
          </a:p>
        </p:txBody>
      </p:sp>
    </p:spTree>
    <p:extLst>
      <p:ext uri="{BB962C8B-B14F-4D97-AF65-F5344CB8AC3E}">
        <p14:creationId xmlns:p14="http://schemas.microsoft.com/office/powerpoint/2010/main" val="70310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D9BF5DCB-E64F-384D-A10D-D9BC78500129}" type="slidenum">
              <a:rPr lang="es-ES_tradnl" smtClean="0"/>
              <a:t>42</a:t>
            </a:fld>
            <a:endParaRPr lang="es-ES_tradnl"/>
          </a:p>
        </p:txBody>
      </p:sp>
    </p:spTree>
    <p:extLst>
      <p:ext uri="{BB962C8B-B14F-4D97-AF65-F5344CB8AC3E}">
        <p14:creationId xmlns:p14="http://schemas.microsoft.com/office/powerpoint/2010/main" val="288936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167A1F-6761-AB46-81A9-12F199CD935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1539352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67A1F-6761-AB46-81A9-12F199CD935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388509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67A1F-6761-AB46-81A9-12F199CD935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202019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67A1F-6761-AB46-81A9-12F199CD935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598455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167A1F-6761-AB46-81A9-12F199CD9358}"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274785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167A1F-6761-AB46-81A9-12F199CD9358}"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2168767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167A1F-6761-AB46-81A9-12F199CD9358}" type="datetimeFigureOut">
              <a:rPr lang="en-US" smtClean="0"/>
              <a:t>8/23/20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86981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167A1F-6761-AB46-81A9-12F199CD9358}" type="datetimeFigureOut">
              <a:rPr lang="en-US" smtClean="0"/>
              <a:t>8/23/20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50218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167A1F-6761-AB46-81A9-12F199CD9358}" type="datetimeFigureOut">
              <a:rPr lang="en-US" smtClean="0"/>
              <a:t>8/23/20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1659789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167A1F-6761-AB46-81A9-12F199CD9358}"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295149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167A1F-6761-AB46-81A9-12F199CD9358}"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8A0A4-D032-534F-BE39-7327573C04B2}" type="slidenum">
              <a:rPr lang="en-US" smtClean="0"/>
              <a:t>‹#›</a:t>
            </a:fld>
            <a:endParaRPr lang="en-US"/>
          </a:p>
        </p:txBody>
      </p:sp>
    </p:spTree>
    <p:extLst>
      <p:ext uri="{BB962C8B-B14F-4D97-AF65-F5344CB8AC3E}">
        <p14:creationId xmlns:p14="http://schemas.microsoft.com/office/powerpoint/2010/main" val="37052039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67A1F-6761-AB46-81A9-12F199CD9358}" type="datetimeFigureOut">
              <a:rPr lang="en-US" smtClean="0"/>
              <a:t>8/23/20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E8A0A4-D032-534F-BE39-7327573C04B2}" type="slidenum">
              <a:rPr lang="en-US" smtClean="0"/>
              <a:t>‹#›</a:t>
            </a:fld>
            <a:endParaRPr lang="en-US"/>
          </a:p>
        </p:txBody>
      </p:sp>
    </p:spTree>
    <p:extLst>
      <p:ext uri="{BB962C8B-B14F-4D97-AF65-F5344CB8AC3E}">
        <p14:creationId xmlns:p14="http://schemas.microsoft.com/office/powerpoint/2010/main" val="1001008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4.jpe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6.jpeg"/><Relationship Id="rId5"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28.jpeg"/><Relationship Id="rId5"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microsoft.com/office/2007/relationships/hdphoto" Target="../media/hdphoto9.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microsoft.com/office/2007/relationships/hdphoto" Target="../media/hdphoto10.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4"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 Id="rId3" Type="http://schemas.openxmlformats.org/officeDocument/2006/relationships/image" Target="../media/image5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4.xml.rels><?xml version="1.0" encoding="UTF-8" standalone="yes"?>
<Relationships xmlns="http://schemas.openxmlformats.org/package/2006/relationships"><Relationship Id="rId3" Type="http://schemas.microsoft.com/office/2007/relationships/hdphoto" Target="../media/hdphoto13.wdp"/><Relationship Id="rId4" Type="http://schemas.openxmlformats.org/officeDocument/2006/relationships/image" Target="../media/image58.png"/><Relationship Id="rId5" Type="http://schemas.microsoft.com/office/2007/relationships/hdphoto" Target="../media/hdphoto14.wdp"/><Relationship Id="rId6" Type="http://schemas.openxmlformats.org/officeDocument/2006/relationships/image" Target="../media/image59.png"/><Relationship Id="rId7" Type="http://schemas.microsoft.com/office/2007/relationships/hdphoto" Target="../media/hdphoto15.wdp"/><Relationship Id="rId8" Type="http://schemas.openxmlformats.org/officeDocument/2006/relationships/image" Target="../media/image60.jpeg"/><Relationship Id="rId9" Type="http://schemas.openxmlformats.org/officeDocument/2006/relationships/image" Target="../media/image61.png"/><Relationship Id="rId10" Type="http://schemas.microsoft.com/office/2007/relationships/hdphoto" Target="../media/hdphoto16.wdp"/><Relationship Id="rId11"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od Covenant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accent5">
              <a:lumMod val="75000"/>
            </a:schemeClr>
          </a:solidFill>
        </p:spPr>
      </p:pic>
      <p:sp>
        <p:nvSpPr>
          <p:cNvPr id="5" name="TextBox 4"/>
          <p:cNvSpPr txBox="1"/>
          <p:nvPr/>
        </p:nvSpPr>
        <p:spPr>
          <a:xfrm>
            <a:off x="3259666" y="5566832"/>
            <a:ext cx="2688167" cy="707886"/>
          </a:xfrm>
          <a:prstGeom prst="rect">
            <a:avLst/>
          </a:prstGeom>
          <a:noFill/>
        </p:spPr>
        <p:txBody>
          <a:bodyPr wrap="square" rtlCol="0">
            <a:spAutoFit/>
          </a:bodyPr>
          <a:lstStyle/>
          <a:p>
            <a:r>
              <a:rPr lang="en-US" sz="4000" dirty="0" smtClean="0">
                <a:solidFill>
                  <a:srgbClr val="FFFFFF"/>
                </a:solidFill>
                <a:latin typeface="Noteworthy Light"/>
                <a:cs typeface="Noteworthy Light"/>
              </a:rPr>
              <a:t>“The Place”</a:t>
            </a:r>
            <a:endParaRPr lang="en-US" sz="4000" dirty="0">
              <a:solidFill>
                <a:srgbClr val="FFFFFF"/>
              </a:solidFill>
              <a:latin typeface="Noteworthy Light"/>
              <a:cs typeface="Noteworthy Light"/>
            </a:endParaRPr>
          </a:p>
        </p:txBody>
      </p:sp>
    </p:spTree>
    <p:extLst>
      <p:ext uri="{BB962C8B-B14F-4D97-AF65-F5344CB8AC3E}">
        <p14:creationId xmlns:p14="http://schemas.microsoft.com/office/powerpoint/2010/main" val="10527788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7" name="TextBox 6"/>
          <p:cNvSpPr txBox="1"/>
          <p:nvPr/>
        </p:nvSpPr>
        <p:spPr>
          <a:xfrm>
            <a:off x="10275241" y="469012"/>
            <a:ext cx="1552136"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err="1" smtClean="0">
                <a:solidFill>
                  <a:srgbClr val="FFFFFF"/>
                </a:solidFill>
                <a:latin typeface="Papyrus"/>
                <a:cs typeface="Papyrus"/>
              </a:rPr>
              <a:t>Psalm</a:t>
            </a:r>
            <a:r>
              <a:rPr lang="es-ES_tradnl" sz="2000" dirty="0" smtClean="0">
                <a:solidFill>
                  <a:srgbClr val="FFFFFF"/>
                </a:solidFill>
                <a:latin typeface="Papyrus"/>
                <a:cs typeface="Papyrus"/>
              </a:rPr>
              <a:t> 2:6-8</a:t>
            </a:r>
            <a:endParaRPr lang="es-ES_tradnl" sz="2000" dirty="0">
              <a:solidFill>
                <a:srgbClr val="FFFFFF"/>
              </a:solidFill>
              <a:latin typeface="Papyrus"/>
              <a:cs typeface="Papyrus"/>
            </a:endParaRPr>
          </a:p>
        </p:txBody>
      </p:sp>
      <p:pic>
        <p:nvPicPr>
          <p:cNvPr id="8" name="Picture 7" descr="1020x765.jpg"/>
          <p:cNvPicPr>
            <a:picLocks noChangeAspect="1"/>
          </p:cNvPicPr>
          <p:nvPr/>
        </p:nvPicPr>
        <p:blipFill rotWithShape="1">
          <a:blip r:embed="rId2">
            <a:extLst>
              <a:ext uri="{28A0092B-C50C-407E-A947-70E740481C1C}">
                <a14:useLocalDpi xmlns:a14="http://schemas.microsoft.com/office/drawing/2010/main" val="0"/>
              </a:ext>
            </a:extLst>
          </a:blip>
          <a:srcRect r="5253" b="5865"/>
          <a:stretch/>
        </p:blipFill>
        <p:spPr>
          <a:xfrm>
            <a:off x="0" y="-23515"/>
            <a:ext cx="9234924" cy="688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4642258" y="3534013"/>
            <a:ext cx="4951872" cy="3323987"/>
          </a:xfrm>
          <a:prstGeom prst="rect">
            <a:avLst/>
          </a:prstGeom>
          <a:noFill/>
        </p:spPr>
        <p:txBody>
          <a:bodyPr wrap="square" rtlCol="0">
            <a:spAutoFit/>
          </a:bodyPr>
          <a:lstStyle/>
          <a:p>
            <a:pPr algn="ctr"/>
            <a:r>
              <a:rPr lang="es-ES_tradnl" sz="2400" b="1" dirty="0" smtClean="0">
                <a:latin typeface="Papyrus"/>
                <a:cs typeface="Papyrus"/>
              </a:rPr>
              <a:t>“</a:t>
            </a:r>
            <a:r>
              <a:rPr lang="es-ES_tradnl" b="1" dirty="0" err="1" smtClean="0">
                <a:latin typeface="Papyrus"/>
                <a:cs typeface="Papyrus"/>
              </a:rPr>
              <a:t>Yet</a:t>
            </a:r>
            <a:r>
              <a:rPr lang="es-ES_tradnl" b="1" dirty="0" smtClean="0">
                <a:latin typeface="Papyrus"/>
                <a:cs typeface="Papyrus"/>
              </a:rPr>
              <a:t> </a:t>
            </a:r>
            <a:r>
              <a:rPr lang="es-ES_tradnl" b="1" dirty="0" err="1" smtClean="0">
                <a:latin typeface="Papyrus"/>
                <a:cs typeface="Papyrus"/>
              </a:rPr>
              <a:t>have</a:t>
            </a:r>
            <a:r>
              <a:rPr lang="es-ES_tradnl" b="1" dirty="0" smtClean="0">
                <a:latin typeface="Papyrus"/>
                <a:cs typeface="Papyrus"/>
              </a:rPr>
              <a:t> I set </a:t>
            </a:r>
            <a:r>
              <a:rPr lang="es-ES_tradnl" b="1" dirty="0" err="1" smtClean="0">
                <a:latin typeface="Papyrus"/>
                <a:cs typeface="Papyrus"/>
              </a:rPr>
              <a:t>My</a:t>
            </a:r>
            <a:r>
              <a:rPr lang="es-ES_tradnl" b="1" dirty="0" smtClean="0">
                <a:latin typeface="Papyrus"/>
                <a:cs typeface="Papyrus"/>
              </a:rPr>
              <a:t> King </a:t>
            </a:r>
          </a:p>
          <a:p>
            <a:pPr algn="ctr"/>
            <a:r>
              <a:rPr lang="es-ES_tradnl" b="1" dirty="0" err="1" smtClean="0">
                <a:latin typeface="Papyrus"/>
                <a:cs typeface="Papyrus"/>
              </a:rPr>
              <a:t>upon</a:t>
            </a:r>
            <a:r>
              <a:rPr lang="es-ES_tradnl" b="1" dirty="0" smtClean="0">
                <a:latin typeface="Papyrus"/>
                <a:cs typeface="Papyrus"/>
              </a:rPr>
              <a:t> </a:t>
            </a:r>
            <a:r>
              <a:rPr lang="es-ES_tradnl" b="1" dirty="0" err="1" smtClean="0">
                <a:latin typeface="Papyrus"/>
                <a:cs typeface="Papyrus"/>
              </a:rPr>
              <a:t>My</a:t>
            </a:r>
            <a:r>
              <a:rPr lang="es-ES_tradnl" b="1" dirty="0" smtClean="0">
                <a:latin typeface="Papyrus"/>
                <a:cs typeface="Papyrus"/>
              </a:rPr>
              <a:t> </a:t>
            </a:r>
            <a:r>
              <a:rPr lang="es-ES_tradnl" b="1" dirty="0" err="1" smtClean="0">
                <a:latin typeface="Papyrus"/>
                <a:cs typeface="Papyrus"/>
              </a:rPr>
              <a:t>Holy</a:t>
            </a:r>
            <a:r>
              <a:rPr lang="es-ES_tradnl" b="1" dirty="0" smtClean="0">
                <a:latin typeface="Papyrus"/>
                <a:cs typeface="Papyrus"/>
              </a:rPr>
              <a:t> </a:t>
            </a:r>
            <a:r>
              <a:rPr lang="es-ES_tradnl" b="1" dirty="0" err="1" smtClean="0">
                <a:latin typeface="Papyrus"/>
                <a:cs typeface="Papyrus"/>
              </a:rPr>
              <a:t>hill</a:t>
            </a:r>
            <a:r>
              <a:rPr lang="es-ES_tradnl" b="1" dirty="0" smtClean="0">
                <a:latin typeface="Papyrus"/>
                <a:cs typeface="Papyrus"/>
              </a:rPr>
              <a:t> of </a:t>
            </a:r>
            <a:r>
              <a:rPr lang="es-ES_tradnl" b="1" dirty="0" err="1" smtClean="0">
                <a:latin typeface="Papyrus"/>
                <a:cs typeface="Papyrus"/>
              </a:rPr>
              <a:t>Zion</a:t>
            </a:r>
            <a:endParaRPr lang="es-ES_tradnl" b="1" dirty="0" smtClean="0">
              <a:latin typeface="Papyrus"/>
              <a:cs typeface="Papyrus"/>
            </a:endParaRPr>
          </a:p>
          <a:p>
            <a:pPr algn="ctr"/>
            <a:r>
              <a:rPr lang="es-ES_tradnl" b="1" dirty="0" smtClean="0">
                <a:latin typeface="Papyrus"/>
                <a:cs typeface="Papyrus"/>
              </a:rPr>
              <a:t>I </a:t>
            </a:r>
            <a:r>
              <a:rPr lang="es-ES_tradnl" b="1" dirty="0" err="1" smtClean="0">
                <a:latin typeface="Papyrus"/>
                <a:cs typeface="Papyrus"/>
              </a:rPr>
              <a:t>will</a:t>
            </a:r>
            <a:r>
              <a:rPr lang="es-ES_tradnl" b="1" dirty="0" smtClean="0">
                <a:latin typeface="Papyrus"/>
                <a:cs typeface="Papyrus"/>
              </a:rPr>
              <a:t> declare </a:t>
            </a:r>
            <a:r>
              <a:rPr lang="es-ES_tradnl" b="1" dirty="0" err="1" smtClean="0">
                <a:latin typeface="Papyrus"/>
                <a:cs typeface="Papyrus"/>
              </a:rPr>
              <a:t>the</a:t>
            </a:r>
            <a:r>
              <a:rPr lang="es-ES_tradnl" b="1" dirty="0" smtClean="0">
                <a:latin typeface="Papyrus"/>
                <a:cs typeface="Papyrus"/>
              </a:rPr>
              <a:t> </a:t>
            </a:r>
            <a:r>
              <a:rPr lang="es-ES_tradnl" b="1" dirty="0" err="1" smtClean="0">
                <a:latin typeface="Papyrus"/>
                <a:cs typeface="Papyrus"/>
              </a:rPr>
              <a:t>decree</a:t>
            </a:r>
            <a:r>
              <a:rPr lang="es-ES_tradnl" b="1" dirty="0" smtClean="0">
                <a:latin typeface="Papyrus"/>
                <a:cs typeface="Papyrus"/>
              </a:rPr>
              <a:t>:</a:t>
            </a:r>
          </a:p>
          <a:p>
            <a:pPr algn="ctr"/>
            <a:r>
              <a:rPr lang="es-ES_tradnl" b="1" dirty="0" smtClean="0">
                <a:latin typeface="Papyrus"/>
                <a:cs typeface="Papyrus"/>
              </a:rPr>
              <a:t> </a:t>
            </a:r>
            <a:r>
              <a:rPr lang="es-ES_tradnl" b="1" dirty="0" err="1" smtClean="0">
                <a:latin typeface="Papyrus"/>
                <a:cs typeface="Papyrus"/>
              </a:rPr>
              <a:t>the</a:t>
            </a:r>
            <a:r>
              <a:rPr lang="es-ES_tradnl" b="1" dirty="0" smtClean="0">
                <a:latin typeface="Papyrus"/>
                <a:cs typeface="Papyrus"/>
              </a:rPr>
              <a:t> Lord has </a:t>
            </a:r>
            <a:r>
              <a:rPr lang="es-ES_tradnl" b="1" dirty="0" err="1" smtClean="0">
                <a:latin typeface="Papyrus"/>
                <a:cs typeface="Papyrus"/>
              </a:rPr>
              <a:t>said</a:t>
            </a:r>
            <a:r>
              <a:rPr lang="es-ES_tradnl" b="1" dirty="0" smtClean="0">
                <a:latin typeface="Papyrus"/>
                <a:cs typeface="Papyrus"/>
              </a:rPr>
              <a:t> </a:t>
            </a:r>
            <a:r>
              <a:rPr lang="es-ES_tradnl" b="1" dirty="0" err="1" smtClean="0">
                <a:latin typeface="Papyrus"/>
                <a:cs typeface="Papyrus"/>
              </a:rPr>
              <a:t>to</a:t>
            </a:r>
            <a:r>
              <a:rPr lang="es-ES_tradnl" b="1" dirty="0" smtClean="0">
                <a:latin typeface="Papyrus"/>
                <a:cs typeface="Papyrus"/>
              </a:rPr>
              <a:t> Me,</a:t>
            </a:r>
          </a:p>
          <a:p>
            <a:pPr algn="ctr"/>
            <a:r>
              <a:rPr lang="es-ES_tradnl" b="1" dirty="0" smtClean="0">
                <a:latin typeface="Papyrus"/>
                <a:cs typeface="Papyrus"/>
              </a:rPr>
              <a:t>      </a:t>
            </a:r>
            <a:r>
              <a:rPr lang="es-ES_tradnl" b="1" dirty="0" err="1" smtClean="0">
                <a:latin typeface="Papyrus"/>
                <a:cs typeface="Papyrus"/>
              </a:rPr>
              <a:t>You</a:t>
            </a:r>
            <a:r>
              <a:rPr lang="es-ES_tradnl" b="1" dirty="0" smtClean="0">
                <a:latin typeface="Papyrus"/>
                <a:cs typeface="Papyrus"/>
              </a:rPr>
              <a:t> are </a:t>
            </a:r>
            <a:r>
              <a:rPr lang="es-ES_tradnl" b="1" dirty="0" err="1" smtClean="0">
                <a:latin typeface="Papyrus"/>
                <a:cs typeface="Papyrus"/>
              </a:rPr>
              <a:t>My</a:t>
            </a:r>
            <a:r>
              <a:rPr lang="es-ES_tradnl" b="1" dirty="0" smtClean="0">
                <a:latin typeface="Papyrus"/>
                <a:cs typeface="Papyrus"/>
              </a:rPr>
              <a:t> Son; </a:t>
            </a:r>
          </a:p>
          <a:p>
            <a:pPr algn="ctr"/>
            <a:r>
              <a:rPr lang="es-ES_tradnl" b="1" dirty="0" err="1" smtClean="0">
                <a:latin typeface="Papyrus"/>
                <a:cs typeface="Papyrus"/>
              </a:rPr>
              <a:t>This</a:t>
            </a:r>
            <a:r>
              <a:rPr lang="es-ES_tradnl" b="1" dirty="0" smtClean="0">
                <a:latin typeface="Papyrus"/>
                <a:cs typeface="Papyrus"/>
              </a:rPr>
              <a:t> </a:t>
            </a:r>
            <a:r>
              <a:rPr lang="es-ES_tradnl" b="1" dirty="0" err="1" smtClean="0">
                <a:latin typeface="Papyrus"/>
                <a:cs typeface="Papyrus"/>
              </a:rPr>
              <a:t>day</a:t>
            </a:r>
            <a:r>
              <a:rPr lang="es-ES_tradnl" b="1" dirty="0" smtClean="0">
                <a:latin typeface="Papyrus"/>
                <a:cs typeface="Papyrus"/>
              </a:rPr>
              <a:t> </a:t>
            </a:r>
            <a:r>
              <a:rPr lang="es-ES_tradnl" b="1" dirty="0" err="1" smtClean="0">
                <a:latin typeface="Papyrus"/>
                <a:cs typeface="Papyrus"/>
              </a:rPr>
              <a:t>have</a:t>
            </a:r>
            <a:r>
              <a:rPr lang="es-ES_tradnl" b="1" dirty="0" smtClean="0">
                <a:latin typeface="Papyrus"/>
                <a:cs typeface="Papyrus"/>
              </a:rPr>
              <a:t> I </a:t>
            </a:r>
            <a:r>
              <a:rPr lang="es-ES_tradnl" b="1" dirty="0" err="1" smtClean="0">
                <a:latin typeface="Papyrus"/>
                <a:cs typeface="Papyrus"/>
              </a:rPr>
              <a:t>begotten</a:t>
            </a:r>
            <a:r>
              <a:rPr lang="es-ES_tradnl" b="1" dirty="0" smtClean="0">
                <a:latin typeface="Papyrus"/>
                <a:cs typeface="Papyrus"/>
              </a:rPr>
              <a:t>  </a:t>
            </a:r>
            <a:r>
              <a:rPr lang="es-ES_tradnl" b="1" dirty="0" err="1" smtClean="0">
                <a:latin typeface="Papyrus"/>
                <a:cs typeface="Papyrus"/>
              </a:rPr>
              <a:t>You</a:t>
            </a:r>
            <a:r>
              <a:rPr lang="es-ES_tradnl" b="1" dirty="0" smtClean="0">
                <a:latin typeface="Papyrus"/>
                <a:cs typeface="Papyrus"/>
              </a:rPr>
              <a:t>.</a:t>
            </a:r>
          </a:p>
          <a:p>
            <a:pPr algn="ctr"/>
            <a:r>
              <a:rPr lang="es-ES_tradnl" b="1" dirty="0" smtClean="0">
                <a:latin typeface="Papyrus"/>
                <a:cs typeface="Papyrus"/>
              </a:rPr>
              <a:t>Ask Me and I </a:t>
            </a:r>
            <a:r>
              <a:rPr lang="es-ES_tradnl" b="1" dirty="0" err="1" smtClean="0">
                <a:latin typeface="Papyrus"/>
                <a:cs typeface="Papyrus"/>
              </a:rPr>
              <a:t>will</a:t>
            </a:r>
            <a:r>
              <a:rPr lang="es-ES_tradnl" b="1" dirty="0" smtClean="0">
                <a:latin typeface="Papyrus"/>
                <a:cs typeface="Papyrus"/>
              </a:rPr>
              <a:t> </a:t>
            </a:r>
            <a:r>
              <a:rPr lang="es-ES_tradnl" b="1" dirty="0" err="1" smtClean="0">
                <a:latin typeface="Papyrus"/>
                <a:cs typeface="Papyrus"/>
              </a:rPr>
              <a:t>give</a:t>
            </a:r>
            <a:r>
              <a:rPr lang="es-ES_tradnl" b="1" dirty="0" smtClean="0">
                <a:latin typeface="Papyrus"/>
                <a:cs typeface="Papyrus"/>
              </a:rPr>
              <a:t> </a:t>
            </a:r>
            <a:r>
              <a:rPr lang="es-ES_tradnl" b="1" dirty="0" err="1">
                <a:latin typeface="Papyrus"/>
                <a:cs typeface="Papyrus"/>
              </a:rPr>
              <a:t>Y</a:t>
            </a:r>
            <a:r>
              <a:rPr lang="es-ES_tradnl" b="1" dirty="0" err="1" smtClean="0">
                <a:latin typeface="Papyrus"/>
                <a:cs typeface="Papyrus"/>
              </a:rPr>
              <a:t>ou</a:t>
            </a:r>
            <a:r>
              <a:rPr lang="es-ES_tradnl" b="1" dirty="0" smtClean="0">
                <a:latin typeface="Papyrus"/>
                <a:cs typeface="Papyrus"/>
              </a:rPr>
              <a:t> </a:t>
            </a:r>
          </a:p>
          <a:p>
            <a:pPr algn="ctr"/>
            <a:r>
              <a:rPr lang="es-ES_tradnl" b="1" dirty="0" err="1" smtClean="0">
                <a:latin typeface="Papyrus"/>
                <a:cs typeface="Papyrus"/>
              </a:rPr>
              <a:t>the</a:t>
            </a:r>
            <a:r>
              <a:rPr lang="es-ES_tradnl" b="1" dirty="0" smtClean="0">
                <a:latin typeface="Papyrus"/>
                <a:cs typeface="Papyrus"/>
              </a:rPr>
              <a:t> </a:t>
            </a:r>
            <a:r>
              <a:rPr lang="es-ES_tradnl" b="1" dirty="0" err="1" smtClean="0">
                <a:latin typeface="Papyrus"/>
                <a:cs typeface="Papyrus"/>
              </a:rPr>
              <a:t>heathen</a:t>
            </a:r>
            <a:endParaRPr lang="es-ES_tradnl" b="1" dirty="0" smtClean="0">
              <a:latin typeface="Papyrus"/>
              <a:cs typeface="Papyrus"/>
            </a:endParaRPr>
          </a:p>
          <a:p>
            <a:pPr algn="ctr"/>
            <a:r>
              <a:rPr lang="es-ES_tradnl" b="1" dirty="0" smtClean="0">
                <a:latin typeface="Papyrus"/>
                <a:cs typeface="Papyrus"/>
              </a:rPr>
              <a:t> </a:t>
            </a:r>
            <a:r>
              <a:rPr lang="es-ES_tradnl" b="1" dirty="0" err="1" smtClean="0">
                <a:latin typeface="Papyrus"/>
                <a:cs typeface="Papyrus"/>
              </a:rPr>
              <a:t>for</a:t>
            </a:r>
            <a:r>
              <a:rPr lang="es-ES_tradnl" b="1" dirty="0" smtClean="0">
                <a:latin typeface="Papyrus"/>
                <a:cs typeface="Papyrus"/>
              </a:rPr>
              <a:t> </a:t>
            </a:r>
            <a:r>
              <a:rPr lang="es-ES_tradnl" b="1" dirty="0" err="1" smtClean="0">
                <a:latin typeface="Papyrus"/>
                <a:cs typeface="Papyrus"/>
              </a:rPr>
              <a:t>Your</a:t>
            </a:r>
            <a:r>
              <a:rPr lang="es-ES_tradnl" b="1" dirty="0" smtClean="0">
                <a:latin typeface="Papyrus"/>
                <a:cs typeface="Papyrus"/>
              </a:rPr>
              <a:t> </a:t>
            </a:r>
            <a:r>
              <a:rPr lang="es-ES_tradnl" b="1" dirty="0" err="1" smtClean="0">
                <a:latin typeface="Papyrus"/>
                <a:cs typeface="Papyrus"/>
              </a:rPr>
              <a:t>inheritance</a:t>
            </a:r>
            <a:r>
              <a:rPr lang="es-ES_tradnl" b="1" dirty="0" smtClean="0">
                <a:latin typeface="Papyrus"/>
                <a:cs typeface="Papyrus"/>
              </a:rPr>
              <a:t>, </a:t>
            </a:r>
          </a:p>
          <a:p>
            <a:pPr algn="ctr">
              <a:lnSpc>
                <a:spcPct val="80000"/>
              </a:lnSpc>
            </a:pPr>
            <a:r>
              <a:rPr lang="es-ES_tradnl" b="1" dirty="0" smtClean="0">
                <a:latin typeface="Papyrus"/>
                <a:cs typeface="Papyrus"/>
              </a:rPr>
              <a:t>and </a:t>
            </a:r>
            <a:r>
              <a:rPr lang="es-ES_tradnl" b="1" dirty="0" err="1" smtClean="0">
                <a:latin typeface="Papyrus"/>
                <a:cs typeface="Papyrus"/>
              </a:rPr>
              <a:t>the</a:t>
            </a:r>
            <a:r>
              <a:rPr lang="es-ES_tradnl" b="1" dirty="0" smtClean="0">
                <a:latin typeface="Papyrus"/>
                <a:cs typeface="Papyrus"/>
              </a:rPr>
              <a:t> </a:t>
            </a:r>
            <a:r>
              <a:rPr lang="es-ES_tradnl" b="1" dirty="0" err="1" smtClean="0">
                <a:latin typeface="Papyrus"/>
                <a:cs typeface="Papyrus"/>
              </a:rPr>
              <a:t>uttermost</a:t>
            </a:r>
            <a:r>
              <a:rPr lang="es-ES_tradnl" b="1" dirty="0" smtClean="0">
                <a:latin typeface="Papyrus"/>
                <a:cs typeface="Papyrus"/>
              </a:rPr>
              <a:t> </a:t>
            </a:r>
            <a:r>
              <a:rPr lang="es-ES_tradnl" b="1" dirty="0" err="1" smtClean="0">
                <a:latin typeface="Papyrus"/>
                <a:cs typeface="Papyrus"/>
              </a:rPr>
              <a:t>parts</a:t>
            </a:r>
            <a:endParaRPr lang="es-ES_tradnl" b="1" dirty="0" smtClean="0">
              <a:latin typeface="Papyrus"/>
              <a:cs typeface="Papyrus"/>
            </a:endParaRPr>
          </a:p>
          <a:p>
            <a:pPr algn="ctr">
              <a:lnSpc>
                <a:spcPct val="80000"/>
              </a:lnSpc>
            </a:pPr>
            <a:r>
              <a:rPr lang="es-ES_tradnl" b="1" dirty="0" smtClean="0">
                <a:latin typeface="Papyrus"/>
                <a:cs typeface="Papyrus"/>
              </a:rPr>
              <a:t> of </a:t>
            </a:r>
            <a:r>
              <a:rPr lang="es-ES_tradnl" b="1" dirty="0" err="1" smtClean="0">
                <a:latin typeface="Papyrus"/>
                <a:cs typeface="Papyrus"/>
              </a:rPr>
              <a:t>the</a:t>
            </a:r>
            <a:r>
              <a:rPr lang="es-ES_tradnl" b="1" dirty="0" smtClean="0">
                <a:latin typeface="Papyrus"/>
                <a:cs typeface="Papyrus"/>
              </a:rPr>
              <a:t> </a:t>
            </a:r>
            <a:r>
              <a:rPr lang="es-ES_tradnl" b="1" dirty="0" err="1" smtClean="0">
                <a:latin typeface="Papyrus"/>
                <a:cs typeface="Papyrus"/>
              </a:rPr>
              <a:t>earth</a:t>
            </a:r>
            <a:r>
              <a:rPr lang="es-ES_tradnl" b="1" dirty="0" smtClean="0">
                <a:latin typeface="Papyrus"/>
                <a:cs typeface="Papyrus"/>
              </a:rPr>
              <a:t> </a:t>
            </a:r>
            <a:r>
              <a:rPr lang="es-ES_tradnl" b="1" dirty="0" err="1" smtClean="0">
                <a:latin typeface="Papyrus"/>
                <a:cs typeface="Papyrus"/>
              </a:rPr>
              <a:t>for</a:t>
            </a:r>
            <a:r>
              <a:rPr lang="es-ES_tradnl" b="1" dirty="0" smtClean="0">
                <a:latin typeface="Papyrus"/>
                <a:cs typeface="Papyrus"/>
              </a:rPr>
              <a:t> </a:t>
            </a:r>
            <a:r>
              <a:rPr lang="es-ES_tradnl" b="1" dirty="0" err="1" smtClean="0">
                <a:latin typeface="Papyrus"/>
                <a:cs typeface="Papyrus"/>
              </a:rPr>
              <a:t>Your</a:t>
            </a:r>
            <a:r>
              <a:rPr lang="es-ES_tradnl" b="1" dirty="0" smtClean="0">
                <a:latin typeface="Papyrus"/>
                <a:cs typeface="Papyrus"/>
              </a:rPr>
              <a:t> </a:t>
            </a:r>
            <a:r>
              <a:rPr lang="es-ES_tradnl" b="1" dirty="0" err="1" smtClean="0">
                <a:latin typeface="Papyrus"/>
                <a:cs typeface="Papyrus"/>
              </a:rPr>
              <a:t>possession</a:t>
            </a:r>
            <a:r>
              <a:rPr lang="es-ES_tradnl" sz="2400" b="1" dirty="0" smtClean="0">
                <a:latin typeface="Papyrus"/>
                <a:cs typeface="Papyrus"/>
              </a:rPr>
              <a:t>” </a:t>
            </a:r>
          </a:p>
        </p:txBody>
      </p:sp>
    </p:spTree>
    <p:extLst>
      <p:ext uri="{BB962C8B-B14F-4D97-AF65-F5344CB8AC3E}">
        <p14:creationId xmlns:p14="http://schemas.microsoft.com/office/powerpoint/2010/main" val="18129150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858000"/>
          </a:xfrm>
          <a:prstGeom prst="rect">
            <a:avLst/>
          </a:prstGeom>
          <a:solidFill>
            <a:schemeClr val="accent5">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8" name="Picture 7" descr="jesus-sav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23" y="249855"/>
            <a:ext cx="8649697" cy="6238594"/>
          </a:xfrm>
          <a:prstGeom prst="rect">
            <a:avLst/>
          </a:prstGeom>
        </p:spPr>
      </p:pic>
      <p:sp>
        <p:nvSpPr>
          <p:cNvPr id="9" name="Rectangle 8"/>
          <p:cNvSpPr/>
          <p:nvPr/>
        </p:nvSpPr>
        <p:spPr>
          <a:xfrm>
            <a:off x="4242826" y="3626127"/>
            <a:ext cx="4572000" cy="2862322"/>
          </a:xfrm>
          <a:prstGeom prst="rect">
            <a:avLst/>
          </a:prstGeom>
        </p:spPr>
        <p:txBody>
          <a:bodyPr>
            <a:spAutoFit/>
          </a:bodyPr>
          <a:lstStyle/>
          <a:p>
            <a:pPr algn="ctr"/>
            <a:r>
              <a:rPr lang="en-US" dirty="0" smtClean="0">
                <a:solidFill>
                  <a:schemeClr val="tx1"/>
                </a:solidFill>
                <a:latin typeface="Papyrus"/>
                <a:cs typeface="Papyrus"/>
              </a:rPr>
              <a:t>“</a:t>
            </a:r>
            <a:r>
              <a:rPr lang="en-US" sz="2000" dirty="0" smtClean="0">
                <a:solidFill>
                  <a:schemeClr val="bg1"/>
                </a:solidFill>
                <a:latin typeface="Papyrus"/>
                <a:cs typeface="Papyrus"/>
              </a:rPr>
              <a:t>Kiss the Son, lest He be angry  </a:t>
            </a:r>
          </a:p>
          <a:p>
            <a:pPr algn="ctr"/>
            <a:r>
              <a:rPr lang="en-US" sz="2000" dirty="0" smtClean="0">
                <a:solidFill>
                  <a:schemeClr val="bg1"/>
                </a:solidFill>
                <a:latin typeface="Papyrus"/>
                <a:cs typeface="Papyrus"/>
              </a:rPr>
              <a:t>     And you perish from the way, </a:t>
            </a:r>
          </a:p>
          <a:p>
            <a:pPr algn="ctr"/>
            <a:endParaRPr lang="en-US" sz="2000" dirty="0" smtClean="0">
              <a:solidFill>
                <a:schemeClr val="bg1"/>
              </a:solidFill>
              <a:latin typeface="Papyrus"/>
              <a:cs typeface="Papyrus"/>
            </a:endParaRPr>
          </a:p>
          <a:p>
            <a:pPr algn="ctr"/>
            <a:r>
              <a:rPr lang="en-US" sz="2000" dirty="0" smtClean="0">
                <a:solidFill>
                  <a:schemeClr val="bg1"/>
                </a:solidFill>
                <a:latin typeface="Papyrus"/>
                <a:cs typeface="Papyrus"/>
              </a:rPr>
              <a:t>        When His Wrath is kindled</a:t>
            </a:r>
          </a:p>
          <a:p>
            <a:pPr algn="ctr"/>
            <a:r>
              <a:rPr lang="en-US" sz="2000" dirty="0" smtClean="0">
                <a:solidFill>
                  <a:schemeClr val="bg1"/>
                </a:solidFill>
                <a:latin typeface="Papyrus"/>
                <a:cs typeface="Papyrus"/>
              </a:rPr>
              <a:t>       but a little. </a:t>
            </a:r>
          </a:p>
          <a:p>
            <a:pPr algn="ctr"/>
            <a:endParaRPr lang="en-US" sz="2000" dirty="0" smtClean="0">
              <a:solidFill>
                <a:schemeClr val="bg1"/>
              </a:solidFill>
              <a:latin typeface="Papyrus"/>
              <a:cs typeface="Papyrus"/>
            </a:endParaRPr>
          </a:p>
          <a:p>
            <a:pPr algn="ctr"/>
            <a:r>
              <a:rPr lang="en-US" sz="2000" dirty="0" smtClean="0">
                <a:solidFill>
                  <a:schemeClr val="bg1"/>
                </a:solidFill>
                <a:latin typeface="Papyrus"/>
                <a:cs typeface="Papyrus"/>
              </a:rPr>
              <a:t>    Blessed are all they  </a:t>
            </a:r>
          </a:p>
          <a:p>
            <a:pPr algn="ctr"/>
            <a:r>
              <a:rPr lang="en-US" sz="2000" dirty="0" smtClean="0">
                <a:solidFill>
                  <a:schemeClr val="bg1"/>
                </a:solidFill>
                <a:latin typeface="Papyrus"/>
                <a:cs typeface="Papyrus"/>
              </a:rPr>
              <a:t>       that put their trust in Him.”</a:t>
            </a:r>
          </a:p>
          <a:p>
            <a:pPr algn="ctr"/>
            <a:r>
              <a:rPr lang="en-US" sz="2000" dirty="0" smtClean="0">
                <a:solidFill>
                  <a:schemeClr val="bg1"/>
                </a:solidFill>
                <a:latin typeface="Papyrus"/>
                <a:cs typeface="Papyrus"/>
              </a:rPr>
              <a:t> Psalm 2:9-12</a:t>
            </a:r>
            <a:endParaRPr lang="es-ES_tradnl" sz="2000" dirty="0">
              <a:solidFill>
                <a:schemeClr val="bg1"/>
              </a:solidFill>
            </a:endParaRPr>
          </a:p>
        </p:txBody>
      </p:sp>
    </p:spTree>
    <p:extLst>
      <p:ext uri="{BB962C8B-B14F-4D97-AF65-F5344CB8AC3E}">
        <p14:creationId xmlns:p14="http://schemas.microsoft.com/office/powerpoint/2010/main" val="12498556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2" name="Title 1"/>
          <p:cNvSpPr>
            <a:spLocks noGrp="1"/>
          </p:cNvSpPr>
          <p:nvPr>
            <p:ph type="title"/>
          </p:nvPr>
        </p:nvSpPr>
        <p:spPr>
          <a:xfrm>
            <a:off x="423311" y="4854808"/>
            <a:ext cx="8460314" cy="1748476"/>
          </a:xfrm>
        </p:spPr>
        <p:style>
          <a:lnRef idx="0">
            <a:schemeClr val="accent1"/>
          </a:lnRef>
          <a:fillRef idx="3">
            <a:schemeClr val="accent1"/>
          </a:fillRef>
          <a:effectRef idx="3">
            <a:schemeClr val="accent1"/>
          </a:effectRef>
          <a:fontRef idx="minor">
            <a:schemeClr val="lt1"/>
          </a:fontRef>
        </p:style>
        <p:txBody>
          <a:bodyPr>
            <a:noAutofit/>
          </a:bodyPr>
          <a:lstStyle/>
          <a:p>
            <a:pPr algn="l"/>
            <a:r>
              <a:rPr lang="es-ES_tradnl" sz="1400" dirty="0" smtClean="0">
                <a:solidFill>
                  <a:schemeClr val="tx1"/>
                </a:solidFill>
                <a:latin typeface="Papyrus"/>
              </a:rPr>
              <a:t/>
            </a:r>
            <a:br>
              <a:rPr lang="es-ES_tradnl" sz="1400" dirty="0" smtClean="0">
                <a:solidFill>
                  <a:schemeClr val="tx1"/>
                </a:solidFill>
                <a:latin typeface="Papyrus"/>
              </a:rPr>
            </a:br>
            <a:r>
              <a:rPr lang="es-ES_tradnl" sz="1400" dirty="0" smtClean="0">
                <a:solidFill>
                  <a:srgbClr val="000000"/>
                </a:solidFill>
                <a:latin typeface="Papyrus"/>
              </a:rPr>
              <a:t>‘</a:t>
            </a:r>
            <a:r>
              <a:rPr lang="es-ES_tradnl" sz="1600" dirty="0" smtClean="0">
                <a:solidFill>
                  <a:srgbClr val="000000"/>
                </a:solidFill>
                <a:latin typeface="Papyrus"/>
              </a:rPr>
              <a:t>”</a:t>
            </a:r>
            <a:r>
              <a:rPr lang="es-ES_tradnl" sz="2000" dirty="0" err="1" smtClean="0">
                <a:solidFill>
                  <a:srgbClr val="000000"/>
                </a:solidFill>
                <a:latin typeface="Papyrus"/>
              </a:rPr>
              <a:t>Behold</a:t>
            </a:r>
            <a:r>
              <a:rPr lang="es-ES_tradnl" sz="2000" dirty="0" smtClean="0">
                <a:solidFill>
                  <a:srgbClr val="000000"/>
                </a:solidFill>
                <a:latin typeface="Papyrus"/>
              </a:rPr>
              <a:t>, I </a:t>
            </a:r>
            <a:r>
              <a:rPr lang="es-ES_tradnl" sz="2000" dirty="0" err="1" smtClean="0">
                <a:solidFill>
                  <a:srgbClr val="000000"/>
                </a:solidFill>
                <a:latin typeface="Papyrus"/>
              </a:rPr>
              <a:t>will</a:t>
            </a:r>
            <a:r>
              <a:rPr lang="es-ES_tradnl" sz="2000" dirty="0" smtClean="0">
                <a:solidFill>
                  <a:srgbClr val="000000"/>
                </a:solidFill>
                <a:latin typeface="Papyrus"/>
              </a:rPr>
              <a:t> </a:t>
            </a:r>
            <a:r>
              <a:rPr lang="es-ES_tradnl" sz="2000" dirty="0" err="1" smtClean="0">
                <a:solidFill>
                  <a:srgbClr val="000000"/>
                </a:solidFill>
                <a:latin typeface="Papyrus"/>
              </a:rPr>
              <a:t>make</a:t>
            </a:r>
            <a:r>
              <a:rPr lang="es-ES_tradnl" sz="2000" dirty="0" smtClean="0">
                <a:solidFill>
                  <a:srgbClr val="000000"/>
                </a:solidFill>
                <a:latin typeface="Papyrus"/>
              </a:rPr>
              <a:t> </a:t>
            </a:r>
            <a:r>
              <a:rPr lang="es-ES_tradnl" sz="2000" b="1" u="sng" dirty="0" err="1" smtClean="0">
                <a:solidFill>
                  <a:srgbClr val="000000"/>
                </a:solidFill>
                <a:latin typeface="Papyrus"/>
              </a:rPr>
              <a:t>Jerusale</a:t>
            </a:r>
            <a:r>
              <a:rPr lang="es-ES_tradnl" sz="2000" dirty="0" err="1" smtClean="0">
                <a:solidFill>
                  <a:srgbClr val="000000"/>
                </a:solidFill>
                <a:latin typeface="Papyrus"/>
              </a:rPr>
              <a:t>m</a:t>
            </a:r>
            <a:r>
              <a:rPr lang="es-ES_tradnl" sz="2000" dirty="0" smtClean="0">
                <a:solidFill>
                  <a:srgbClr val="000000"/>
                </a:solidFill>
                <a:latin typeface="Papyrus"/>
              </a:rPr>
              <a:t> a cup of </a:t>
            </a:r>
            <a:r>
              <a:rPr lang="es-ES_tradnl" sz="2000" dirty="0" err="1" smtClean="0">
                <a:solidFill>
                  <a:srgbClr val="000000"/>
                </a:solidFill>
                <a:latin typeface="Papyrus"/>
              </a:rPr>
              <a:t>trembling</a:t>
            </a:r>
            <a:r>
              <a:rPr lang="es-ES_tradnl" sz="2000" dirty="0" smtClean="0">
                <a:solidFill>
                  <a:srgbClr val="000000"/>
                </a:solidFill>
                <a:latin typeface="Papyrus"/>
              </a:rPr>
              <a:t> </a:t>
            </a:r>
            <a:r>
              <a:rPr lang="es-ES_tradnl" sz="2000" dirty="0" err="1" smtClean="0">
                <a:solidFill>
                  <a:srgbClr val="000000"/>
                </a:solidFill>
                <a:latin typeface="Papyrus"/>
              </a:rPr>
              <a:t>to</a:t>
            </a:r>
            <a:r>
              <a:rPr lang="es-ES_tradnl" sz="2000" dirty="0" smtClean="0">
                <a:solidFill>
                  <a:srgbClr val="000000"/>
                </a:solidFill>
                <a:latin typeface="Papyrus"/>
              </a:rPr>
              <a:t> </a:t>
            </a:r>
            <a:r>
              <a:rPr lang="es-ES_tradnl" sz="2000" dirty="0" err="1" smtClean="0">
                <a:solidFill>
                  <a:srgbClr val="000000"/>
                </a:solidFill>
                <a:latin typeface="Papyrus"/>
              </a:rPr>
              <a:t>all</a:t>
            </a:r>
            <a:r>
              <a:rPr lang="es-ES_tradnl" sz="2000" dirty="0" smtClean="0">
                <a:solidFill>
                  <a:srgbClr val="000000"/>
                </a:solidFill>
                <a:latin typeface="Papyrus"/>
              </a:rPr>
              <a:t> </a:t>
            </a:r>
            <a:r>
              <a:rPr lang="es-ES_tradnl" sz="2000" dirty="0" err="1" smtClean="0">
                <a:solidFill>
                  <a:srgbClr val="000000"/>
                </a:solidFill>
                <a:latin typeface="Papyrus"/>
              </a:rPr>
              <a:t>the</a:t>
            </a:r>
            <a:r>
              <a:rPr lang="es-ES_tradnl" sz="2000" dirty="0" smtClean="0">
                <a:solidFill>
                  <a:srgbClr val="000000"/>
                </a:solidFill>
                <a:latin typeface="Papyrus"/>
              </a:rPr>
              <a:t> </a:t>
            </a:r>
            <a:r>
              <a:rPr lang="es-ES_tradnl" sz="2000" dirty="0" err="1" smtClean="0">
                <a:solidFill>
                  <a:srgbClr val="000000"/>
                </a:solidFill>
                <a:latin typeface="Papyrus"/>
              </a:rPr>
              <a:t>people</a:t>
            </a:r>
            <a:r>
              <a:rPr lang="es-ES_tradnl" sz="2000" dirty="0" smtClean="0">
                <a:solidFill>
                  <a:srgbClr val="000000"/>
                </a:solidFill>
                <a:latin typeface="Papyrus"/>
              </a:rPr>
              <a:t> round </a:t>
            </a:r>
            <a:r>
              <a:rPr lang="es-ES_tradnl" sz="2000" dirty="0" err="1" smtClean="0">
                <a:solidFill>
                  <a:srgbClr val="000000"/>
                </a:solidFill>
                <a:latin typeface="Papyrus"/>
              </a:rPr>
              <a:t>about</a:t>
            </a:r>
            <a:r>
              <a:rPr lang="es-ES_tradnl" sz="2000" dirty="0" smtClean="0">
                <a:solidFill>
                  <a:srgbClr val="000000"/>
                </a:solidFill>
                <a:latin typeface="Papyrus"/>
              </a:rPr>
              <a:t>, </a:t>
            </a:r>
            <a:r>
              <a:rPr lang="es-ES_tradnl" sz="2000" dirty="0" err="1" smtClean="0">
                <a:solidFill>
                  <a:srgbClr val="000000"/>
                </a:solidFill>
                <a:latin typeface="Papyrus"/>
              </a:rPr>
              <a:t>then</a:t>
            </a:r>
            <a:r>
              <a:rPr lang="es-ES_tradnl" sz="2000" dirty="0" smtClean="0">
                <a:solidFill>
                  <a:srgbClr val="000000"/>
                </a:solidFill>
                <a:latin typeface="Papyrus"/>
              </a:rPr>
              <a:t> </a:t>
            </a:r>
            <a:r>
              <a:rPr lang="es-ES_tradnl" sz="2000" dirty="0" err="1" smtClean="0">
                <a:solidFill>
                  <a:srgbClr val="000000"/>
                </a:solidFill>
                <a:latin typeface="Papyrus"/>
              </a:rPr>
              <a:t>they</a:t>
            </a:r>
            <a:r>
              <a:rPr lang="es-ES_tradnl" sz="2000" dirty="0" smtClean="0">
                <a:solidFill>
                  <a:srgbClr val="000000"/>
                </a:solidFill>
                <a:latin typeface="Papyrus"/>
              </a:rPr>
              <a:t> </a:t>
            </a:r>
            <a:r>
              <a:rPr lang="es-ES_tradnl" sz="2000" dirty="0" err="1" smtClean="0">
                <a:solidFill>
                  <a:srgbClr val="000000"/>
                </a:solidFill>
                <a:latin typeface="Papyrus"/>
              </a:rPr>
              <a:t>shall</a:t>
            </a:r>
            <a:r>
              <a:rPr lang="es-ES_tradnl" sz="2000" dirty="0" smtClean="0">
                <a:solidFill>
                  <a:srgbClr val="000000"/>
                </a:solidFill>
                <a:latin typeface="Papyrus"/>
              </a:rPr>
              <a:t> be in </a:t>
            </a:r>
            <a:r>
              <a:rPr lang="es-ES_tradnl" sz="2000" dirty="0" err="1" smtClean="0">
                <a:solidFill>
                  <a:srgbClr val="000000"/>
                </a:solidFill>
                <a:latin typeface="Papyrus"/>
              </a:rPr>
              <a:t>the</a:t>
            </a:r>
            <a:r>
              <a:rPr lang="es-ES_tradnl" sz="2000" dirty="0" smtClean="0">
                <a:solidFill>
                  <a:srgbClr val="000000"/>
                </a:solidFill>
                <a:latin typeface="Papyrus"/>
              </a:rPr>
              <a:t> </a:t>
            </a:r>
            <a:r>
              <a:rPr lang="es-ES_tradnl" sz="2000" dirty="0" err="1" smtClean="0">
                <a:solidFill>
                  <a:srgbClr val="000000"/>
                </a:solidFill>
                <a:latin typeface="Papyrus"/>
              </a:rPr>
              <a:t>siege</a:t>
            </a:r>
            <a:r>
              <a:rPr lang="es-ES_tradnl" sz="2000" dirty="0" smtClean="0">
                <a:solidFill>
                  <a:srgbClr val="000000"/>
                </a:solidFill>
                <a:latin typeface="Papyrus"/>
              </a:rPr>
              <a:t> </a:t>
            </a:r>
            <a:r>
              <a:rPr lang="es-ES_tradnl" sz="2000" dirty="0" err="1" smtClean="0">
                <a:solidFill>
                  <a:srgbClr val="000000"/>
                </a:solidFill>
                <a:latin typeface="Papyrus"/>
              </a:rPr>
              <a:t>both</a:t>
            </a:r>
            <a:r>
              <a:rPr lang="es-ES_tradnl" sz="2000" dirty="0" smtClean="0">
                <a:solidFill>
                  <a:srgbClr val="000000"/>
                </a:solidFill>
                <a:latin typeface="Papyrus"/>
              </a:rPr>
              <a:t> </a:t>
            </a:r>
            <a:r>
              <a:rPr lang="es-ES_tradnl" sz="2000" dirty="0" err="1" smtClean="0">
                <a:solidFill>
                  <a:srgbClr val="000000"/>
                </a:solidFill>
                <a:latin typeface="Papyrus"/>
              </a:rPr>
              <a:t>against</a:t>
            </a:r>
            <a:r>
              <a:rPr lang="es-ES_tradnl" sz="2000" dirty="0" smtClean="0">
                <a:solidFill>
                  <a:srgbClr val="000000"/>
                </a:solidFill>
                <a:latin typeface="Papyrus"/>
              </a:rPr>
              <a:t> </a:t>
            </a:r>
            <a:r>
              <a:rPr lang="es-ES_tradnl" sz="2000" dirty="0" err="1" smtClean="0">
                <a:solidFill>
                  <a:srgbClr val="000000"/>
                </a:solidFill>
                <a:latin typeface="Papyrus"/>
              </a:rPr>
              <a:t>Judah</a:t>
            </a:r>
            <a:r>
              <a:rPr lang="es-ES_tradnl" sz="2000" dirty="0" smtClean="0">
                <a:solidFill>
                  <a:srgbClr val="000000"/>
                </a:solidFill>
                <a:latin typeface="Papyrus"/>
              </a:rPr>
              <a:t> and </a:t>
            </a:r>
            <a:r>
              <a:rPr lang="es-ES_tradnl" sz="2000" b="1" u="sng" dirty="0" err="1" smtClean="0">
                <a:solidFill>
                  <a:srgbClr val="000000"/>
                </a:solidFill>
                <a:latin typeface="Papyrus"/>
              </a:rPr>
              <a:t>against</a:t>
            </a:r>
            <a:r>
              <a:rPr lang="es-ES_tradnl" sz="2000" b="1" u="sng" dirty="0" smtClean="0">
                <a:solidFill>
                  <a:srgbClr val="000000"/>
                </a:solidFill>
                <a:latin typeface="Papyrus"/>
              </a:rPr>
              <a:t> </a:t>
            </a:r>
            <a:r>
              <a:rPr lang="es-ES_tradnl" sz="2000" b="1" u="sng" dirty="0" err="1" smtClean="0">
                <a:solidFill>
                  <a:srgbClr val="000000"/>
                </a:solidFill>
                <a:latin typeface="Papyrus"/>
              </a:rPr>
              <a:t>Jerusale</a:t>
            </a:r>
            <a:r>
              <a:rPr lang="es-ES_tradnl" sz="2000" dirty="0" err="1" smtClean="0">
                <a:solidFill>
                  <a:srgbClr val="000000"/>
                </a:solidFill>
                <a:latin typeface="Papyrus"/>
              </a:rPr>
              <a:t>m</a:t>
            </a:r>
            <a:r>
              <a:rPr lang="es-ES_tradnl" sz="2000" dirty="0" smtClean="0">
                <a:solidFill>
                  <a:srgbClr val="000000"/>
                </a:solidFill>
                <a:latin typeface="Papyrus"/>
              </a:rPr>
              <a:t>.  And in </a:t>
            </a:r>
            <a:r>
              <a:rPr lang="es-ES_tradnl" sz="2000" dirty="0" err="1" smtClean="0">
                <a:solidFill>
                  <a:srgbClr val="000000"/>
                </a:solidFill>
                <a:latin typeface="Papyrus"/>
              </a:rPr>
              <a:t>that</a:t>
            </a:r>
            <a:r>
              <a:rPr lang="es-ES_tradnl" sz="2000" dirty="0" smtClean="0">
                <a:solidFill>
                  <a:srgbClr val="000000"/>
                </a:solidFill>
                <a:latin typeface="Papyrus"/>
              </a:rPr>
              <a:t> Day </a:t>
            </a:r>
            <a:r>
              <a:rPr lang="es-ES_tradnl" sz="2000" dirty="0" err="1" smtClean="0">
                <a:solidFill>
                  <a:srgbClr val="000000"/>
                </a:solidFill>
                <a:latin typeface="Papyrus"/>
              </a:rPr>
              <a:t>will</a:t>
            </a:r>
            <a:r>
              <a:rPr lang="es-ES_tradnl" sz="2000" dirty="0" smtClean="0">
                <a:solidFill>
                  <a:srgbClr val="000000"/>
                </a:solidFill>
                <a:latin typeface="Papyrus"/>
              </a:rPr>
              <a:t> I </a:t>
            </a:r>
            <a:r>
              <a:rPr lang="es-ES_tradnl" sz="2000" dirty="0" err="1" smtClean="0">
                <a:solidFill>
                  <a:srgbClr val="000000"/>
                </a:solidFill>
                <a:latin typeface="Papyrus"/>
              </a:rPr>
              <a:t>make</a:t>
            </a:r>
            <a:r>
              <a:rPr lang="es-ES_tradnl" sz="2000" dirty="0" smtClean="0">
                <a:solidFill>
                  <a:srgbClr val="000000"/>
                </a:solidFill>
                <a:latin typeface="Papyrus"/>
              </a:rPr>
              <a:t> </a:t>
            </a:r>
            <a:r>
              <a:rPr lang="es-ES_tradnl" sz="2000" b="1" u="sng" dirty="0" err="1" smtClean="0">
                <a:solidFill>
                  <a:srgbClr val="000000"/>
                </a:solidFill>
                <a:latin typeface="Papyrus"/>
              </a:rPr>
              <a:t>Jerusalem</a:t>
            </a:r>
            <a:r>
              <a:rPr lang="es-ES_tradnl" sz="2000" dirty="0" smtClean="0">
                <a:solidFill>
                  <a:srgbClr val="000000"/>
                </a:solidFill>
                <a:latin typeface="Papyrus"/>
              </a:rPr>
              <a:t> a </a:t>
            </a:r>
            <a:r>
              <a:rPr lang="es-ES_tradnl" sz="2000" dirty="0" err="1" smtClean="0">
                <a:solidFill>
                  <a:srgbClr val="000000"/>
                </a:solidFill>
                <a:latin typeface="Papyrus"/>
              </a:rPr>
              <a:t>burdensome</a:t>
            </a:r>
            <a:r>
              <a:rPr lang="es-ES_tradnl" sz="2000" dirty="0" smtClean="0">
                <a:solidFill>
                  <a:srgbClr val="000000"/>
                </a:solidFill>
                <a:latin typeface="Papyrus"/>
              </a:rPr>
              <a:t> </a:t>
            </a:r>
            <a:r>
              <a:rPr lang="es-ES_tradnl" sz="2000" dirty="0" err="1" smtClean="0">
                <a:solidFill>
                  <a:srgbClr val="000000"/>
                </a:solidFill>
                <a:latin typeface="Papyrus"/>
              </a:rPr>
              <a:t>stone</a:t>
            </a:r>
            <a:r>
              <a:rPr lang="es-ES_tradnl" sz="2000" dirty="0" smtClean="0">
                <a:solidFill>
                  <a:srgbClr val="000000"/>
                </a:solidFill>
                <a:latin typeface="Papyrus"/>
              </a:rPr>
              <a:t> </a:t>
            </a:r>
            <a:r>
              <a:rPr lang="es-ES_tradnl" sz="2000" dirty="0" err="1" smtClean="0">
                <a:solidFill>
                  <a:srgbClr val="000000"/>
                </a:solidFill>
                <a:latin typeface="Papyrus"/>
              </a:rPr>
              <a:t>for</a:t>
            </a:r>
            <a:r>
              <a:rPr lang="es-ES_tradnl" sz="2000" dirty="0" smtClean="0">
                <a:solidFill>
                  <a:srgbClr val="000000"/>
                </a:solidFill>
                <a:latin typeface="Papyrus"/>
              </a:rPr>
              <a:t> </a:t>
            </a:r>
            <a:r>
              <a:rPr lang="es-ES_tradnl" sz="2000" dirty="0" err="1" smtClean="0">
                <a:solidFill>
                  <a:srgbClr val="000000"/>
                </a:solidFill>
                <a:latin typeface="Papyrus"/>
              </a:rPr>
              <a:t>all</a:t>
            </a:r>
            <a:r>
              <a:rPr lang="es-ES_tradnl" sz="2000" dirty="0">
                <a:solidFill>
                  <a:srgbClr val="000000"/>
                </a:solidFill>
                <a:latin typeface="Papyrus"/>
              </a:rPr>
              <a:t> </a:t>
            </a:r>
            <a:r>
              <a:rPr lang="es-ES_tradnl" sz="2000" dirty="0" err="1" smtClean="0">
                <a:solidFill>
                  <a:srgbClr val="000000"/>
                </a:solidFill>
                <a:latin typeface="Papyrus"/>
              </a:rPr>
              <a:t>people</a:t>
            </a:r>
            <a:r>
              <a:rPr lang="es-ES_tradnl" sz="2000" dirty="0" smtClean="0">
                <a:solidFill>
                  <a:srgbClr val="000000"/>
                </a:solidFill>
                <a:latin typeface="Papyrus"/>
              </a:rPr>
              <a:t>; </a:t>
            </a:r>
            <a:r>
              <a:rPr lang="es-ES_tradnl" sz="2000" dirty="0" err="1" smtClean="0">
                <a:solidFill>
                  <a:srgbClr val="000000"/>
                </a:solidFill>
                <a:latin typeface="Papyrus"/>
              </a:rPr>
              <a:t>all</a:t>
            </a:r>
            <a:r>
              <a:rPr lang="es-ES_tradnl" sz="2000" dirty="0" smtClean="0">
                <a:solidFill>
                  <a:srgbClr val="000000"/>
                </a:solidFill>
                <a:latin typeface="Papyrus"/>
              </a:rPr>
              <a:t> </a:t>
            </a:r>
            <a:r>
              <a:rPr lang="es-ES_tradnl" sz="2000" dirty="0" err="1" smtClean="0">
                <a:solidFill>
                  <a:srgbClr val="000000"/>
                </a:solidFill>
                <a:latin typeface="Papyrus"/>
              </a:rPr>
              <a:t>that</a:t>
            </a:r>
            <a:r>
              <a:rPr lang="es-ES_tradnl" sz="2000" dirty="0" smtClean="0">
                <a:solidFill>
                  <a:srgbClr val="000000"/>
                </a:solidFill>
                <a:latin typeface="Papyrus"/>
              </a:rPr>
              <a:t> </a:t>
            </a:r>
            <a:r>
              <a:rPr lang="es-ES_tradnl" sz="2000" dirty="0" err="1" smtClean="0">
                <a:solidFill>
                  <a:srgbClr val="000000"/>
                </a:solidFill>
                <a:latin typeface="Papyrus"/>
              </a:rPr>
              <a:t>burden</a:t>
            </a:r>
            <a:r>
              <a:rPr lang="es-ES_tradnl" sz="2000" dirty="0" smtClean="0">
                <a:solidFill>
                  <a:srgbClr val="000000"/>
                </a:solidFill>
                <a:latin typeface="Papyrus"/>
              </a:rPr>
              <a:t> </a:t>
            </a:r>
            <a:r>
              <a:rPr lang="es-ES_tradnl" sz="2000" dirty="0" err="1" smtClean="0">
                <a:solidFill>
                  <a:srgbClr val="000000"/>
                </a:solidFill>
                <a:latin typeface="Papyrus"/>
              </a:rPr>
              <a:t>themselves</a:t>
            </a:r>
            <a:r>
              <a:rPr lang="es-ES_tradnl" sz="2000" dirty="0" smtClean="0">
                <a:solidFill>
                  <a:srgbClr val="000000"/>
                </a:solidFill>
                <a:latin typeface="Papyrus"/>
              </a:rPr>
              <a:t> </a:t>
            </a:r>
            <a:r>
              <a:rPr lang="es-ES_tradnl" sz="2000" b="1" u="sng" dirty="0" err="1" smtClean="0">
                <a:solidFill>
                  <a:srgbClr val="000000"/>
                </a:solidFill>
                <a:latin typeface="Papyrus"/>
              </a:rPr>
              <a:t>with</a:t>
            </a:r>
            <a:r>
              <a:rPr lang="es-ES_tradnl" sz="2000" b="1" u="sng" dirty="0" smtClean="0">
                <a:solidFill>
                  <a:srgbClr val="000000"/>
                </a:solidFill>
                <a:latin typeface="Papyrus"/>
              </a:rPr>
              <a:t> </a:t>
            </a:r>
            <a:r>
              <a:rPr lang="es-ES_tradnl" sz="2000" b="1" u="sng" dirty="0" err="1" smtClean="0">
                <a:solidFill>
                  <a:srgbClr val="000000"/>
                </a:solidFill>
                <a:latin typeface="Papyrus"/>
              </a:rPr>
              <a:t>it</a:t>
            </a:r>
            <a:r>
              <a:rPr lang="es-ES_tradnl" sz="2000" b="1" u="sng" dirty="0" smtClean="0">
                <a:solidFill>
                  <a:srgbClr val="000000"/>
                </a:solidFill>
                <a:latin typeface="Papyrus"/>
              </a:rPr>
              <a:t> </a:t>
            </a:r>
            <a:r>
              <a:rPr lang="es-ES_tradnl" sz="2000" dirty="0" err="1" smtClean="0">
                <a:solidFill>
                  <a:srgbClr val="000000"/>
                </a:solidFill>
                <a:latin typeface="Papyrus"/>
              </a:rPr>
              <a:t>shall</a:t>
            </a:r>
            <a:r>
              <a:rPr lang="es-ES_tradnl" sz="2000" dirty="0" smtClean="0">
                <a:solidFill>
                  <a:srgbClr val="000000"/>
                </a:solidFill>
                <a:latin typeface="Papyrus"/>
              </a:rPr>
              <a:t> be </a:t>
            </a:r>
            <a:r>
              <a:rPr lang="es-ES_tradnl" sz="2000" dirty="0" err="1" smtClean="0">
                <a:solidFill>
                  <a:srgbClr val="000000"/>
                </a:solidFill>
                <a:latin typeface="Papyrus"/>
              </a:rPr>
              <a:t>cut</a:t>
            </a:r>
            <a:r>
              <a:rPr lang="es-ES_tradnl" sz="2000" dirty="0" smtClean="0">
                <a:solidFill>
                  <a:srgbClr val="000000"/>
                </a:solidFill>
                <a:latin typeface="Papyrus"/>
              </a:rPr>
              <a:t> in </a:t>
            </a:r>
            <a:r>
              <a:rPr lang="es-ES_tradnl" sz="2000" dirty="0" err="1" smtClean="0">
                <a:solidFill>
                  <a:srgbClr val="000000"/>
                </a:solidFill>
                <a:latin typeface="Papyrus"/>
              </a:rPr>
              <a:t>pieces</a:t>
            </a:r>
            <a:r>
              <a:rPr lang="es-ES_tradnl" sz="2000" dirty="0" smtClean="0">
                <a:solidFill>
                  <a:srgbClr val="000000"/>
                </a:solidFill>
                <a:latin typeface="Papyrus"/>
              </a:rPr>
              <a:t>, </a:t>
            </a:r>
            <a:r>
              <a:rPr lang="es-ES_tradnl" sz="2000" dirty="0" err="1" smtClean="0">
                <a:solidFill>
                  <a:srgbClr val="000000"/>
                </a:solidFill>
                <a:latin typeface="Papyrus"/>
              </a:rPr>
              <a:t>though</a:t>
            </a:r>
            <a:r>
              <a:rPr lang="es-ES_tradnl" sz="2000" dirty="0" smtClean="0">
                <a:solidFill>
                  <a:srgbClr val="000000"/>
                </a:solidFill>
                <a:latin typeface="Papyrus"/>
              </a:rPr>
              <a:t> </a:t>
            </a:r>
            <a:r>
              <a:rPr lang="es-ES_tradnl" sz="2000" dirty="0" err="1" smtClean="0">
                <a:solidFill>
                  <a:srgbClr val="000000"/>
                </a:solidFill>
                <a:latin typeface="Papyrus"/>
              </a:rPr>
              <a:t>all</a:t>
            </a:r>
            <a:r>
              <a:rPr lang="es-ES_tradnl" sz="2000" dirty="0" smtClean="0">
                <a:solidFill>
                  <a:srgbClr val="000000"/>
                </a:solidFill>
                <a:latin typeface="Papyrus"/>
              </a:rPr>
              <a:t> </a:t>
            </a:r>
            <a:r>
              <a:rPr lang="es-ES_tradnl" sz="2000" dirty="0" err="1" smtClean="0">
                <a:solidFill>
                  <a:srgbClr val="000000"/>
                </a:solidFill>
                <a:latin typeface="Papyrus"/>
              </a:rPr>
              <a:t>the</a:t>
            </a:r>
            <a:r>
              <a:rPr lang="es-ES_tradnl" sz="2000" dirty="0" smtClean="0">
                <a:solidFill>
                  <a:srgbClr val="000000"/>
                </a:solidFill>
                <a:latin typeface="Papyrus"/>
              </a:rPr>
              <a:t> </a:t>
            </a:r>
            <a:r>
              <a:rPr lang="es-ES_tradnl" sz="2000" dirty="0" err="1" smtClean="0">
                <a:solidFill>
                  <a:srgbClr val="000000"/>
                </a:solidFill>
                <a:latin typeface="Papyrus"/>
              </a:rPr>
              <a:t>people</a:t>
            </a:r>
            <a:r>
              <a:rPr lang="es-ES_tradnl" sz="2000" dirty="0" smtClean="0">
                <a:solidFill>
                  <a:srgbClr val="000000"/>
                </a:solidFill>
                <a:latin typeface="Papyrus"/>
              </a:rPr>
              <a:t> of </a:t>
            </a:r>
            <a:r>
              <a:rPr lang="es-ES_tradnl" sz="2000" dirty="0" err="1" smtClean="0">
                <a:solidFill>
                  <a:srgbClr val="000000"/>
                </a:solidFill>
                <a:latin typeface="Papyrus"/>
              </a:rPr>
              <a:t>the</a:t>
            </a:r>
            <a:r>
              <a:rPr lang="es-ES_tradnl" sz="2000" dirty="0" smtClean="0">
                <a:solidFill>
                  <a:srgbClr val="000000"/>
                </a:solidFill>
                <a:latin typeface="Papyrus"/>
              </a:rPr>
              <a:t> </a:t>
            </a:r>
            <a:r>
              <a:rPr lang="es-ES_tradnl" sz="2000" dirty="0" err="1" smtClean="0">
                <a:solidFill>
                  <a:srgbClr val="000000"/>
                </a:solidFill>
                <a:latin typeface="Papyrus"/>
              </a:rPr>
              <a:t>earth</a:t>
            </a:r>
            <a:r>
              <a:rPr lang="es-ES_tradnl" sz="2000" dirty="0" smtClean="0">
                <a:solidFill>
                  <a:srgbClr val="000000"/>
                </a:solidFill>
                <a:latin typeface="Papyrus"/>
              </a:rPr>
              <a:t> be </a:t>
            </a:r>
            <a:r>
              <a:rPr lang="es-ES_tradnl" sz="2000" dirty="0" err="1" smtClean="0">
                <a:solidFill>
                  <a:srgbClr val="000000"/>
                </a:solidFill>
                <a:latin typeface="Papyrus"/>
              </a:rPr>
              <a:t>gathered</a:t>
            </a:r>
            <a:r>
              <a:rPr lang="es-ES_tradnl" sz="2000" dirty="0" smtClean="0">
                <a:solidFill>
                  <a:srgbClr val="000000"/>
                </a:solidFill>
                <a:latin typeface="Papyrus"/>
              </a:rPr>
              <a:t> </a:t>
            </a:r>
            <a:r>
              <a:rPr lang="es-ES_tradnl" sz="2000" b="1" u="sng" dirty="0" err="1" smtClean="0">
                <a:solidFill>
                  <a:srgbClr val="000000"/>
                </a:solidFill>
                <a:latin typeface="Papyrus"/>
              </a:rPr>
              <a:t>against</a:t>
            </a:r>
            <a:r>
              <a:rPr lang="es-ES_tradnl" sz="2000" b="1" u="sng" dirty="0" smtClean="0">
                <a:solidFill>
                  <a:srgbClr val="000000"/>
                </a:solidFill>
                <a:latin typeface="Papyrus"/>
              </a:rPr>
              <a:t> </a:t>
            </a:r>
            <a:r>
              <a:rPr lang="es-ES_tradnl" sz="2000" b="1" u="sng" dirty="0" err="1" smtClean="0">
                <a:solidFill>
                  <a:srgbClr val="000000"/>
                </a:solidFill>
                <a:latin typeface="Papyrus"/>
              </a:rPr>
              <a:t>it</a:t>
            </a:r>
            <a:r>
              <a:rPr lang="es-ES_tradnl" sz="2000" dirty="0" smtClean="0">
                <a:solidFill>
                  <a:srgbClr val="000000"/>
                </a:solidFill>
                <a:latin typeface="Papyrus"/>
              </a:rPr>
              <a:t>.  (</a:t>
            </a:r>
            <a:r>
              <a:rPr lang="es-ES_tradnl" sz="2000" dirty="0" err="1" smtClean="0">
                <a:solidFill>
                  <a:srgbClr val="000000"/>
                </a:solidFill>
                <a:latin typeface="Papyrus"/>
              </a:rPr>
              <a:t>Zechariah</a:t>
            </a:r>
            <a:r>
              <a:rPr lang="es-ES_tradnl" sz="2000" dirty="0" smtClean="0">
                <a:solidFill>
                  <a:srgbClr val="000000"/>
                </a:solidFill>
                <a:latin typeface="Papyrus"/>
              </a:rPr>
              <a:t> 12:2-3)</a:t>
            </a:r>
            <a:br>
              <a:rPr lang="es-ES_tradnl" sz="2000" dirty="0" smtClean="0">
                <a:solidFill>
                  <a:srgbClr val="000000"/>
                </a:solidFill>
                <a:latin typeface="Papyrus"/>
              </a:rPr>
            </a:br>
            <a:endParaRPr lang="es-ES_tradnl" sz="2000" dirty="0">
              <a:solidFill>
                <a:srgbClr val="000000"/>
              </a:solidFill>
              <a:latin typeface="Papyrus"/>
            </a:endParaRPr>
          </a:p>
        </p:txBody>
      </p:sp>
      <p:pic>
        <p:nvPicPr>
          <p:cNvPr id="4" name="Picture 3" descr="Yeshuaadvent.jpg"/>
          <p:cNvPicPr>
            <a:picLocks noChangeAspect="1"/>
          </p:cNvPicPr>
          <p:nvPr/>
        </p:nvPicPr>
        <p:blipFill rotWithShape="1">
          <a:blip r:embed="rId2">
            <a:extLst>
              <a:ext uri="{28A0092B-C50C-407E-A947-70E740481C1C}">
                <a14:useLocalDpi xmlns:a14="http://schemas.microsoft.com/office/drawing/2010/main" val="0"/>
              </a:ext>
            </a:extLst>
          </a:blip>
          <a:srcRect l="2035"/>
          <a:stretch/>
        </p:blipFill>
        <p:spPr>
          <a:xfrm>
            <a:off x="282207" y="443426"/>
            <a:ext cx="8601418" cy="4294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49708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3" name="Picture 2" descr="Zechariah_12_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34" y="1513506"/>
            <a:ext cx="7916333" cy="5029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35830" y="179808"/>
            <a:ext cx="8654170" cy="133369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80000"/>
              </a:lnSpc>
            </a:pPr>
            <a:r>
              <a:rPr lang="en-US" sz="1400" kern="1200" dirty="0" smtClean="0">
                <a:solidFill>
                  <a:srgbClr val="000000"/>
                </a:solidFill>
              </a:rPr>
              <a:t>“</a:t>
            </a:r>
            <a:r>
              <a:rPr lang="en-US" sz="2000" kern="1200" dirty="0" smtClean="0">
                <a:solidFill>
                  <a:srgbClr val="000000"/>
                </a:solidFill>
                <a:latin typeface="Papyrus"/>
                <a:cs typeface="Papyrus"/>
              </a:rPr>
              <a:t>And I will pour upon the House of David and upon the inhabitants of Jerusalem, the Spirit of Grace and Supplications: and they shall look on Me </a:t>
            </a:r>
            <a:r>
              <a:rPr lang="en-US" sz="2000" b="1" kern="1200" dirty="0" smtClean="0">
                <a:solidFill>
                  <a:srgbClr val="000000"/>
                </a:solidFill>
                <a:latin typeface="Bwhebb"/>
                <a:cs typeface="Bwhebb"/>
              </a:rPr>
              <a:t> </a:t>
            </a:r>
            <a:r>
              <a:rPr lang="en-US" sz="2000" kern="1200" dirty="0" smtClean="0">
                <a:solidFill>
                  <a:srgbClr val="000000"/>
                </a:solidFill>
                <a:latin typeface="Papyrus"/>
                <a:cs typeface="Papyrus"/>
              </a:rPr>
              <a:t>whom they have pierced.  And they shall mourn for Him as one mourns for an only Son, and shall be in bitterness for Him, as one that is in bitterness for his firstborn.”   Zechariah 12:10</a:t>
            </a:r>
            <a:endParaRPr lang="en-US" sz="2000" kern="1200" dirty="0">
              <a:solidFill>
                <a:srgbClr val="000000"/>
              </a:solidFill>
            </a:endParaRPr>
          </a:p>
        </p:txBody>
      </p:sp>
    </p:spTree>
    <p:extLst>
      <p:ext uri="{BB962C8B-B14F-4D97-AF65-F5344CB8AC3E}">
        <p14:creationId xmlns:p14="http://schemas.microsoft.com/office/powerpoint/2010/main" val="28508396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215092" y="133142"/>
            <a:ext cx="8173523"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000" dirty="0" smtClean="0">
                <a:solidFill>
                  <a:srgbClr val="000000"/>
                </a:solidFill>
                <a:latin typeface="Papyrus"/>
                <a:cs typeface="Papyrus"/>
              </a:rPr>
              <a:t>What if the Garden of Eden is NOT in Mesopotamia,</a:t>
            </a:r>
          </a:p>
          <a:p>
            <a:r>
              <a:rPr lang="en-US" sz="2000" dirty="0">
                <a:solidFill>
                  <a:srgbClr val="000000"/>
                </a:solidFill>
                <a:latin typeface="Papyrus"/>
                <a:cs typeface="Papyrus"/>
              </a:rPr>
              <a:t> </a:t>
            </a:r>
            <a:r>
              <a:rPr lang="en-US" sz="2000" dirty="0" smtClean="0">
                <a:solidFill>
                  <a:srgbClr val="000000"/>
                </a:solidFill>
                <a:latin typeface="Papyrus"/>
                <a:cs typeface="Papyrus"/>
              </a:rPr>
              <a:t>         … Not in the Fertile Crescent?....  Not in Babylon</a:t>
            </a:r>
          </a:p>
          <a:p>
            <a:r>
              <a:rPr lang="en-US" sz="2000" dirty="0">
                <a:solidFill>
                  <a:srgbClr val="000000"/>
                </a:solidFill>
                <a:latin typeface="Papyrus"/>
                <a:cs typeface="Papyrus"/>
              </a:rPr>
              <a:t> </a:t>
            </a:r>
            <a:r>
              <a:rPr lang="en-US" sz="2000" dirty="0" smtClean="0">
                <a:solidFill>
                  <a:srgbClr val="000000"/>
                </a:solidFill>
                <a:latin typeface="Papyrus"/>
                <a:cs typeface="Papyrus"/>
              </a:rPr>
              <a:t>                 …. Not Near the Towel of Babel….. Not in modern day Iraq</a:t>
            </a:r>
            <a:endParaRPr lang="en-US" sz="2000" dirty="0">
              <a:solidFill>
                <a:srgbClr val="000000"/>
              </a:solidFill>
              <a:latin typeface="Papyrus"/>
              <a:cs typeface="Papyrus"/>
            </a:endParaRPr>
          </a:p>
        </p:txBody>
      </p:sp>
      <p:pic>
        <p:nvPicPr>
          <p:cNvPr id="6" name="Picture 5" descr="mcresmap.jp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85" y="2398310"/>
            <a:ext cx="6948108" cy="4279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702" y="1148805"/>
            <a:ext cx="2259712" cy="1486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EdenSouthernLocationFilledI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760" y="1269954"/>
            <a:ext cx="3580633" cy="2529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UR2600BC_GOLDEN_LYRE_DET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431" y="4178513"/>
            <a:ext cx="1098157" cy="1975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10539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73495"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6" name="TextBox 5"/>
          <p:cNvSpPr txBox="1"/>
          <p:nvPr/>
        </p:nvSpPr>
        <p:spPr>
          <a:xfrm>
            <a:off x="947407" y="1571337"/>
            <a:ext cx="7458318" cy="353943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_tradnl" sz="3200" dirty="0" err="1" smtClean="0">
                <a:solidFill>
                  <a:srgbClr val="FFFFFF"/>
                </a:solidFill>
                <a:latin typeface="Papyrus"/>
                <a:cs typeface="Papyrus"/>
              </a:rPr>
              <a:t>What</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if</a:t>
            </a:r>
            <a:r>
              <a:rPr lang="es-ES_tradnl" sz="3200" dirty="0">
                <a:solidFill>
                  <a:srgbClr val="FFFFFF"/>
                </a:solidFill>
                <a:latin typeface="Papyrus"/>
                <a:cs typeface="Papyrus"/>
              </a:rPr>
              <a:t> </a:t>
            </a:r>
            <a:r>
              <a:rPr lang="es-ES_tradnl" sz="3200" dirty="0" err="1" smtClean="0">
                <a:solidFill>
                  <a:srgbClr val="FFFFFF"/>
                </a:solidFill>
                <a:latin typeface="Papyrus"/>
                <a:cs typeface="Papyrus"/>
              </a:rPr>
              <a:t>Jerusalem</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is</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Place?</a:t>
            </a:r>
          </a:p>
          <a:p>
            <a:pPr algn="ctr"/>
            <a:endParaRPr lang="es-ES_tradnl" sz="3200" dirty="0" smtClean="0">
              <a:solidFill>
                <a:srgbClr val="FFFFFF"/>
              </a:solidFill>
              <a:latin typeface="Papyrus"/>
              <a:cs typeface="Papyrus"/>
            </a:endParaRPr>
          </a:p>
          <a:p>
            <a:pPr algn="ctr"/>
            <a:r>
              <a:rPr lang="es-ES_tradnl" sz="3200" dirty="0" err="1">
                <a:solidFill>
                  <a:srgbClr val="FFFFFF"/>
                </a:solidFill>
                <a:latin typeface="Papyrus"/>
                <a:cs typeface="Papyrus"/>
              </a:rPr>
              <a:t>T</a:t>
            </a:r>
            <a:r>
              <a:rPr lang="es-ES_tradnl" sz="3200" dirty="0" err="1" smtClean="0">
                <a:solidFill>
                  <a:srgbClr val="FFFFFF"/>
                </a:solidFill>
                <a:latin typeface="Papyrus"/>
                <a:cs typeface="Papyrus"/>
              </a:rPr>
              <a:t>he</a:t>
            </a:r>
            <a:r>
              <a:rPr lang="es-ES_tradnl" sz="3200" dirty="0" smtClean="0">
                <a:solidFill>
                  <a:srgbClr val="FFFFFF"/>
                </a:solidFill>
                <a:latin typeface="Papyrus"/>
                <a:cs typeface="Papyrus"/>
              </a:rPr>
              <a:t> Center of </a:t>
            </a: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Garden of </a:t>
            </a:r>
            <a:r>
              <a:rPr lang="es-ES_tradnl" sz="3200" dirty="0" err="1" smtClean="0">
                <a:solidFill>
                  <a:srgbClr val="FFFFFF"/>
                </a:solidFill>
                <a:latin typeface="Papyrus"/>
                <a:cs typeface="Papyrus"/>
              </a:rPr>
              <a:t>Eden</a:t>
            </a:r>
            <a:endParaRPr lang="es-ES_tradnl" sz="3200" dirty="0" smtClean="0">
              <a:solidFill>
                <a:srgbClr val="FFFFFF"/>
              </a:solidFill>
              <a:latin typeface="Papyrus"/>
              <a:cs typeface="Papyrus"/>
            </a:endParaRPr>
          </a:p>
          <a:p>
            <a:pPr algn="ctr"/>
            <a:endParaRPr lang="es-ES_tradnl" sz="3200" dirty="0">
              <a:solidFill>
                <a:srgbClr val="FFFFFF"/>
              </a:solidFill>
              <a:latin typeface="Papyrus"/>
              <a:cs typeface="Papyrus"/>
            </a:endParaRPr>
          </a:p>
          <a:p>
            <a:pPr algn="ct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Place of </a:t>
            </a: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Covenant</a:t>
            </a:r>
            <a:r>
              <a:rPr lang="es-ES_tradnl" sz="3200" dirty="0" smtClean="0">
                <a:solidFill>
                  <a:srgbClr val="FFFFFF"/>
                </a:solidFill>
                <a:latin typeface="Papyrus"/>
                <a:cs typeface="Papyrus"/>
              </a:rPr>
              <a:t>…</a:t>
            </a:r>
          </a:p>
          <a:p>
            <a:pPr algn="ctr"/>
            <a:endParaRPr lang="es-ES_tradnl" sz="3200" dirty="0">
              <a:solidFill>
                <a:srgbClr val="FFFFFF"/>
              </a:solidFill>
              <a:latin typeface="Papyrus"/>
              <a:cs typeface="Papyrus"/>
            </a:endParaRPr>
          </a:p>
          <a:p>
            <a:pPr algn="ct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Place </a:t>
            </a:r>
            <a:r>
              <a:rPr lang="es-ES_tradnl" sz="3200" dirty="0" err="1">
                <a:solidFill>
                  <a:srgbClr val="FFFFFF"/>
                </a:solidFill>
                <a:latin typeface="Papyrus"/>
                <a:cs typeface="Papyrus"/>
              </a:rPr>
              <a:t>w</a:t>
            </a:r>
            <a:r>
              <a:rPr lang="es-ES_tradnl" sz="3200" dirty="0" err="1" smtClean="0">
                <a:solidFill>
                  <a:srgbClr val="FFFFFF"/>
                </a:solidFill>
                <a:latin typeface="Papyrus"/>
                <a:cs typeface="Papyrus"/>
              </a:rPr>
              <a:t>here</a:t>
            </a:r>
            <a:r>
              <a:rPr lang="es-ES_tradnl" sz="3200" dirty="0" smtClean="0">
                <a:solidFill>
                  <a:srgbClr val="FFFFFF"/>
                </a:solidFill>
                <a:latin typeface="Papyrus"/>
                <a:cs typeface="Papyrus"/>
              </a:rPr>
              <a:t> He </a:t>
            </a:r>
            <a:r>
              <a:rPr lang="es-ES_tradnl" sz="3200" dirty="0" err="1">
                <a:solidFill>
                  <a:srgbClr val="FFFFFF"/>
                </a:solidFill>
                <a:latin typeface="Papyrus"/>
                <a:cs typeface="Papyrus"/>
              </a:rPr>
              <a:t>p</a:t>
            </a:r>
            <a:r>
              <a:rPr lang="es-ES_tradnl" sz="3200" dirty="0" err="1" smtClean="0">
                <a:solidFill>
                  <a:srgbClr val="FFFFFF"/>
                </a:solidFill>
                <a:latin typeface="Papyrus"/>
                <a:cs typeface="Papyrus"/>
              </a:rPr>
              <a:t>ut</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His</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Name</a:t>
            </a:r>
            <a:r>
              <a:rPr lang="es-ES_tradnl" sz="3200" dirty="0" smtClean="0">
                <a:solidFill>
                  <a:srgbClr val="FFFFFF"/>
                </a:solidFill>
                <a:latin typeface="Papyrus"/>
                <a:cs typeface="Papyrus"/>
              </a:rPr>
              <a:t>?</a:t>
            </a:r>
            <a:endParaRPr lang="es-ES_tradnl" sz="3200" dirty="0">
              <a:solidFill>
                <a:srgbClr val="FFFFFF"/>
              </a:solidFill>
              <a:latin typeface="Papyrus"/>
              <a:cs typeface="Papyrus"/>
            </a:endParaRPr>
          </a:p>
        </p:txBody>
      </p:sp>
    </p:spTree>
    <p:extLst>
      <p:ext uri="{BB962C8B-B14F-4D97-AF65-F5344CB8AC3E}">
        <p14:creationId xmlns:p14="http://schemas.microsoft.com/office/powerpoint/2010/main" val="39610220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402168" y="925286"/>
            <a:ext cx="8297332"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sz="2800" dirty="0" err="1" smtClean="0">
                <a:solidFill>
                  <a:srgbClr val="000000"/>
                </a:solidFill>
                <a:latin typeface="Papyrus"/>
                <a:cs typeface="Papyrus"/>
              </a:rPr>
              <a:t>What</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if</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the</a:t>
            </a:r>
            <a:r>
              <a:rPr lang="es-ES_tradnl" sz="2800" dirty="0" smtClean="0">
                <a:solidFill>
                  <a:srgbClr val="000000"/>
                </a:solidFill>
                <a:latin typeface="Papyrus"/>
                <a:cs typeface="Papyrus"/>
              </a:rPr>
              <a:t> </a:t>
            </a:r>
            <a:r>
              <a:rPr lang="es-ES_tradnl" sz="2800" dirty="0" err="1">
                <a:solidFill>
                  <a:srgbClr val="000000"/>
                </a:solidFill>
                <a:latin typeface="Papyrus"/>
                <a:cs typeface="Papyrus"/>
              </a:rPr>
              <a:t>e</a:t>
            </a:r>
            <a:r>
              <a:rPr lang="es-ES_tradnl" sz="2800" dirty="0" err="1" smtClean="0">
                <a:solidFill>
                  <a:srgbClr val="000000"/>
                </a:solidFill>
                <a:latin typeface="Papyrus"/>
                <a:cs typeface="Papyrus"/>
              </a:rPr>
              <a:t>xact</a:t>
            </a:r>
            <a:r>
              <a:rPr lang="es-ES_tradnl" sz="2800" dirty="0" smtClean="0">
                <a:solidFill>
                  <a:srgbClr val="000000"/>
                </a:solidFill>
                <a:latin typeface="Papyrus"/>
                <a:cs typeface="Papyrus"/>
              </a:rPr>
              <a:t> </a:t>
            </a:r>
            <a:r>
              <a:rPr lang="es-ES_tradnl" sz="2800" dirty="0">
                <a:solidFill>
                  <a:srgbClr val="000000"/>
                </a:solidFill>
                <a:latin typeface="Papyrus"/>
                <a:cs typeface="Papyrus"/>
              </a:rPr>
              <a:t>p</a:t>
            </a:r>
            <a:r>
              <a:rPr lang="es-ES_tradnl" sz="2800" dirty="0" smtClean="0">
                <a:solidFill>
                  <a:srgbClr val="000000"/>
                </a:solidFill>
                <a:latin typeface="Papyrus"/>
                <a:cs typeface="Papyrus"/>
              </a:rPr>
              <a:t>lace Adam </a:t>
            </a:r>
            <a:r>
              <a:rPr lang="es-ES_tradnl" sz="2800" dirty="0" err="1">
                <a:solidFill>
                  <a:srgbClr val="000000"/>
                </a:solidFill>
                <a:latin typeface="Papyrus"/>
                <a:cs typeface="Papyrus"/>
              </a:rPr>
              <a:t>l</a:t>
            </a:r>
            <a:r>
              <a:rPr lang="es-ES_tradnl" sz="2800" dirty="0" err="1" smtClean="0">
                <a:solidFill>
                  <a:srgbClr val="000000"/>
                </a:solidFill>
                <a:latin typeface="Papyrus"/>
                <a:cs typeface="Papyrus"/>
              </a:rPr>
              <a:t>ost</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the</a:t>
            </a:r>
            <a:r>
              <a:rPr lang="es-ES_tradnl" sz="2800" dirty="0" smtClean="0">
                <a:solidFill>
                  <a:srgbClr val="000000"/>
                </a:solidFill>
                <a:latin typeface="Papyrus"/>
                <a:cs typeface="Papyrus"/>
              </a:rPr>
              <a:t> </a:t>
            </a:r>
            <a:r>
              <a:rPr lang="es-ES_tradnl" sz="2800" dirty="0" err="1">
                <a:solidFill>
                  <a:srgbClr val="000000"/>
                </a:solidFill>
                <a:latin typeface="Papyrus"/>
                <a:cs typeface="Papyrus"/>
              </a:rPr>
              <a:t>b</a:t>
            </a:r>
            <a:r>
              <a:rPr lang="es-ES_tradnl" sz="2800" dirty="0" err="1" smtClean="0">
                <a:solidFill>
                  <a:srgbClr val="000000"/>
                </a:solidFill>
                <a:latin typeface="Papyrus"/>
                <a:cs typeface="Papyrus"/>
              </a:rPr>
              <a:t>attle</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with</a:t>
            </a:r>
            <a:r>
              <a:rPr lang="es-ES_tradnl" sz="2800" dirty="0" smtClean="0">
                <a:solidFill>
                  <a:srgbClr val="000000"/>
                </a:solidFill>
                <a:latin typeface="Papyrus"/>
                <a:cs typeface="Papyrus"/>
              </a:rPr>
              <a:t> sin and </a:t>
            </a:r>
            <a:r>
              <a:rPr lang="es-ES_tradnl" sz="2800" dirty="0" err="1" smtClean="0">
                <a:solidFill>
                  <a:srgbClr val="000000"/>
                </a:solidFill>
                <a:latin typeface="Papyrus"/>
                <a:cs typeface="Papyrus"/>
              </a:rPr>
              <a:t>His</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Fellowship</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with</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God</a:t>
            </a:r>
            <a:r>
              <a:rPr lang="es-ES_tradnl" sz="2800" dirty="0" smtClean="0">
                <a:solidFill>
                  <a:srgbClr val="000000"/>
                </a:solidFill>
                <a:latin typeface="Papyrus"/>
                <a:cs typeface="Papyrus"/>
              </a:rPr>
              <a:t>  </a:t>
            </a:r>
            <a:r>
              <a:rPr lang="es-ES_tradnl" sz="2800" dirty="0">
                <a:solidFill>
                  <a:srgbClr val="000000"/>
                </a:solidFill>
                <a:latin typeface="Papyrus"/>
                <a:cs typeface="Papyrus"/>
              </a:rPr>
              <a:t>i</a:t>
            </a:r>
            <a:r>
              <a:rPr lang="es-ES_tradnl" sz="2800" dirty="0" smtClean="0">
                <a:solidFill>
                  <a:srgbClr val="000000"/>
                </a:solidFill>
                <a:latin typeface="Papyrus"/>
                <a:cs typeface="Papyrus"/>
              </a:rPr>
              <a:t>n </a:t>
            </a:r>
            <a:r>
              <a:rPr lang="es-ES_tradnl" sz="2800" dirty="0" err="1" smtClean="0">
                <a:solidFill>
                  <a:srgbClr val="000000"/>
                </a:solidFill>
                <a:latin typeface="Papyrus"/>
                <a:cs typeface="Papyrus"/>
              </a:rPr>
              <a:t>the</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Beginning</a:t>
            </a:r>
            <a:r>
              <a:rPr lang="es-ES_tradnl" sz="2800" dirty="0" smtClean="0">
                <a:solidFill>
                  <a:srgbClr val="000000"/>
                </a:solidFill>
                <a:latin typeface="Papyrus"/>
                <a:cs typeface="Papyrus"/>
              </a:rPr>
              <a:t> ?</a:t>
            </a:r>
            <a:endParaRPr lang="es-ES_tradnl" sz="2800" dirty="0">
              <a:solidFill>
                <a:srgbClr val="000000"/>
              </a:solidFill>
              <a:latin typeface="Papyrus"/>
              <a:cs typeface="Papyrus"/>
            </a:endParaRPr>
          </a:p>
        </p:txBody>
      </p:sp>
      <p:sp>
        <p:nvSpPr>
          <p:cNvPr id="6" name="Down Arrow 5"/>
          <p:cNvSpPr/>
          <p:nvPr/>
        </p:nvSpPr>
        <p:spPr>
          <a:xfrm>
            <a:off x="4245429" y="2679399"/>
            <a:ext cx="743858" cy="1397000"/>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_tradnl"/>
          </a:p>
        </p:txBody>
      </p:sp>
      <p:sp>
        <p:nvSpPr>
          <p:cNvPr id="7" name="TextBox 6"/>
          <p:cNvSpPr txBox="1"/>
          <p:nvPr/>
        </p:nvSpPr>
        <p:spPr>
          <a:xfrm>
            <a:off x="402167" y="4399643"/>
            <a:ext cx="7834691" cy="1569660"/>
          </a:xfrm>
          <a:prstGeom prst="rect">
            <a:avLst/>
          </a:prstGeom>
          <a:solidFill>
            <a:srgbClr val="8040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_tradnl" sz="3200" dirty="0" err="1" smtClean="0">
                <a:solidFill>
                  <a:srgbClr val="FFFFFF"/>
                </a:solidFill>
                <a:latin typeface="Papyrus"/>
                <a:cs typeface="Papyrus"/>
              </a:rPr>
              <a:t>Is</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Same</a:t>
            </a:r>
            <a:r>
              <a:rPr lang="es-ES_tradnl" sz="3200" dirty="0" smtClean="0">
                <a:solidFill>
                  <a:srgbClr val="FFFFFF"/>
                </a:solidFill>
                <a:latin typeface="Papyrus"/>
                <a:cs typeface="Papyrus"/>
              </a:rPr>
              <a:t> Place </a:t>
            </a:r>
            <a:r>
              <a:rPr lang="es-ES_tradnl" sz="3200" dirty="0" err="1" smtClean="0">
                <a:solidFill>
                  <a:srgbClr val="FFFFFF"/>
                </a:solidFill>
                <a:latin typeface="Papyrus"/>
                <a:cs typeface="Papyrus"/>
              </a:rPr>
              <a:t>Jesus</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Will</a:t>
            </a:r>
            <a:r>
              <a:rPr lang="es-ES_tradnl" sz="3200" dirty="0" smtClean="0">
                <a:solidFill>
                  <a:srgbClr val="FFFFFF"/>
                </a:solidFill>
                <a:latin typeface="Papyrus"/>
                <a:cs typeface="Papyrus"/>
              </a:rPr>
              <a:t> Come</a:t>
            </a:r>
          </a:p>
          <a:p>
            <a:pPr algn="ct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to</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Defeat</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Enemy</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Forever</a:t>
            </a:r>
            <a:r>
              <a:rPr lang="es-ES_tradnl" sz="3200" dirty="0" smtClean="0">
                <a:solidFill>
                  <a:srgbClr val="FFFFFF"/>
                </a:solidFill>
                <a:latin typeface="Papyrus"/>
                <a:cs typeface="Papyrus"/>
              </a:rPr>
              <a:t> </a:t>
            </a:r>
            <a:endParaRPr lang="es-ES_tradnl" sz="3200" dirty="0">
              <a:solidFill>
                <a:srgbClr val="FFFFFF"/>
              </a:solidFill>
              <a:latin typeface="Papyrus"/>
              <a:cs typeface="Papyrus"/>
            </a:endParaRPr>
          </a:p>
          <a:p>
            <a:pPr algn="ctr"/>
            <a:r>
              <a:rPr lang="es-ES_tradnl" sz="3200" dirty="0" smtClean="0">
                <a:solidFill>
                  <a:srgbClr val="FFFFFF"/>
                </a:solidFill>
                <a:latin typeface="Papyrus"/>
                <a:cs typeface="Papyrus"/>
              </a:rPr>
              <a:t> &amp;  </a:t>
            </a:r>
            <a:r>
              <a:rPr lang="es-ES_tradnl" sz="3200" dirty="0" err="1" smtClean="0">
                <a:solidFill>
                  <a:srgbClr val="FFFFFF"/>
                </a:solidFill>
                <a:latin typeface="Papyrus"/>
                <a:cs typeface="Papyrus"/>
              </a:rPr>
              <a:t>Restore</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All</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Fellowship</a:t>
            </a:r>
            <a:r>
              <a:rPr lang="es-ES_tradnl" sz="3200" dirty="0" smtClean="0">
                <a:solidFill>
                  <a:srgbClr val="FFFFFF"/>
                </a:solidFill>
                <a:latin typeface="Papyrus"/>
                <a:cs typeface="Papyrus"/>
              </a:rPr>
              <a:t> at </a:t>
            </a: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End</a:t>
            </a:r>
            <a:r>
              <a:rPr lang="es-ES_tradnl" sz="3200" dirty="0" smtClean="0">
                <a:solidFill>
                  <a:srgbClr val="FFFFFF"/>
                </a:solidFill>
                <a:latin typeface="Papyrus"/>
                <a:cs typeface="Papyrus"/>
              </a:rPr>
              <a:t>!</a:t>
            </a:r>
            <a:endParaRPr lang="es-ES_tradnl" sz="3200" dirty="0">
              <a:solidFill>
                <a:srgbClr val="FFFFFF"/>
              </a:solidFill>
              <a:latin typeface="Papyrus"/>
              <a:cs typeface="Papyrus"/>
            </a:endParaRPr>
          </a:p>
        </p:txBody>
      </p:sp>
    </p:spTree>
    <p:extLst>
      <p:ext uri="{BB962C8B-B14F-4D97-AF65-F5344CB8AC3E}">
        <p14:creationId xmlns:p14="http://schemas.microsoft.com/office/powerpoint/2010/main" val="29837489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5667"/>
            <a:ext cx="9144000" cy="7323667"/>
          </a:xfrm>
          <a:solidFill>
            <a:schemeClr val="accent5">
              <a:lumMod val="40000"/>
              <a:lumOff val="60000"/>
            </a:schemeClr>
          </a:solidFill>
        </p:spPr>
        <p:txBody>
          <a:bodyPr/>
          <a:lstStyle/>
          <a:p>
            <a:endParaRPr lang="en-US" dirty="0"/>
          </a:p>
        </p:txBody>
      </p:sp>
      <p:pic>
        <p:nvPicPr>
          <p:cNvPr id="6" name="Picture 5" descr="5394-jesustattoo389-tattoo-design-2400x1350.jpg"/>
          <p:cNvPicPr>
            <a:picLocks noChangeAspect="1"/>
          </p:cNvPicPr>
          <p:nvPr/>
        </p:nvPicPr>
        <p:blipFill rotWithShape="1">
          <a:blip r:embed="rId2">
            <a:extLst>
              <a:ext uri="{28A0092B-C50C-407E-A947-70E740481C1C}">
                <a14:useLocalDpi xmlns:a14="http://schemas.microsoft.com/office/drawing/2010/main" val="0"/>
              </a:ext>
            </a:extLst>
          </a:blip>
          <a:srcRect l="12451" r="12451"/>
          <a:stretch/>
        </p:blipFill>
        <p:spPr>
          <a:xfrm>
            <a:off x="29632" y="-211667"/>
            <a:ext cx="9114367" cy="7069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720166" y="592667"/>
            <a:ext cx="4191000" cy="1384995"/>
          </a:xfrm>
          <a:prstGeom prst="rect">
            <a:avLst/>
          </a:prstGeom>
          <a:noFill/>
        </p:spPr>
        <p:txBody>
          <a:bodyPr wrap="square" rtlCol="0">
            <a:spAutoFit/>
          </a:bodyPr>
          <a:lstStyle/>
          <a:p>
            <a:r>
              <a:rPr lang="en-US" sz="3200" dirty="0" smtClean="0">
                <a:solidFill>
                  <a:srgbClr val="000000"/>
                </a:solidFill>
                <a:latin typeface="Noteworthy Light"/>
                <a:cs typeface="Noteworthy Light"/>
              </a:rPr>
              <a:t>    The </a:t>
            </a:r>
            <a:r>
              <a:rPr lang="en-US" sz="4000" dirty="0" smtClean="0">
                <a:solidFill>
                  <a:srgbClr val="000000"/>
                </a:solidFill>
                <a:latin typeface="Noteworthy Light"/>
                <a:cs typeface="Noteworthy Light"/>
              </a:rPr>
              <a:t>Battle</a:t>
            </a:r>
            <a:r>
              <a:rPr lang="en-US" sz="3200" dirty="0" smtClean="0">
                <a:solidFill>
                  <a:srgbClr val="000000"/>
                </a:solidFill>
                <a:latin typeface="Noteworthy Light"/>
                <a:cs typeface="Noteworthy Light"/>
              </a:rPr>
              <a:t> </a:t>
            </a:r>
          </a:p>
          <a:p>
            <a:r>
              <a:rPr lang="en-US" sz="3200" dirty="0" smtClean="0">
                <a:solidFill>
                  <a:srgbClr val="000000"/>
                </a:solidFill>
                <a:latin typeface="Noteworthy Light"/>
                <a:cs typeface="Noteworthy Light"/>
              </a:rPr>
              <a:t>Belongs to </a:t>
            </a:r>
            <a:r>
              <a:rPr lang="en-US" sz="4400" dirty="0" smtClean="0">
                <a:solidFill>
                  <a:srgbClr val="000000"/>
                </a:solidFill>
                <a:latin typeface="Noteworthy Light"/>
                <a:cs typeface="Noteworthy Light"/>
              </a:rPr>
              <a:t>the Lord</a:t>
            </a:r>
            <a:endParaRPr lang="en-US" sz="4400" dirty="0">
              <a:solidFill>
                <a:srgbClr val="000000"/>
              </a:solidFill>
              <a:latin typeface="Noteworthy Light"/>
              <a:cs typeface="Noteworthy Light"/>
            </a:endParaRPr>
          </a:p>
        </p:txBody>
      </p:sp>
    </p:spTree>
    <p:extLst>
      <p:ext uri="{BB962C8B-B14F-4D97-AF65-F5344CB8AC3E}">
        <p14:creationId xmlns:p14="http://schemas.microsoft.com/office/powerpoint/2010/main" val="22467757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6" name="Picture 5" descr="images-9.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79" y="437726"/>
            <a:ext cx="8534692" cy="5447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05517" y="5724238"/>
            <a:ext cx="7861471" cy="923330"/>
          </a:xfrm>
          <a:prstGeom prst="rect">
            <a:avLst/>
          </a:prstGeom>
          <a:solidFill>
            <a:schemeClr val="accent5">
              <a:lumMod val="75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dirty="0" err="1" smtClean="0">
                <a:solidFill>
                  <a:schemeClr val="tx1"/>
                </a:solidFill>
                <a:latin typeface="Papyrus"/>
                <a:cs typeface="Papyrus"/>
              </a:rPr>
              <a:t>God</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creates</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everything</a:t>
            </a:r>
            <a:r>
              <a:rPr lang="es-ES_tradnl" dirty="0" smtClean="0">
                <a:solidFill>
                  <a:schemeClr val="tx1"/>
                </a:solidFill>
                <a:latin typeface="Papyrus"/>
                <a:cs typeface="Papyrus"/>
              </a:rPr>
              <a:t> in </a:t>
            </a:r>
            <a:r>
              <a:rPr lang="es-ES_tradnl" dirty="0" err="1">
                <a:solidFill>
                  <a:schemeClr val="tx1"/>
                </a:solidFill>
                <a:latin typeface="Papyrus"/>
                <a:cs typeface="Papyrus"/>
              </a:rPr>
              <a:t>p</a:t>
            </a:r>
            <a:r>
              <a:rPr lang="es-ES_tradnl" dirty="0" err="1" smtClean="0">
                <a:solidFill>
                  <a:schemeClr val="tx1"/>
                </a:solidFill>
                <a:latin typeface="Papyrus"/>
                <a:cs typeface="Papyrus"/>
              </a:rPr>
              <a:t>erfect</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Order</a:t>
            </a:r>
            <a:r>
              <a:rPr lang="es-ES_tradnl" dirty="0" smtClean="0">
                <a:solidFill>
                  <a:schemeClr val="tx1"/>
                </a:solidFill>
                <a:latin typeface="Papyrus"/>
                <a:cs typeface="Papyrus"/>
              </a:rPr>
              <a:t>..   Adam and </a:t>
            </a:r>
            <a:r>
              <a:rPr lang="es-ES_tradnl" dirty="0" err="1" smtClean="0">
                <a:solidFill>
                  <a:schemeClr val="tx1"/>
                </a:solidFill>
                <a:latin typeface="Papyrus"/>
                <a:cs typeface="Papyrus"/>
              </a:rPr>
              <a:t>Eve</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were</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appointed</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on</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Earth</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to</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keep</a:t>
            </a:r>
            <a:r>
              <a:rPr lang="es-ES_tradnl" dirty="0" smtClean="0">
                <a:solidFill>
                  <a:schemeClr val="tx1"/>
                </a:solidFill>
                <a:latin typeface="Papyrus"/>
                <a:cs typeface="Papyrus"/>
              </a:rPr>
              <a:t> </a:t>
            </a:r>
            <a:r>
              <a:rPr lang="en-US" dirty="0" smtClean="0">
                <a:solidFill>
                  <a:schemeClr val="tx1"/>
                </a:solidFill>
                <a:latin typeface="Papyrus"/>
                <a:cs typeface="Papyrus"/>
              </a:rPr>
              <a:t> charge of the Garden and everything in it….There is no </a:t>
            </a:r>
            <a:r>
              <a:rPr lang="en-US" dirty="0" smtClean="0">
                <a:solidFill>
                  <a:srgbClr val="000000"/>
                </a:solidFill>
                <a:latin typeface="Papyrus"/>
                <a:cs typeface="Papyrus"/>
              </a:rPr>
              <a:t>sin, no sickness, nothing to worry about….   Then came the serpent….  </a:t>
            </a:r>
          </a:p>
        </p:txBody>
      </p:sp>
    </p:spTree>
    <p:extLst>
      <p:ext uri="{BB962C8B-B14F-4D97-AF65-F5344CB8AC3E}">
        <p14:creationId xmlns:p14="http://schemas.microsoft.com/office/powerpoint/2010/main" val="15167065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273495"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11" name="TextBox 10"/>
          <p:cNvSpPr txBox="1"/>
          <p:nvPr/>
        </p:nvSpPr>
        <p:spPr>
          <a:xfrm>
            <a:off x="4227555" y="3263131"/>
            <a:ext cx="1989649"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err="1" smtClean="0">
                <a:solidFill>
                  <a:schemeClr val="tx1"/>
                </a:solidFill>
                <a:latin typeface="Papyrus"/>
                <a:cs typeface="Papyrus"/>
              </a:rPr>
              <a:t>The</a:t>
            </a:r>
            <a:r>
              <a:rPr lang="es-ES_tradnl" sz="2000" dirty="0" smtClean="0">
                <a:solidFill>
                  <a:schemeClr val="tx1"/>
                </a:solidFill>
                <a:latin typeface="Papyrus"/>
                <a:cs typeface="Papyrus"/>
              </a:rPr>
              <a:t> </a:t>
            </a:r>
            <a:r>
              <a:rPr lang="es-ES_tradnl" sz="2000" dirty="0" err="1" smtClean="0">
                <a:solidFill>
                  <a:schemeClr val="tx1"/>
                </a:solidFill>
                <a:latin typeface="Papyrus"/>
                <a:cs typeface="Papyrus"/>
              </a:rPr>
              <a:t>Tree</a:t>
            </a:r>
            <a:r>
              <a:rPr lang="es-ES_tradnl" sz="2000" dirty="0" smtClean="0">
                <a:solidFill>
                  <a:schemeClr val="tx1"/>
                </a:solidFill>
                <a:latin typeface="Papyrus"/>
                <a:cs typeface="Papyrus"/>
              </a:rPr>
              <a:t> of </a:t>
            </a:r>
            <a:r>
              <a:rPr lang="es-ES_tradnl" sz="2000" dirty="0" err="1" smtClean="0">
                <a:solidFill>
                  <a:schemeClr val="tx1"/>
                </a:solidFill>
                <a:latin typeface="Papyrus"/>
                <a:cs typeface="Papyrus"/>
              </a:rPr>
              <a:t>Life</a:t>
            </a:r>
            <a:endParaRPr lang="es-ES_tradnl" sz="2000" dirty="0">
              <a:solidFill>
                <a:schemeClr val="tx1"/>
              </a:solidFill>
              <a:latin typeface="Papyrus"/>
              <a:cs typeface="Papyrus"/>
            </a:endParaRPr>
          </a:p>
        </p:txBody>
      </p:sp>
      <p:sp>
        <p:nvSpPr>
          <p:cNvPr id="13" name="TextBox 12"/>
          <p:cNvSpPr txBox="1"/>
          <p:nvPr/>
        </p:nvSpPr>
        <p:spPr>
          <a:xfrm>
            <a:off x="755385" y="3148084"/>
            <a:ext cx="294984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dirty="0" err="1" smtClean="0">
                <a:solidFill>
                  <a:schemeClr val="tx1"/>
                </a:solidFill>
                <a:latin typeface="Papyrus"/>
                <a:cs typeface="Papyrus"/>
              </a:rPr>
              <a:t>The</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Tree</a:t>
            </a:r>
            <a:r>
              <a:rPr lang="es-ES_tradnl" dirty="0" smtClean="0">
                <a:solidFill>
                  <a:schemeClr val="tx1"/>
                </a:solidFill>
                <a:latin typeface="Papyrus"/>
                <a:cs typeface="Papyrus"/>
              </a:rPr>
              <a:t> of </a:t>
            </a:r>
            <a:r>
              <a:rPr lang="es-ES_tradnl" dirty="0" err="1" smtClean="0">
                <a:solidFill>
                  <a:schemeClr val="tx1"/>
                </a:solidFill>
                <a:latin typeface="Papyrus"/>
                <a:cs typeface="Papyrus"/>
              </a:rPr>
              <a:t>the</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Knowledge</a:t>
            </a:r>
            <a:r>
              <a:rPr lang="es-ES_tradnl" dirty="0" smtClean="0">
                <a:solidFill>
                  <a:schemeClr val="tx1"/>
                </a:solidFill>
                <a:latin typeface="Papyrus"/>
                <a:cs typeface="Papyrus"/>
              </a:rPr>
              <a:t> of </a:t>
            </a:r>
            <a:r>
              <a:rPr lang="es-ES_tradnl" dirty="0" err="1" smtClean="0">
                <a:solidFill>
                  <a:schemeClr val="tx1"/>
                </a:solidFill>
                <a:latin typeface="Papyrus"/>
                <a:cs typeface="Papyrus"/>
              </a:rPr>
              <a:t>Good</a:t>
            </a:r>
            <a:r>
              <a:rPr lang="es-ES_tradnl" dirty="0">
                <a:solidFill>
                  <a:schemeClr val="tx1"/>
                </a:solidFill>
                <a:latin typeface="Papyrus"/>
                <a:cs typeface="Papyrus"/>
              </a:rPr>
              <a:t> </a:t>
            </a:r>
            <a:r>
              <a:rPr lang="es-ES_tradnl" dirty="0" smtClean="0">
                <a:solidFill>
                  <a:schemeClr val="tx1"/>
                </a:solidFill>
                <a:latin typeface="Papyrus"/>
                <a:cs typeface="Papyrus"/>
              </a:rPr>
              <a:t>and </a:t>
            </a:r>
            <a:r>
              <a:rPr lang="es-ES_tradnl" dirty="0" err="1" smtClean="0">
                <a:solidFill>
                  <a:schemeClr val="tx1"/>
                </a:solidFill>
                <a:latin typeface="Papyrus"/>
                <a:cs typeface="Papyrus"/>
              </a:rPr>
              <a:t>Evil</a:t>
            </a:r>
            <a:endParaRPr lang="es-ES_tradnl" dirty="0">
              <a:solidFill>
                <a:schemeClr val="tx1"/>
              </a:solidFill>
              <a:latin typeface="Papyrus"/>
              <a:cs typeface="Papyrus"/>
            </a:endParaRPr>
          </a:p>
        </p:txBody>
      </p:sp>
      <p:pic>
        <p:nvPicPr>
          <p:cNvPr id="2" name="Picture 1" descr="images-1.jpeg"/>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20998" y="235110"/>
            <a:ext cx="8545603" cy="56867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977640" y="642534"/>
            <a:ext cx="6939582" cy="461665"/>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ES_tradnl" sz="2400" dirty="0" err="1" smtClean="0">
                <a:solidFill>
                  <a:srgbClr val="FFFFFF"/>
                </a:solidFill>
                <a:latin typeface="Papyrus"/>
                <a:cs typeface="Papyrus"/>
              </a:rPr>
              <a:t>There</a:t>
            </a:r>
            <a:r>
              <a:rPr lang="es-ES_tradnl" sz="2400" dirty="0">
                <a:solidFill>
                  <a:srgbClr val="FFFFFF"/>
                </a:solidFill>
                <a:latin typeface="Papyrus"/>
                <a:cs typeface="Papyrus"/>
              </a:rPr>
              <a:t> </a:t>
            </a:r>
            <a:r>
              <a:rPr lang="es-ES_tradnl" sz="2400" dirty="0" err="1" smtClean="0">
                <a:solidFill>
                  <a:srgbClr val="FFFFFF"/>
                </a:solidFill>
                <a:latin typeface="Papyrus"/>
                <a:cs typeface="Papyrus"/>
              </a:rPr>
              <a:t>was</a:t>
            </a: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only</a:t>
            </a: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One</a:t>
            </a:r>
            <a:r>
              <a:rPr lang="es-ES_tradnl" sz="2400" dirty="0" smtClean="0">
                <a:solidFill>
                  <a:srgbClr val="FFFFFF"/>
                </a:solidFill>
                <a:latin typeface="Papyrus"/>
                <a:cs typeface="Papyrus"/>
              </a:rPr>
              <a:t> Rule </a:t>
            </a:r>
            <a:r>
              <a:rPr lang="es-ES_tradnl" sz="2400" dirty="0" err="1" smtClean="0">
                <a:solidFill>
                  <a:srgbClr val="FFFFFF"/>
                </a:solidFill>
                <a:latin typeface="Papyrus"/>
                <a:cs typeface="Papyrus"/>
              </a:rPr>
              <a:t>They</a:t>
            </a: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Could</a:t>
            </a: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Disobey</a:t>
            </a:r>
            <a:r>
              <a:rPr lang="en-US" sz="2400" dirty="0" smtClean="0">
                <a:solidFill>
                  <a:srgbClr val="FFFFFF"/>
                </a:solidFill>
                <a:latin typeface="Papyrus"/>
                <a:cs typeface="Papyrus"/>
              </a:rPr>
              <a:t>…</a:t>
            </a:r>
            <a:endParaRPr lang="es-ES_tradnl" sz="2400" dirty="0">
              <a:solidFill>
                <a:srgbClr val="FFFFFF"/>
              </a:solidFill>
              <a:latin typeface="Papyrus"/>
              <a:cs typeface="Papyrus"/>
            </a:endParaRPr>
          </a:p>
        </p:txBody>
      </p:sp>
      <p:sp>
        <p:nvSpPr>
          <p:cNvPr id="8" name="TextBox 7"/>
          <p:cNvSpPr txBox="1"/>
          <p:nvPr/>
        </p:nvSpPr>
        <p:spPr>
          <a:xfrm>
            <a:off x="220998" y="5436886"/>
            <a:ext cx="8792410" cy="1015663"/>
          </a:xfrm>
          <a:prstGeom prst="rect">
            <a:avLst/>
          </a:prstGeom>
          <a:solidFill>
            <a:srgbClr val="8040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_tradnl" sz="2000" dirty="0" smtClean="0">
                <a:solidFill>
                  <a:srgbClr val="FFFFFF"/>
                </a:solidFill>
                <a:latin typeface="Papyrus"/>
                <a:cs typeface="Papyrus"/>
              </a:rPr>
              <a:t>“Adam, of </a:t>
            </a:r>
            <a:r>
              <a:rPr lang="es-ES_tradnl" sz="2000" dirty="0" err="1" smtClean="0">
                <a:solidFill>
                  <a:srgbClr val="FFFFFF"/>
                </a:solidFill>
                <a:latin typeface="Papyrus"/>
                <a:cs typeface="Papyrus"/>
              </a:rPr>
              <a:t>every</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tree</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Garden, </a:t>
            </a:r>
            <a:r>
              <a:rPr lang="es-ES_tradnl" sz="2000" dirty="0" err="1" smtClean="0">
                <a:solidFill>
                  <a:srgbClr val="FFFFFF"/>
                </a:solidFill>
                <a:latin typeface="Papyrus"/>
                <a:cs typeface="Papyrus"/>
              </a:rPr>
              <a:t>you</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may</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freely</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eat</a:t>
            </a:r>
            <a:r>
              <a:rPr lang="es-ES_tradnl" sz="2000" dirty="0" smtClean="0">
                <a:solidFill>
                  <a:srgbClr val="FFFFFF"/>
                </a:solidFill>
                <a:latin typeface="Papyrus"/>
                <a:cs typeface="Papyrus"/>
              </a:rPr>
              <a:t>, </a:t>
            </a:r>
          </a:p>
          <a:p>
            <a:pPr algn="ctr"/>
            <a:r>
              <a:rPr lang="es-ES_tradnl" sz="2000" dirty="0" err="1" smtClean="0">
                <a:solidFill>
                  <a:srgbClr val="FFFFFF"/>
                </a:solidFill>
                <a:latin typeface="Papyrus"/>
                <a:cs typeface="Papyrus"/>
              </a:rPr>
              <a:t>but</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Tree</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a:solidFill>
                  <a:srgbClr val="FFFFFF"/>
                </a:solidFill>
                <a:latin typeface="Papyrus"/>
                <a:cs typeface="Papyrus"/>
              </a:rPr>
              <a:t>k</a:t>
            </a:r>
            <a:r>
              <a:rPr lang="es-ES_tradnl" sz="2000" dirty="0" err="1" smtClean="0">
                <a:solidFill>
                  <a:srgbClr val="FFFFFF"/>
                </a:solidFill>
                <a:latin typeface="Papyrus"/>
                <a:cs typeface="Papyrus"/>
              </a:rPr>
              <a:t>nowledge</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Good</a:t>
            </a:r>
            <a:r>
              <a:rPr lang="es-ES_tradnl" sz="2000" dirty="0" smtClean="0">
                <a:solidFill>
                  <a:srgbClr val="FFFFFF"/>
                </a:solidFill>
                <a:latin typeface="Papyrus"/>
                <a:cs typeface="Papyrus"/>
              </a:rPr>
              <a:t> and </a:t>
            </a:r>
            <a:r>
              <a:rPr lang="es-ES_tradnl" sz="2000" dirty="0" err="1" smtClean="0">
                <a:solidFill>
                  <a:srgbClr val="FFFFFF"/>
                </a:solidFill>
                <a:latin typeface="Papyrus"/>
                <a:cs typeface="Papyrus"/>
              </a:rPr>
              <a:t>Evil</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you</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shall</a:t>
            </a:r>
            <a:r>
              <a:rPr lang="es-ES_tradnl" sz="2000" dirty="0" smtClean="0">
                <a:solidFill>
                  <a:srgbClr val="FFFFFF"/>
                </a:solidFill>
                <a:latin typeface="Papyrus"/>
                <a:cs typeface="Papyrus"/>
              </a:rPr>
              <a:t> NOT </a:t>
            </a:r>
            <a:r>
              <a:rPr lang="es-ES_tradnl" sz="2000" dirty="0" err="1" smtClean="0">
                <a:solidFill>
                  <a:srgbClr val="FFFFFF"/>
                </a:solidFill>
                <a:latin typeface="Papyrus"/>
                <a:cs typeface="Papyrus"/>
              </a:rPr>
              <a:t>eat</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it</a:t>
            </a:r>
            <a:r>
              <a:rPr lang="es-ES_tradnl" sz="2000" dirty="0" smtClean="0">
                <a:solidFill>
                  <a:srgbClr val="FFFFFF"/>
                </a:solidFill>
                <a:latin typeface="Papyrus"/>
                <a:cs typeface="Papyrus"/>
              </a:rPr>
              <a:t>:</a:t>
            </a:r>
          </a:p>
          <a:p>
            <a:pPr algn="ct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for</a:t>
            </a:r>
            <a:r>
              <a:rPr lang="es-ES_tradnl" sz="2000" dirty="0" smtClean="0">
                <a:solidFill>
                  <a:srgbClr val="FFFFFF"/>
                </a:solidFill>
                <a:latin typeface="Papyrus"/>
                <a:cs typeface="Papyrus"/>
              </a:rPr>
              <a:t> in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day</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that</a:t>
            </a:r>
            <a:r>
              <a:rPr lang="es-ES_tradnl" sz="2000" dirty="0">
                <a:solidFill>
                  <a:srgbClr val="FFFFFF"/>
                </a:solidFill>
                <a:latin typeface="Papyrus"/>
                <a:cs typeface="Papyrus"/>
              </a:rPr>
              <a:t> </a:t>
            </a:r>
            <a:r>
              <a:rPr lang="es-ES_tradnl" sz="2000" dirty="0" err="1" smtClean="0">
                <a:solidFill>
                  <a:srgbClr val="FFFFFF"/>
                </a:solidFill>
                <a:latin typeface="Papyrus"/>
                <a:cs typeface="Papyrus"/>
              </a:rPr>
              <a:t>you</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eat</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it</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you</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shall</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surely</a:t>
            </a:r>
            <a:r>
              <a:rPr lang="es-ES_tradnl" sz="2000" dirty="0" smtClean="0">
                <a:solidFill>
                  <a:srgbClr val="FFFFFF"/>
                </a:solidFill>
                <a:latin typeface="Papyrus"/>
                <a:cs typeface="Papyrus"/>
              </a:rPr>
              <a:t> die.” </a:t>
            </a:r>
            <a:r>
              <a:rPr lang="es-ES_tradnl" sz="2000" dirty="0" err="1">
                <a:solidFill>
                  <a:srgbClr val="FFFFFF"/>
                </a:solidFill>
                <a:latin typeface="Papyrus"/>
                <a:cs typeface="Papyrus"/>
              </a:rPr>
              <a:t>G</a:t>
            </a:r>
            <a:r>
              <a:rPr lang="es-ES_tradnl" sz="2000" dirty="0" err="1" smtClean="0">
                <a:solidFill>
                  <a:srgbClr val="FFFFFF"/>
                </a:solidFill>
                <a:latin typeface="Papyrus"/>
                <a:cs typeface="Papyrus"/>
              </a:rPr>
              <a:t>enesis</a:t>
            </a:r>
            <a:r>
              <a:rPr lang="es-ES_tradnl" sz="2000" dirty="0" smtClean="0">
                <a:solidFill>
                  <a:srgbClr val="FFFFFF"/>
                </a:solidFill>
                <a:latin typeface="Papyrus"/>
                <a:cs typeface="Papyrus"/>
              </a:rPr>
              <a:t> 2 :16-17</a:t>
            </a:r>
            <a:endParaRPr lang="es-ES_tradnl" sz="2000" dirty="0">
              <a:solidFill>
                <a:srgbClr val="FFFFFF"/>
              </a:solidFill>
              <a:latin typeface="Papyrus"/>
              <a:cs typeface="Papyrus"/>
            </a:endParaRPr>
          </a:p>
        </p:txBody>
      </p:sp>
    </p:spTree>
    <p:extLst>
      <p:ext uri="{BB962C8B-B14F-4D97-AF65-F5344CB8AC3E}">
        <p14:creationId xmlns:p14="http://schemas.microsoft.com/office/powerpoint/2010/main" val="12095455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03556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2" name="Title 1"/>
          <p:cNvSpPr>
            <a:spLocks noGrp="1"/>
          </p:cNvSpPr>
          <p:nvPr>
            <p:ph type="ctrTitle"/>
          </p:nvPr>
        </p:nvSpPr>
        <p:spPr>
          <a:xfrm>
            <a:off x="1672168" y="6262149"/>
            <a:ext cx="5630332" cy="512078"/>
          </a:xfrm>
        </p:spPr>
        <p:style>
          <a:lnRef idx="0">
            <a:schemeClr val="accent1"/>
          </a:lnRef>
          <a:fillRef idx="3">
            <a:schemeClr val="accent1"/>
          </a:fillRef>
          <a:effectRef idx="3">
            <a:schemeClr val="accent1"/>
          </a:effectRef>
          <a:fontRef idx="minor">
            <a:schemeClr val="lt1"/>
          </a:fontRef>
        </p:style>
        <p:txBody>
          <a:bodyPr>
            <a:noAutofit/>
          </a:bodyPr>
          <a:lstStyle/>
          <a:p>
            <a:r>
              <a:rPr lang="es-ES_tradnl" sz="2800" dirty="0" err="1" smtClean="0">
                <a:solidFill>
                  <a:srgbClr val="000000"/>
                </a:solidFill>
                <a:latin typeface="Papyrus"/>
                <a:cs typeface="Papyrus"/>
              </a:rPr>
              <a:t>Jerusalem</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Belongs</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to</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the</a:t>
            </a:r>
            <a:r>
              <a:rPr lang="es-ES_tradnl" sz="2800" dirty="0" smtClean="0">
                <a:solidFill>
                  <a:srgbClr val="000000"/>
                </a:solidFill>
                <a:latin typeface="Papyrus"/>
                <a:cs typeface="Papyrus"/>
              </a:rPr>
              <a:t> Lord!</a:t>
            </a:r>
            <a:endParaRPr lang="es-ES_tradnl" sz="2800" dirty="0">
              <a:solidFill>
                <a:srgbClr val="000000"/>
              </a:solidFill>
              <a:latin typeface="Papyrus"/>
              <a:cs typeface="Papyrus"/>
            </a:endParaRPr>
          </a:p>
        </p:txBody>
      </p:sp>
      <p:sp>
        <p:nvSpPr>
          <p:cNvPr id="3" name="TextBox 2"/>
          <p:cNvSpPr txBox="1"/>
          <p:nvPr/>
        </p:nvSpPr>
        <p:spPr>
          <a:xfrm>
            <a:off x="1820335" y="355530"/>
            <a:ext cx="4804832" cy="52322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800" dirty="0" smtClean="0">
                <a:solidFill>
                  <a:srgbClr val="FFFFFF"/>
                </a:solidFill>
                <a:latin typeface="Papyrus"/>
                <a:cs typeface="Papyrus"/>
              </a:rPr>
              <a:t>“</a:t>
            </a:r>
            <a:r>
              <a:rPr lang="es-ES_tradnl" sz="2800" dirty="0" err="1" smtClean="0">
                <a:solidFill>
                  <a:srgbClr val="FFFFFF"/>
                </a:solidFill>
                <a:latin typeface="Papyrus"/>
                <a:cs typeface="Papyrus"/>
              </a:rPr>
              <a:t>The</a:t>
            </a:r>
            <a:r>
              <a:rPr lang="es-ES_tradnl" sz="2800" dirty="0" smtClean="0">
                <a:solidFill>
                  <a:srgbClr val="FFFFFF"/>
                </a:solidFill>
                <a:latin typeface="Papyrus"/>
                <a:cs typeface="Papyrus"/>
              </a:rPr>
              <a:t> Place of </a:t>
            </a:r>
            <a:r>
              <a:rPr lang="es-ES_tradnl" sz="2800" dirty="0" err="1">
                <a:solidFill>
                  <a:srgbClr val="FFFFFF"/>
                </a:solidFill>
                <a:latin typeface="Papyrus"/>
                <a:cs typeface="Papyrus"/>
              </a:rPr>
              <a:t>t</a:t>
            </a:r>
            <a:r>
              <a:rPr lang="es-ES_tradnl" sz="2800" dirty="0" err="1" smtClean="0">
                <a:solidFill>
                  <a:srgbClr val="FFFFFF"/>
                </a:solidFill>
                <a:latin typeface="Papyrus"/>
                <a:cs typeface="Papyrus"/>
              </a:rPr>
              <a:t>he</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Covenant</a:t>
            </a:r>
            <a:r>
              <a:rPr lang="es-ES_tradnl" sz="2800" dirty="0" smtClean="0">
                <a:solidFill>
                  <a:srgbClr val="FFFFFF"/>
                </a:solidFill>
                <a:latin typeface="Papyrus"/>
                <a:cs typeface="Papyrus"/>
              </a:rPr>
              <a:t>”   </a:t>
            </a:r>
            <a:endParaRPr lang="es-ES_tradnl" sz="2800" dirty="0">
              <a:solidFill>
                <a:srgbClr val="FFFFFF"/>
              </a:solidFill>
              <a:latin typeface="Papyrus"/>
              <a:cs typeface="Papyrus"/>
            </a:endParaRPr>
          </a:p>
        </p:txBody>
      </p:sp>
      <p:pic>
        <p:nvPicPr>
          <p:cNvPr id="7" name="Picture 6" descr="P26731195-72.pn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1174791"/>
            <a:ext cx="9144000" cy="5087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75852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495" y="0"/>
            <a:ext cx="9273495"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dirty="0"/>
          </a:p>
        </p:txBody>
      </p:sp>
      <p:pic>
        <p:nvPicPr>
          <p:cNvPr id="4" name="Picture 3" descr="images-7.jpeg"/>
          <p:cNvPicPr>
            <a:picLocks noChangeAspect="1"/>
          </p:cNvPicPr>
          <p:nvPr/>
        </p:nvPicPr>
        <p:blipFill rotWithShape="1">
          <a:blip r:embed="rId2">
            <a:extLst>
              <a:ext uri="{28A0092B-C50C-407E-A947-70E740481C1C}">
                <a14:useLocalDpi xmlns:a14="http://schemas.microsoft.com/office/drawing/2010/main" val="0"/>
              </a:ext>
            </a:extLst>
          </a:blip>
          <a:srcRect b="7275"/>
          <a:stretch/>
        </p:blipFill>
        <p:spPr>
          <a:xfrm>
            <a:off x="225065" y="743034"/>
            <a:ext cx="4614327" cy="5575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074964" y="3764150"/>
            <a:ext cx="3774231" cy="2554545"/>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_tradnl" sz="2000" dirty="0" smtClean="0">
                <a:solidFill>
                  <a:srgbClr val="FFFFFF"/>
                </a:solidFill>
                <a:latin typeface="Papyrus"/>
                <a:cs typeface="Papyrus"/>
              </a:rPr>
              <a:t>“</a:t>
            </a:r>
            <a:r>
              <a:rPr lang="es-ES_tradnl" sz="2000" dirty="0" smtClean="0">
                <a:solidFill>
                  <a:srgbClr val="000000"/>
                </a:solidFill>
                <a:latin typeface="Papyrus"/>
                <a:cs typeface="Papyrus"/>
              </a:rPr>
              <a:t>And </a:t>
            </a:r>
            <a:r>
              <a:rPr lang="es-ES_tradnl" sz="2000" dirty="0" err="1" smtClean="0">
                <a:solidFill>
                  <a:srgbClr val="000000"/>
                </a:solidFill>
                <a:latin typeface="Papyrus"/>
                <a:cs typeface="Papyrus"/>
              </a:rPr>
              <a:t>when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woman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saw</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that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tree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was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good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for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food</a:t>
            </a:r>
            <a:r>
              <a:rPr lang="es-ES_tradnl" sz="2000" dirty="0" smtClean="0">
                <a:solidFill>
                  <a:srgbClr val="000000"/>
                </a:solidFill>
                <a:latin typeface="Papyrus"/>
                <a:cs typeface="Papyrus"/>
              </a:rPr>
              <a:t>, </a:t>
            </a:r>
          </a:p>
          <a:p>
            <a:r>
              <a:rPr lang="es-ES_tradnl" sz="2000" dirty="0" smtClean="0">
                <a:solidFill>
                  <a:srgbClr val="000000"/>
                </a:solidFill>
                <a:latin typeface="Papyrus"/>
                <a:cs typeface="Papyrus"/>
              </a:rPr>
              <a:t>and </a:t>
            </a:r>
            <a:r>
              <a:rPr lang="es-ES_tradnl" sz="2000" dirty="0" err="1" smtClean="0">
                <a:solidFill>
                  <a:srgbClr val="000000"/>
                </a:solidFill>
                <a:latin typeface="Papyrus"/>
                <a:cs typeface="Papyrus"/>
              </a:rPr>
              <a:t>that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it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was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pleasant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eyes</a:t>
            </a:r>
            <a:r>
              <a:rPr lang="es-ES_tradnl" sz="2000" dirty="0" smtClean="0">
                <a:solidFill>
                  <a:srgbClr val="000000"/>
                </a:solidFill>
                <a:latin typeface="Papyrus"/>
                <a:cs typeface="Papyrus"/>
              </a:rPr>
              <a:t>, and a </a:t>
            </a:r>
            <a:r>
              <a:rPr lang="es-ES_tradnl" sz="2000" dirty="0" err="1" smtClean="0">
                <a:solidFill>
                  <a:srgbClr val="000000"/>
                </a:solidFill>
                <a:latin typeface="Papyrus"/>
                <a:cs typeface="Papyrus"/>
              </a:rPr>
              <a:t>tree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be </a:t>
            </a:r>
            <a:r>
              <a:rPr lang="es-ES_tradnl" sz="2000" dirty="0" err="1" smtClean="0">
                <a:solidFill>
                  <a:srgbClr val="000000"/>
                </a:solidFill>
                <a:latin typeface="Papyrus"/>
                <a:cs typeface="Papyrus"/>
              </a:rPr>
              <a:t>desired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make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one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wise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she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took</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fruit</a:t>
            </a:r>
            <a:r>
              <a:rPr lang="es-ES_tradnl" sz="2000" dirty="0">
                <a:solidFill>
                  <a:srgbClr val="000000"/>
                </a:solidFill>
                <a:latin typeface="Papyrus"/>
                <a:cs typeface="Papyrus"/>
              </a:rPr>
              <a:t> </a:t>
            </a:r>
            <a:r>
              <a:rPr lang="es-ES_tradnl" sz="2000" dirty="0" smtClean="0">
                <a:solidFill>
                  <a:srgbClr val="000000"/>
                </a:solidFill>
                <a:latin typeface="Papyrus"/>
                <a:cs typeface="Papyrus"/>
              </a:rPr>
              <a:t>and </a:t>
            </a:r>
            <a:r>
              <a:rPr lang="es-ES_tradnl" sz="2000" dirty="0" err="1" smtClean="0">
                <a:solidFill>
                  <a:srgbClr val="000000"/>
                </a:solidFill>
                <a:latin typeface="Papyrus"/>
                <a:cs typeface="Papyrus"/>
              </a:rPr>
              <a:t>did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eat</a:t>
            </a:r>
            <a:r>
              <a:rPr lang="es-ES_tradnl" sz="2000" dirty="0" smtClean="0">
                <a:solidFill>
                  <a:srgbClr val="000000"/>
                </a:solidFill>
                <a:latin typeface="Papyrus"/>
                <a:cs typeface="Papyrus"/>
              </a:rPr>
              <a:t>, and </a:t>
            </a:r>
            <a:r>
              <a:rPr lang="es-ES_tradnl" sz="2000" dirty="0" err="1" smtClean="0">
                <a:solidFill>
                  <a:srgbClr val="000000"/>
                </a:solidFill>
                <a:latin typeface="Papyrus"/>
                <a:cs typeface="Papyrus"/>
              </a:rPr>
              <a:t>gave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also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her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husband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with</a:t>
            </a:r>
            <a:r>
              <a:rPr lang="es-ES_tradnl" sz="2000" dirty="0">
                <a:solidFill>
                  <a:srgbClr val="000000"/>
                </a:solidFill>
                <a:latin typeface="Papyrus"/>
                <a:cs typeface="Papyrus"/>
              </a:rPr>
              <a:t> </a:t>
            </a:r>
            <a:r>
              <a:rPr lang="es-ES_tradnl" sz="2000" dirty="0" err="1" smtClean="0">
                <a:solidFill>
                  <a:srgbClr val="000000"/>
                </a:solidFill>
                <a:latin typeface="Papyrus"/>
                <a:cs typeface="Papyrus"/>
              </a:rPr>
              <a:t>her</a:t>
            </a:r>
            <a:r>
              <a:rPr lang="es-ES_tradnl" sz="2000" dirty="0" smtClean="0">
                <a:solidFill>
                  <a:srgbClr val="000000"/>
                </a:solidFill>
                <a:latin typeface="Papyrus"/>
                <a:cs typeface="Papyrus"/>
              </a:rPr>
              <a:t>; </a:t>
            </a:r>
          </a:p>
          <a:p>
            <a:r>
              <a:rPr lang="es-ES_tradnl" sz="2000" dirty="0" smtClean="0">
                <a:solidFill>
                  <a:srgbClr val="000000"/>
                </a:solidFill>
                <a:latin typeface="Papyrus"/>
                <a:cs typeface="Papyrus"/>
              </a:rPr>
              <a:t>and he </a:t>
            </a:r>
            <a:r>
              <a:rPr lang="es-ES_tradnl" sz="2000" dirty="0" err="1" smtClean="0">
                <a:solidFill>
                  <a:srgbClr val="000000"/>
                </a:solidFill>
                <a:latin typeface="Papyrus"/>
                <a:cs typeface="Papyrus"/>
              </a:rPr>
              <a:t>did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eat</a:t>
            </a:r>
            <a:r>
              <a:rPr lang="es-ES_tradnl" sz="2000" dirty="0" smtClean="0">
                <a:solidFill>
                  <a:srgbClr val="000000"/>
                </a:solidFill>
                <a:latin typeface="Papyrus"/>
                <a:cs typeface="Papyrus"/>
              </a:rPr>
              <a:t>.  (3:1-6) </a:t>
            </a:r>
          </a:p>
        </p:txBody>
      </p:sp>
      <p:sp>
        <p:nvSpPr>
          <p:cNvPr id="3" name="TextBox 2"/>
          <p:cNvSpPr txBox="1"/>
          <p:nvPr/>
        </p:nvSpPr>
        <p:spPr>
          <a:xfrm>
            <a:off x="225065" y="186860"/>
            <a:ext cx="8624130" cy="400110"/>
          </a:xfrm>
          <a:prstGeom prst="rect">
            <a:avLst/>
          </a:prstGeom>
          <a:solidFill>
            <a:srgbClr val="804000"/>
          </a:solidFill>
        </p:spPr>
        <p:txBody>
          <a:bodyPr wrap="square" rtlCol="0">
            <a:spAutoFit/>
          </a:bodyPr>
          <a:lstStyle/>
          <a:p>
            <a:r>
              <a:rPr lang="es-ES_tradnl" sz="2000" dirty="0" smtClean="0">
                <a:solidFill>
                  <a:srgbClr val="FFFFFF"/>
                </a:solidFill>
                <a:latin typeface="Lucida Handwriting"/>
                <a:cs typeface="Lucida Handwriting"/>
              </a:rPr>
              <a:t> </a:t>
            </a:r>
            <a:r>
              <a:rPr lang="es-ES_tradnl" sz="2000" dirty="0" err="1">
                <a:solidFill>
                  <a:srgbClr val="FFFFFF"/>
                </a:solidFill>
                <a:latin typeface="Lucida Handwriting"/>
                <a:cs typeface="Lucida Handwriting"/>
              </a:rPr>
              <a:t>T</a:t>
            </a:r>
            <a:r>
              <a:rPr lang="es-ES_tradnl" sz="2000" dirty="0" err="1" smtClean="0">
                <a:solidFill>
                  <a:srgbClr val="FFFFFF"/>
                </a:solidFill>
                <a:latin typeface="Lucida Handwriting"/>
                <a:cs typeface="Lucida Handwriting"/>
              </a:rPr>
              <a:t>he</a:t>
            </a:r>
            <a:r>
              <a:rPr lang="es-ES_tradnl" sz="2000" dirty="0" smtClean="0">
                <a:solidFill>
                  <a:srgbClr val="FFFFFF"/>
                </a:solidFill>
                <a:latin typeface="Lucida Handwriting"/>
                <a:cs typeface="Lucida Handwriting"/>
              </a:rPr>
              <a:t> </a:t>
            </a:r>
            <a:r>
              <a:rPr lang="es-ES_tradnl" sz="2000" dirty="0" err="1" smtClean="0">
                <a:solidFill>
                  <a:srgbClr val="FFFFFF"/>
                </a:solidFill>
                <a:latin typeface="Lucida Handwriting"/>
                <a:cs typeface="Lucida Handwriting"/>
              </a:rPr>
              <a:t>enemy</a:t>
            </a:r>
            <a:r>
              <a:rPr lang="es-ES_tradnl" sz="2000" dirty="0" smtClean="0">
                <a:solidFill>
                  <a:srgbClr val="FFFFFF"/>
                </a:solidFill>
                <a:latin typeface="Lucida Handwriting"/>
                <a:cs typeface="Lucida Handwriting"/>
              </a:rPr>
              <a:t> comes </a:t>
            </a:r>
            <a:r>
              <a:rPr lang="es-ES_tradnl" sz="2000" dirty="0" err="1" smtClean="0">
                <a:solidFill>
                  <a:srgbClr val="FFFFFF"/>
                </a:solidFill>
                <a:latin typeface="Lucida Handwriting"/>
                <a:cs typeface="Lucida Handwriting"/>
              </a:rPr>
              <a:t>to</a:t>
            </a:r>
            <a:r>
              <a:rPr lang="es-ES_tradnl" sz="2000" dirty="0" smtClean="0">
                <a:solidFill>
                  <a:srgbClr val="FFFFFF"/>
                </a:solidFill>
                <a:latin typeface="Lucida Handwriting"/>
                <a:cs typeface="Lucida Handwriting"/>
              </a:rPr>
              <a:t> lie , </a:t>
            </a:r>
            <a:r>
              <a:rPr lang="es-ES_tradnl" sz="2000" dirty="0" err="1" smtClean="0">
                <a:solidFill>
                  <a:srgbClr val="FFFFFF"/>
                </a:solidFill>
                <a:latin typeface="Lucida Handwriting"/>
                <a:cs typeface="Lucida Handwriting"/>
              </a:rPr>
              <a:t>to</a:t>
            </a:r>
            <a:r>
              <a:rPr lang="es-ES_tradnl" sz="2000" dirty="0" smtClean="0">
                <a:solidFill>
                  <a:srgbClr val="FFFFFF"/>
                </a:solidFill>
                <a:latin typeface="Lucida Handwriting"/>
                <a:cs typeface="Lucida Handwriting"/>
              </a:rPr>
              <a:t> </a:t>
            </a:r>
            <a:r>
              <a:rPr lang="es-ES_tradnl" sz="2000" dirty="0" err="1" smtClean="0">
                <a:solidFill>
                  <a:srgbClr val="FFFFFF"/>
                </a:solidFill>
                <a:latin typeface="Lucida Handwriting"/>
                <a:cs typeface="Lucida Handwriting"/>
              </a:rPr>
              <a:t>kill</a:t>
            </a:r>
            <a:r>
              <a:rPr lang="es-ES_tradnl" sz="2000" dirty="0" smtClean="0">
                <a:solidFill>
                  <a:srgbClr val="FFFFFF"/>
                </a:solidFill>
                <a:latin typeface="Lucida Handwriting"/>
                <a:cs typeface="Lucida Handwriting"/>
              </a:rPr>
              <a:t> and </a:t>
            </a:r>
            <a:r>
              <a:rPr lang="es-ES_tradnl" sz="2000" dirty="0" err="1" smtClean="0">
                <a:solidFill>
                  <a:srgbClr val="FFFFFF"/>
                </a:solidFill>
                <a:latin typeface="Lucida Handwriting"/>
                <a:cs typeface="Lucida Handwriting"/>
              </a:rPr>
              <a:t>to</a:t>
            </a:r>
            <a:r>
              <a:rPr lang="es-ES_tradnl" sz="2000" dirty="0" smtClean="0">
                <a:solidFill>
                  <a:srgbClr val="FFFFFF"/>
                </a:solidFill>
                <a:latin typeface="Lucida Handwriting"/>
                <a:cs typeface="Lucida Handwriting"/>
              </a:rPr>
              <a:t> </a:t>
            </a:r>
            <a:r>
              <a:rPr lang="es-ES_tradnl" sz="2000" dirty="0" err="1" smtClean="0">
                <a:solidFill>
                  <a:srgbClr val="FFFFFF"/>
                </a:solidFill>
                <a:latin typeface="Lucida Handwriting"/>
                <a:cs typeface="Lucida Handwriting"/>
              </a:rPr>
              <a:t>destroy</a:t>
            </a:r>
            <a:r>
              <a:rPr lang="en-US" sz="2000" dirty="0" smtClean="0">
                <a:solidFill>
                  <a:srgbClr val="FFFFFF"/>
                </a:solidFill>
                <a:latin typeface="Lucida Handwriting"/>
                <a:cs typeface="Lucida Handwriting"/>
              </a:rPr>
              <a:t>….</a:t>
            </a:r>
            <a:endParaRPr lang="es-ES_tradnl" sz="2000" dirty="0">
              <a:solidFill>
                <a:srgbClr val="FFFFFF"/>
              </a:solidFill>
              <a:latin typeface="Lucida Handwriting"/>
              <a:cs typeface="Lucida Handwriting"/>
            </a:endParaRPr>
          </a:p>
        </p:txBody>
      </p:sp>
      <p:sp>
        <p:nvSpPr>
          <p:cNvPr id="6" name="TextBox 5"/>
          <p:cNvSpPr txBox="1"/>
          <p:nvPr/>
        </p:nvSpPr>
        <p:spPr>
          <a:xfrm>
            <a:off x="5074965" y="763189"/>
            <a:ext cx="3570472" cy="2554545"/>
          </a:xfrm>
          <a:prstGeom prst="rect">
            <a:avLst/>
          </a:prstGeom>
          <a:solidFill>
            <a:schemeClr val="accent5">
              <a:lumMod val="7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_tradnl" sz="2000" dirty="0" smtClean="0">
                <a:solidFill>
                  <a:srgbClr val="FFFFFF"/>
                </a:solidFill>
                <a:latin typeface="Papyrus"/>
                <a:cs typeface="Papyrus"/>
              </a:rPr>
              <a:t>“</a:t>
            </a:r>
            <a:r>
              <a:rPr lang="es-ES_tradnl" sz="2000" dirty="0" err="1" smtClean="0">
                <a:solidFill>
                  <a:srgbClr val="000000"/>
                </a:solidFill>
                <a:latin typeface="Papyrus"/>
                <a:cs typeface="Papyrus"/>
              </a:rPr>
              <a:t>Now</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there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was</a:t>
            </a:r>
            <a:r>
              <a:rPr lang="es-ES_tradnl" sz="2000" dirty="0" smtClean="0">
                <a:solidFill>
                  <a:srgbClr val="000000"/>
                </a:solidFill>
                <a:latin typeface="Papyrus"/>
                <a:cs typeface="Papyrus"/>
              </a:rPr>
              <a:t> a </a:t>
            </a:r>
            <a:r>
              <a:rPr lang="es-ES_tradnl" sz="2000" dirty="0" err="1" smtClean="0">
                <a:solidFill>
                  <a:srgbClr val="000000"/>
                </a:solidFill>
                <a:latin typeface="Papyrus"/>
                <a:cs typeface="Papyrus"/>
              </a:rPr>
              <a:t>serpent</a:t>
            </a:r>
            <a:r>
              <a:rPr lang="es-ES_tradnl" sz="2000" dirty="0" smtClean="0">
                <a:solidFill>
                  <a:srgbClr val="000000"/>
                </a:solidFill>
                <a:latin typeface="Papyrus"/>
                <a:cs typeface="Papyrus"/>
              </a:rPr>
              <a:t> more </a:t>
            </a:r>
            <a:r>
              <a:rPr lang="es-ES_tradnl" sz="2000" dirty="0" err="1" smtClean="0">
                <a:solidFill>
                  <a:srgbClr val="000000"/>
                </a:solidFill>
                <a:latin typeface="Papyrus"/>
                <a:cs typeface="Papyrus"/>
              </a:rPr>
              <a:t>subtil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than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any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beast</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field</a:t>
            </a:r>
            <a:r>
              <a:rPr lang="en-US" sz="2000" dirty="0" smtClean="0">
                <a:solidFill>
                  <a:srgbClr val="000000"/>
                </a:solidFill>
                <a:latin typeface="Papyrus"/>
                <a:cs typeface="Papyrus"/>
              </a:rPr>
              <a:t>….and he said to the woman…Did God say you can not eat of the fruit of the trees?  …’You shall not surely die….if you eat the fruit, you will be like as gods…..”</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26806311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5" name="TextBox 4"/>
          <p:cNvSpPr txBox="1"/>
          <p:nvPr/>
        </p:nvSpPr>
        <p:spPr>
          <a:xfrm>
            <a:off x="5228162" y="598065"/>
            <a:ext cx="3640671" cy="1631216"/>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000" dirty="0" smtClean="0">
                <a:solidFill>
                  <a:srgbClr val="FFFFFF"/>
                </a:solidFill>
                <a:latin typeface="Papyrus"/>
                <a:cs typeface="Papyrus"/>
              </a:rPr>
              <a:t>“And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eyes</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both</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them</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were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opened</a:t>
            </a:r>
            <a:r>
              <a:rPr lang="es-ES_tradnl" sz="2000" dirty="0">
                <a:solidFill>
                  <a:srgbClr val="FFFFFF"/>
                </a:solidFill>
                <a:latin typeface="Papyrus"/>
                <a:cs typeface="Papyrus"/>
              </a:rPr>
              <a:t> </a:t>
            </a:r>
            <a:r>
              <a:rPr lang="es-ES_tradnl" sz="2000" dirty="0" smtClean="0">
                <a:solidFill>
                  <a:srgbClr val="FFFFFF"/>
                </a:solidFill>
                <a:latin typeface="Papyrus"/>
                <a:cs typeface="Papyrus"/>
              </a:rPr>
              <a:t>&amp; </a:t>
            </a:r>
            <a:r>
              <a:rPr lang="es-ES_tradnl" sz="2000" dirty="0" err="1" smtClean="0">
                <a:solidFill>
                  <a:srgbClr val="FFFFFF"/>
                </a:solidFill>
                <a:latin typeface="Papyrus"/>
                <a:cs typeface="Papyrus"/>
              </a:rPr>
              <a:t>they</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knew</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that</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they</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were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naked</a:t>
            </a:r>
            <a:r>
              <a:rPr lang="es-ES_tradnl" sz="2000" dirty="0">
                <a:solidFill>
                  <a:srgbClr val="FFFFFF"/>
                </a:solidFill>
                <a:latin typeface="Papyrus"/>
                <a:cs typeface="Papyrus"/>
              </a:rPr>
              <a:t> </a:t>
            </a:r>
            <a:r>
              <a:rPr lang="es-ES_tradnl" sz="2000" dirty="0" smtClean="0">
                <a:solidFill>
                  <a:srgbClr val="FFFFFF"/>
                </a:solidFill>
                <a:latin typeface="Papyrus"/>
                <a:cs typeface="Papyrus"/>
              </a:rPr>
              <a:t>&amp; </a:t>
            </a:r>
            <a:r>
              <a:rPr lang="es-ES_tradnl" sz="2000" dirty="0" err="1" smtClean="0">
                <a:solidFill>
                  <a:srgbClr val="FFFFFF"/>
                </a:solidFill>
                <a:latin typeface="Papyrus"/>
                <a:cs typeface="Papyrus"/>
              </a:rPr>
              <a:t>they</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sewed</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fig</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leaves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together</a:t>
            </a:r>
            <a:r>
              <a:rPr lang="es-ES_tradnl" sz="2000" dirty="0">
                <a:solidFill>
                  <a:srgbClr val="FFFFFF"/>
                </a:solidFill>
                <a:latin typeface="Papyrus"/>
                <a:cs typeface="Papyrus"/>
              </a:rPr>
              <a:t> </a:t>
            </a:r>
            <a:r>
              <a:rPr lang="es-ES_tradnl" sz="2000" dirty="0" smtClean="0">
                <a:solidFill>
                  <a:srgbClr val="FFFFFF"/>
                </a:solidFill>
                <a:latin typeface="Papyrus"/>
                <a:cs typeface="Papyrus"/>
              </a:rPr>
              <a:t>&amp;</a:t>
            </a:r>
            <a:r>
              <a:rPr lang="es-ES_tradnl" sz="2000" dirty="0" err="1" smtClean="0">
                <a:solidFill>
                  <a:srgbClr val="FFFFFF"/>
                </a:solidFill>
                <a:latin typeface="Papyrus"/>
                <a:cs typeface="Papyrus"/>
              </a:rPr>
              <a:t>made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themselves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aprons</a:t>
            </a:r>
            <a:r>
              <a:rPr lang="es-ES_tradnl" sz="2000" dirty="0" smtClean="0">
                <a:solidFill>
                  <a:srgbClr val="FFFFFF"/>
                </a:solidFill>
                <a:latin typeface="Papyrus"/>
                <a:cs typeface="Papyrus"/>
              </a:rPr>
              <a:t>.” vs. 7</a:t>
            </a:r>
            <a:endParaRPr lang="es-ES_tradnl" sz="2000" dirty="0">
              <a:solidFill>
                <a:srgbClr val="FFFFFF"/>
              </a:solidFill>
              <a:latin typeface="Papyrus"/>
              <a:cs typeface="Papyrus"/>
            </a:endParaRPr>
          </a:p>
        </p:txBody>
      </p:sp>
      <p:sp>
        <p:nvSpPr>
          <p:cNvPr id="3" name="TextBox 2"/>
          <p:cNvSpPr txBox="1"/>
          <p:nvPr/>
        </p:nvSpPr>
        <p:spPr>
          <a:xfrm>
            <a:off x="5916552" y="3723586"/>
            <a:ext cx="2952281" cy="107721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3200" dirty="0" smtClean="0">
                <a:solidFill>
                  <a:schemeClr val="tx1"/>
                </a:solidFill>
                <a:latin typeface="Noteworthy Light"/>
                <a:cs typeface="Noteworthy Light"/>
              </a:rPr>
              <a:t>Sin Causes </a:t>
            </a:r>
            <a:r>
              <a:rPr lang="es-ES_tradnl" sz="3200" dirty="0" err="1" smtClean="0">
                <a:solidFill>
                  <a:schemeClr val="tx1"/>
                </a:solidFill>
                <a:latin typeface="Noteworthy Light"/>
                <a:cs typeface="Noteworthy Light"/>
              </a:rPr>
              <a:t>Us</a:t>
            </a:r>
            <a:r>
              <a:rPr lang="es-ES_tradnl" sz="3200" dirty="0" smtClean="0">
                <a:solidFill>
                  <a:schemeClr val="tx1"/>
                </a:solidFill>
                <a:latin typeface="Noteworthy Light"/>
                <a:cs typeface="Noteworthy Light"/>
              </a:rPr>
              <a:t> </a:t>
            </a:r>
            <a:r>
              <a:rPr lang="es-ES_tradnl" sz="3200" dirty="0" err="1" smtClean="0">
                <a:solidFill>
                  <a:schemeClr val="tx1"/>
                </a:solidFill>
                <a:latin typeface="Noteworthy Light"/>
                <a:cs typeface="Noteworthy Light"/>
              </a:rPr>
              <a:t>to</a:t>
            </a:r>
            <a:r>
              <a:rPr lang="es-ES_tradnl" sz="3200" dirty="0" smtClean="0">
                <a:solidFill>
                  <a:schemeClr val="tx1"/>
                </a:solidFill>
                <a:latin typeface="Noteworthy Light"/>
                <a:cs typeface="Noteworthy Light"/>
              </a:rPr>
              <a:t> </a:t>
            </a:r>
            <a:r>
              <a:rPr lang="es-ES_tradnl" sz="3200" dirty="0" err="1" smtClean="0">
                <a:solidFill>
                  <a:schemeClr val="tx1"/>
                </a:solidFill>
                <a:latin typeface="Noteworthy Light"/>
                <a:cs typeface="Noteworthy Light"/>
              </a:rPr>
              <a:t>Hide</a:t>
            </a:r>
            <a:r>
              <a:rPr lang="es-ES_tradnl" sz="3200" dirty="0" smtClean="0">
                <a:solidFill>
                  <a:schemeClr val="tx1"/>
                </a:solidFill>
                <a:latin typeface="Noteworthy Light"/>
                <a:cs typeface="Noteworthy Light"/>
              </a:rPr>
              <a:t> </a:t>
            </a:r>
            <a:r>
              <a:rPr lang="es-ES_tradnl" sz="3200" dirty="0" err="1" smtClean="0">
                <a:solidFill>
                  <a:schemeClr val="tx1"/>
                </a:solidFill>
                <a:latin typeface="Noteworthy Light"/>
                <a:cs typeface="Noteworthy Light"/>
              </a:rPr>
              <a:t>from</a:t>
            </a:r>
            <a:r>
              <a:rPr lang="es-ES_tradnl" sz="3200" dirty="0" smtClean="0">
                <a:solidFill>
                  <a:schemeClr val="tx1"/>
                </a:solidFill>
                <a:latin typeface="Noteworthy Light"/>
                <a:cs typeface="Noteworthy Light"/>
              </a:rPr>
              <a:t> </a:t>
            </a:r>
            <a:r>
              <a:rPr lang="es-ES_tradnl" sz="3200" dirty="0" err="1" smtClean="0">
                <a:solidFill>
                  <a:schemeClr val="tx1"/>
                </a:solidFill>
                <a:latin typeface="Noteworthy Light"/>
                <a:cs typeface="Noteworthy Light"/>
              </a:rPr>
              <a:t>God</a:t>
            </a:r>
            <a:r>
              <a:rPr lang="es-ES_tradnl" sz="3200" dirty="0" smtClean="0">
                <a:solidFill>
                  <a:schemeClr val="tx1"/>
                </a:solidFill>
                <a:latin typeface="Noteworthy Light"/>
                <a:cs typeface="Noteworthy Light"/>
              </a:rPr>
              <a:t>!</a:t>
            </a:r>
            <a:endParaRPr lang="es-ES_tradnl" sz="3200" dirty="0">
              <a:solidFill>
                <a:schemeClr val="tx1"/>
              </a:solidFill>
              <a:latin typeface="Noteworthy Light"/>
              <a:cs typeface="Noteworthy Light"/>
            </a:endParaRPr>
          </a:p>
        </p:txBody>
      </p:sp>
      <p:pic>
        <p:nvPicPr>
          <p:cNvPr id="7" name="Picture 6" descr="adam_eve230212_02-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75906" cy="6858000"/>
          </a:xfrm>
          <a:prstGeom prst="rect">
            <a:avLst/>
          </a:prstGeom>
        </p:spPr>
      </p:pic>
    </p:spTree>
    <p:extLst>
      <p:ext uri="{BB962C8B-B14F-4D97-AF65-F5344CB8AC3E}">
        <p14:creationId xmlns:p14="http://schemas.microsoft.com/office/powerpoint/2010/main" val="23401128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90204"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24" name="TextBox 23"/>
          <p:cNvSpPr txBox="1"/>
          <p:nvPr/>
        </p:nvSpPr>
        <p:spPr>
          <a:xfrm>
            <a:off x="1977760" y="6181071"/>
            <a:ext cx="5547707" cy="400110"/>
          </a:xfrm>
          <a:prstGeom prst="rect">
            <a:avLst/>
          </a:prstGeom>
          <a:solidFill>
            <a:srgbClr val="8040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sz="2000" dirty="0" smtClean="0">
                <a:solidFill>
                  <a:schemeClr val="bg1"/>
                </a:solidFill>
                <a:latin typeface="Papyrus"/>
                <a:cs typeface="Papyrus"/>
              </a:rPr>
              <a:t>Sin </a:t>
            </a:r>
            <a:r>
              <a:rPr lang="es-ES_tradnl" sz="2000" dirty="0" err="1" smtClean="0">
                <a:solidFill>
                  <a:schemeClr val="bg1"/>
                </a:solidFill>
                <a:latin typeface="Papyrus"/>
                <a:cs typeface="Papyrus"/>
              </a:rPr>
              <a:t>ruins</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sweet</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fellowship</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between</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us</a:t>
            </a:r>
            <a:r>
              <a:rPr lang="es-ES_tradnl" sz="2000" dirty="0" smtClean="0">
                <a:solidFill>
                  <a:schemeClr val="bg1"/>
                </a:solidFill>
                <a:latin typeface="Papyrus"/>
                <a:cs typeface="Papyrus"/>
              </a:rPr>
              <a:t> and </a:t>
            </a:r>
            <a:r>
              <a:rPr lang="es-ES_tradnl" sz="2000" dirty="0" err="1" smtClean="0">
                <a:solidFill>
                  <a:schemeClr val="bg1"/>
                </a:solidFill>
                <a:latin typeface="Papyrus"/>
                <a:cs typeface="Papyrus"/>
              </a:rPr>
              <a:t>God</a:t>
            </a:r>
            <a:r>
              <a:rPr lang="es-ES_tradnl" sz="2000" dirty="0" smtClean="0">
                <a:solidFill>
                  <a:schemeClr val="bg1"/>
                </a:solidFill>
                <a:latin typeface="Papyrus"/>
                <a:cs typeface="Papyrus"/>
              </a:rPr>
              <a:t>!</a:t>
            </a:r>
          </a:p>
        </p:txBody>
      </p:sp>
      <p:sp>
        <p:nvSpPr>
          <p:cNvPr id="4" name="TextBox 3"/>
          <p:cNvSpPr txBox="1"/>
          <p:nvPr/>
        </p:nvSpPr>
        <p:spPr>
          <a:xfrm>
            <a:off x="182056" y="408631"/>
            <a:ext cx="8961944"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smtClean="0">
                <a:solidFill>
                  <a:schemeClr val="tx1"/>
                </a:solidFill>
                <a:latin typeface="Papyrus"/>
                <a:cs typeface="Papyrus"/>
              </a:rPr>
              <a:t>“And they heard the Voice of God walking in the Garden in the cool of the day”  Gen 3</a:t>
            </a:r>
            <a:r>
              <a:rPr lang="en-US" dirty="0" smtClean="0">
                <a:solidFill>
                  <a:srgbClr val="FFFFFF"/>
                </a:solidFill>
                <a:latin typeface="Papyrus"/>
                <a:cs typeface="Papyrus"/>
              </a:rPr>
              <a:t>:8 </a:t>
            </a:r>
          </a:p>
        </p:txBody>
      </p:sp>
      <p:pic>
        <p:nvPicPr>
          <p:cNvPr id="7" name="Picture 6" descr="505bbbd4688bfs1179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548" y="967541"/>
            <a:ext cx="6843190" cy="5132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1042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7" name="TextBox 6"/>
          <p:cNvSpPr txBox="1"/>
          <p:nvPr/>
        </p:nvSpPr>
        <p:spPr>
          <a:xfrm>
            <a:off x="322257" y="187446"/>
            <a:ext cx="8568204"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dirty="0" smtClean="0">
                <a:solidFill>
                  <a:schemeClr val="tx1"/>
                </a:solidFill>
                <a:latin typeface="Papyrus"/>
                <a:cs typeface="Papyrus"/>
              </a:rPr>
              <a:t>“</a:t>
            </a:r>
            <a:r>
              <a:rPr lang="es-ES_tradnl" sz="2000" dirty="0" err="1" smtClean="0">
                <a:solidFill>
                  <a:srgbClr val="000000"/>
                </a:solidFill>
                <a:latin typeface="Papyrus"/>
                <a:cs typeface="Papyrus"/>
              </a:rPr>
              <a:t>Behold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man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is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become</a:t>
            </a:r>
            <a:r>
              <a:rPr lang="es-ES_tradnl" sz="2000" dirty="0" smtClean="0">
                <a:solidFill>
                  <a:srgbClr val="000000"/>
                </a:solidFill>
                <a:latin typeface="Papyrus"/>
                <a:cs typeface="Papyrus"/>
              </a:rPr>
              <a:t> as </a:t>
            </a:r>
            <a:r>
              <a:rPr lang="es-ES_tradnl" sz="2000" dirty="0" err="1" smtClean="0">
                <a:solidFill>
                  <a:srgbClr val="000000"/>
                </a:solidFill>
                <a:latin typeface="Papyrus"/>
                <a:cs typeface="Papyrus"/>
              </a:rPr>
              <a:t>one</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Us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know</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good</a:t>
            </a:r>
            <a:r>
              <a:rPr lang="es-ES_tradnl" sz="2000" dirty="0" smtClean="0">
                <a:solidFill>
                  <a:srgbClr val="000000"/>
                </a:solidFill>
                <a:latin typeface="Papyrus"/>
                <a:cs typeface="Papyrus"/>
              </a:rPr>
              <a:t> </a:t>
            </a:r>
            <a:r>
              <a:rPr lang="es-ES_tradnl" sz="2000" dirty="0">
                <a:solidFill>
                  <a:srgbClr val="000000"/>
                </a:solidFill>
                <a:latin typeface="Papyrus"/>
                <a:cs typeface="Papyrus"/>
              </a:rPr>
              <a:t>&amp;</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evil</a:t>
            </a:r>
            <a:r>
              <a:rPr lang="es-ES_tradnl" sz="2000" dirty="0" smtClean="0">
                <a:solidFill>
                  <a:srgbClr val="000000"/>
                </a:solidFill>
                <a:latin typeface="Papyrus"/>
                <a:cs typeface="Papyrus"/>
              </a:rPr>
              <a:t>: and </a:t>
            </a:r>
            <a:r>
              <a:rPr lang="es-ES_tradnl" sz="2000" dirty="0" err="1" smtClean="0">
                <a:solidFill>
                  <a:srgbClr val="000000"/>
                </a:solidFill>
                <a:latin typeface="Papyrus"/>
                <a:cs typeface="Papyrus"/>
              </a:rPr>
              <a:t>now</a:t>
            </a:r>
            <a:endParaRPr lang="es-ES_tradnl" sz="2000" dirty="0" smtClean="0">
              <a:solidFill>
                <a:srgbClr val="000000"/>
              </a:solidFill>
              <a:latin typeface="Papyrus"/>
              <a:cs typeface="Papyrus"/>
            </a:endParaRPr>
          </a:p>
          <a:p>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lest</a:t>
            </a:r>
            <a:r>
              <a:rPr lang="es-ES_tradnl" sz="2000" dirty="0" smtClean="0">
                <a:solidFill>
                  <a:srgbClr val="000000"/>
                </a:solidFill>
                <a:latin typeface="Papyrus"/>
                <a:cs typeface="Papyrus"/>
              </a:rPr>
              <a:t> he </a:t>
            </a:r>
            <a:r>
              <a:rPr lang="es-ES_tradnl" sz="2000" dirty="0" err="1" smtClean="0">
                <a:solidFill>
                  <a:srgbClr val="000000"/>
                </a:solidFill>
                <a:latin typeface="Papyrus"/>
                <a:cs typeface="Papyrus"/>
              </a:rPr>
              <a:t>put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forth</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his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hand</a:t>
            </a:r>
            <a:r>
              <a:rPr lang="es-ES_tradnl" sz="2000" dirty="0">
                <a:solidFill>
                  <a:srgbClr val="000000"/>
                </a:solidFill>
                <a:latin typeface="Papyrus"/>
                <a:cs typeface="Papyrus"/>
              </a:rPr>
              <a:t> &amp;</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take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also</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Tree</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Life</a:t>
            </a:r>
            <a:r>
              <a:rPr lang="es-ES_tradnl" sz="2000" dirty="0">
                <a:solidFill>
                  <a:srgbClr val="000000"/>
                </a:solidFill>
                <a:latin typeface="Papyrus"/>
                <a:cs typeface="Papyrus"/>
              </a:rPr>
              <a:t> </a:t>
            </a:r>
            <a:r>
              <a:rPr lang="es-ES_tradnl" sz="2000" dirty="0" smtClean="0">
                <a:solidFill>
                  <a:srgbClr val="000000"/>
                </a:solidFill>
                <a:latin typeface="Papyrus"/>
                <a:cs typeface="Papyrus"/>
              </a:rPr>
              <a:t>and </a:t>
            </a:r>
            <a:r>
              <a:rPr lang="es-ES_tradnl" sz="2000" dirty="0" err="1" smtClean="0">
                <a:solidFill>
                  <a:srgbClr val="000000"/>
                </a:solidFill>
                <a:latin typeface="Papyrus"/>
                <a:cs typeface="Papyrus"/>
              </a:rPr>
              <a:t>eat</a:t>
            </a:r>
            <a:r>
              <a:rPr lang="es-ES_tradnl" sz="2000" dirty="0">
                <a:solidFill>
                  <a:srgbClr val="000000"/>
                </a:solidFill>
                <a:latin typeface="Papyrus"/>
                <a:cs typeface="Papyrus"/>
              </a:rPr>
              <a:t> </a:t>
            </a:r>
            <a:r>
              <a:rPr lang="es-ES_tradnl" sz="2000" dirty="0" smtClean="0">
                <a:solidFill>
                  <a:srgbClr val="000000"/>
                </a:solidFill>
                <a:latin typeface="Papyrus"/>
                <a:cs typeface="Papyrus"/>
              </a:rPr>
              <a:t>&amp; </a:t>
            </a:r>
            <a:r>
              <a:rPr lang="es-ES_tradnl" sz="2000" dirty="0" err="1" smtClean="0">
                <a:solidFill>
                  <a:srgbClr val="000000"/>
                </a:solidFill>
                <a:latin typeface="Papyrus"/>
                <a:cs typeface="Papyrus"/>
              </a:rPr>
              <a:t>live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forever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Therefore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Lord </a:t>
            </a:r>
            <a:r>
              <a:rPr lang="es-ES_tradnl" sz="2000" dirty="0" err="1" smtClean="0">
                <a:solidFill>
                  <a:srgbClr val="000000"/>
                </a:solidFill>
                <a:latin typeface="Papyrus"/>
                <a:cs typeface="Papyrus"/>
              </a:rPr>
              <a:t>God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sent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him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from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garden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ground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from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which</a:t>
            </a:r>
            <a:r>
              <a:rPr lang="es-ES_tradnl" sz="2000" dirty="0" smtClean="0">
                <a:solidFill>
                  <a:srgbClr val="000000"/>
                </a:solidFill>
                <a:latin typeface="Papyrus"/>
                <a:cs typeface="Papyrus"/>
              </a:rPr>
              <a:t> he </a:t>
            </a:r>
            <a:r>
              <a:rPr lang="es-ES_tradnl" sz="2000" dirty="0" err="1" smtClean="0">
                <a:solidFill>
                  <a:srgbClr val="000000"/>
                </a:solidFill>
                <a:latin typeface="Papyrus"/>
                <a:cs typeface="Papyrus"/>
              </a:rPr>
              <a:t>was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taken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Genesesi</a:t>
            </a:r>
            <a:r>
              <a:rPr lang="es-ES_tradnl" sz="2000" dirty="0" smtClean="0">
                <a:solidFill>
                  <a:srgbClr val="000000"/>
                </a:solidFill>
                <a:latin typeface="Papyrus"/>
                <a:cs typeface="Papyrus"/>
              </a:rPr>
              <a:t> 3:22-23</a:t>
            </a:r>
            <a:endParaRPr lang="es-ES_tradnl" sz="2000" dirty="0">
              <a:solidFill>
                <a:srgbClr val="000000"/>
              </a:solidFill>
              <a:latin typeface="Papyrus"/>
              <a:cs typeface="Papyrus"/>
            </a:endParaRPr>
          </a:p>
        </p:txBody>
      </p:sp>
      <p:pic>
        <p:nvPicPr>
          <p:cNvPr id="3" name="Picture 2" descr="adam-banished.jpg"/>
          <p:cNvPicPr>
            <a:picLocks noChangeAspect="1"/>
          </p:cNvPicPr>
          <p:nvPr/>
        </p:nvPicPr>
        <p:blipFill rotWithShape="1">
          <a:blip r:embed="rId2">
            <a:extLst>
              <a:ext uri="{28A0092B-C50C-407E-A947-70E740481C1C}">
                <a14:useLocalDpi xmlns:a14="http://schemas.microsoft.com/office/drawing/2010/main" val="0"/>
              </a:ext>
            </a:extLst>
          </a:blip>
          <a:srcRect b="4265"/>
          <a:stretch/>
        </p:blipFill>
        <p:spPr>
          <a:xfrm>
            <a:off x="617857" y="1695830"/>
            <a:ext cx="7969287" cy="4774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66004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images-8.jpeg"/>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458" t="6223"/>
          <a:stretch/>
        </p:blipFill>
        <p:spPr>
          <a:xfrm>
            <a:off x="6006971" y="1375227"/>
            <a:ext cx="2760654" cy="4152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30880" y="249380"/>
            <a:ext cx="8131856" cy="461665"/>
          </a:xfrm>
          <a:prstGeom prst="rect">
            <a:avLst/>
          </a:prstGeom>
          <a:solidFill>
            <a:schemeClr val="accent5">
              <a:lumMod val="75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smtClean="0">
                <a:solidFill>
                  <a:srgbClr val="000000"/>
                </a:solidFill>
                <a:latin typeface="Papyrus"/>
                <a:cs typeface="Papyrus"/>
              </a:rPr>
              <a:t>Remember the Garden was a</a:t>
            </a:r>
            <a:r>
              <a:rPr lang="en-US" sz="2400" kern="1200" dirty="0" smtClean="0">
                <a:solidFill>
                  <a:srgbClr val="000000"/>
                </a:solidFill>
                <a:latin typeface="Papyrus"/>
                <a:cs typeface="Papyrus"/>
              </a:rPr>
              <a:t> Place of Intimate Fellowshi</a:t>
            </a:r>
            <a:r>
              <a:rPr lang="en-US" sz="2400" dirty="0" smtClean="0">
                <a:solidFill>
                  <a:srgbClr val="000000"/>
                </a:solidFill>
                <a:latin typeface="Papyrus"/>
                <a:cs typeface="Papyrus"/>
              </a:rPr>
              <a:t>p</a:t>
            </a:r>
            <a:endParaRPr lang="en-US" sz="2400" kern="1200" dirty="0" smtClean="0">
              <a:solidFill>
                <a:srgbClr val="000000"/>
              </a:solidFill>
              <a:latin typeface="Papyrus"/>
              <a:cs typeface="Papyrus"/>
            </a:endParaRPr>
          </a:p>
        </p:txBody>
      </p:sp>
      <p:sp>
        <p:nvSpPr>
          <p:cNvPr id="12" name="TextBox 11"/>
          <p:cNvSpPr txBox="1"/>
          <p:nvPr/>
        </p:nvSpPr>
        <p:spPr>
          <a:xfrm>
            <a:off x="907094" y="5305638"/>
            <a:ext cx="3992916" cy="707886"/>
          </a:xfrm>
          <a:prstGeom prst="rect">
            <a:avLst/>
          </a:prstGeom>
          <a:solidFill>
            <a:schemeClr val="accent5">
              <a:lumMod val="75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000" dirty="0" smtClean="0">
                <a:solidFill>
                  <a:srgbClr val="000000"/>
                </a:solidFill>
                <a:latin typeface="Papyrus"/>
                <a:cs typeface="Papyrus"/>
              </a:rPr>
              <a:t>Adam and </a:t>
            </a:r>
            <a:r>
              <a:rPr lang="es-ES_tradnl" sz="2000" dirty="0" err="1" smtClean="0">
                <a:solidFill>
                  <a:srgbClr val="000000"/>
                </a:solidFill>
                <a:latin typeface="Papyrus"/>
                <a:cs typeface="Papyrus"/>
              </a:rPr>
              <a:t>Eve</a:t>
            </a:r>
            <a:r>
              <a:rPr lang="es-ES_tradnl" sz="2000" dirty="0" smtClean="0">
                <a:solidFill>
                  <a:srgbClr val="000000"/>
                </a:solidFill>
                <a:latin typeface="Papyrus"/>
                <a:cs typeface="Papyrus"/>
              </a:rPr>
              <a:t> </a:t>
            </a:r>
            <a:r>
              <a:rPr lang="es-ES_tradnl" sz="2000" dirty="0">
                <a:solidFill>
                  <a:srgbClr val="000000"/>
                </a:solidFill>
                <a:latin typeface="Papyrus"/>
                <a:cs typeface="Papyrus"/>
              </a:rPr>
              <a:t> </a:t>
            </a:r>
            <a:r>
              <a:rPr lang="es-ES_tradnl" sz="2000" dirty="0" err="1" smtClean="0">
                <a:solidFill>
                  <a:srgbClr val="000000"/>
                </a:solidFill>
                <a:latin typeface="Papyrus"/>
                <a:cs typeface="Papyrus"/>
              </a:rPr>
              <a:t>met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with</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God</a:t>
            </a:r>
            <a:r>
              <a:rPr lang="es-ES_tradnl" sz="2000" dirty="0" smtClean="0">
                <a:solidFill>
                  <a:srgbClr val="000000"/>
                </a:solidFill>
                <a:latin typeface="Papyrus"/>
                <a:cs typeface="Papyrus"/>
              </a:rPr>
              <a:t> in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Garden in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cool</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day</a:t>
            </a:r>
            <a:endParaRPr lang="es-ES_tradnl" sz="2000" dirty="0">
              <a:solidFill>
                <a:srgbClr val="000000"/>
              </a:solidFill>
              <a:latin typeface="Papyrus"/>
              <a:cs typeface="Papyrus"/>
            </a:endParaRPr>
          </a:p>
        </p:txBody>
      </p:sp>
      <p:sp>
        <p:nvSpPr>
          <p:cNvPr id="13" name="TextBox 12"/>
          <p:cNvSpPr txBox="1"/>
          <p:nvPr/>
        </p:nvSpPr>
        <p:spPr>
          <a:xfrm>
            <a:off x="5281298" y="5815659"/>
            <a:ext cx="3581438" cy="707886"/>
          </a:xfrm>
          <a:prstGeom prst="rect">
            <a:avLst/>
          </a:prstGeom>
          <a:solidFill>
            <a:schemeClr val="accent5">
              <a:lumMod val="75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000" dirty="0" err="1" smtClean="0">
                <a:solidFill>
                  <a:srgbClr val="000000"/>
                </a:solidFill>
                <a:latin typeface="Papyrus"/>
                <a:cs typeface="Papyrus"/>
              </a:rPr>
              <a:t>Jesus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often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went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Mt. Of Olives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Meet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with</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God</a:t>
            </a:r>
            <a:endParaRPr lang="es-ES_tradnl" sz="2000" dirty="0">
              <a:solidFill>
                <a:srgbClr val="000000"/>
              </a:solidFill>
              <a:latin typeface="Papyrus"/>
              <a:cs typeface="Papyrus"/>
            </a:endParaRPr>
          </a:p>
        </p:txBody>
      </p:sp>
      <p:pic>
        <p:nvPicPr>
          <p:cNvPr id="3" name="Picture 2" descr="4_garden-of-eden.jpg"/>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p:blipFill>
        <p:spPr>
          <a:xfrm>
            <a:off x="185184" y="1100160"/>
            <a:ext cx="5563356" cy="3878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ight Arrow 7"/>
          <p:cNvSpPr/>
          <p:nvPr/>
        </p:nvSpPr>
        <p:spPr>
          <a:xfrm>
            <a:off x="5277796" y="2609532"/>
            <a:ext cx="1297090" cy="34471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099023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5" name="TextBox 4"/>
          <p:cNvSpPr txBox="1"/>
          <p:nvPr/>
        </p:nvSpPr>
        <p:spPr>
          <a:xfrm>
            <a:off x="269189" y="4821313"/>
            <a:ext cx="4016074" cy="1323439"/>
          </a:xfrm>
          <a:prstGeom prst="rect">
            <a:avLst/>
          </a:prstGeom>
          <a:solidFill>
            <a:srgbClr val="804000"/>
          </a:solidFill>
        </p:spPr>
        <p:style>
          <a:lnRef idx="1">
            <a:schemeClr val="accent3"/>
          </a:lnRef>
          <a:fillRef idx="2">
            <a:schemeClr val="accent3"/>
          </a:fillRef>
          <a:effectRef idx="1">
            <a:schemeClr val="accent3"/>
          </a:effectRef>
          <a:fontRef idx="minor">
            <a:schemeClr val="dk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kern="1200" dirty="0" smtClean="0">
                <a:solidFill>
                  <a:srgbClr val="FFFFFF"/>
                </a:solidFill>
                <a:latin typeface="Papyrus"/>
                <a:cs typeface="Papyrus"/>
              </a:rPr>
              <a:t>  </a:t>
            </a:r>
            <a:r>
              <a:rPr lang="en-US" sz="2000" kern="1200" dirty="0" smtClean="0">
                <a:solidFill>
                  <a:srgbClr val="FFFFFF"/>
                </a:solidFill>
                <a:latin typeface="Papyrus"/>
                <a:cs typeface="Papyrus"/>
              </a:rPr>
              <a:t>Just as Adam and Eve </a:t>
            </a:r>
            <a:r>
              <a:rPr lang="en-US" sz="2000" dirty="0" smtClean="0">
                <a:solidFill>
                  <a:srgbClr val="FFFFFF"/>
                </a:solidFill>
                <a:latin typeface="Papyrus"/>
                <a:cs typeface="Papyrus"/>
              </a:rPr>
              <a:t>were in </a:t>
            </a:r>
            <a:r>
              <a:rPr lang="en-US" sz="2000" kern="1200" dirty="0" smtClean="0">
                <a:solidFill>
                  <a:srgbClr val="FFFFFF"/>
                </a:solidFill>
                <a:latin typeface="Papyrus"/>
                <a:cs typeface="Papyrus"/>
              </a:rPr>
              <a:t> agony after experiencing the consequences of sin – </a:t>
            </a:r>
          </a:p>
          <a:p>
            <a:r>
              <a:rPr lang="en-US" sz="2000" kern="1200" dirty="0" smtClean="0">
                <a:solidFill>
                  <a:srgbClr val="FFFFFF"/>
                </a:solidFill>
                <a:latin typeface="Papyrus"/>
                <a:cs typeface="Papyrus"/>
              </a:rPr>
              <a:t>Separated from God’s Presence!</a:t>
            </a:r>
            <a:endParaRPr lang="en-US" sz="2000" kern="1200" dirty="0">
              <a:solidFill>
                <a:srgbClr val="FFFFFF"/>
              </a:solidFill>
              <a:latin typeface="Papyrus"/>
              <a:cs typeface="Papyrus"/>
            </a:endParaRPr>
          </a:p>
        </p:txBody>
      </p:sp>
      <p:sp>
        <p:nvSpPr>
          <p:cNvPr id="6" name="TextBox 5"/>
          <p:cNvSpPr txBox="1"/>
          <p:nvPr/>
        </p:nvSpPr>
        <p:spPr>
          <a:xfrm>
            <a:off x="4165513" y="5624651"/>
            <a:ext cx="4842054" cy="707886"/>
          </a:xfrm>
          <a:prstGeom prst="rect">
            <a:avLst/>
          </a:prstGeom>
          <a:solidFill>
            <a:srgbClr val="804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kern="1200" dirty="0" smtClean="0">
                <a:solidFill>
                  <a:srgbClr val="FFFFFF"/>
                </a:solidFill>
                <a:latin typeface="Papyrus"/>
                <a:cs typeface="Papyrus"/>
              </a:rPr>
              <a:t>So Jesus  was in great agony  over the  price He would soon pay for our sins.               </a:t>
            </a:r>
            <a:endParaRPr lang="en-US" sz="2000" kern="1200" dirty="0">
              <a:solidFill>
                <a:srgbClr val="FFFFFF"/>
              </a:solidFill>
              <a:latin typeface="Papyrus"/>
              <a:cs typeface="Papyrus"/>
            </a:endParaRPr>
          </a:p>
        </p:txBody>
      </p:sp>
      <p:pic>
        <p:nvPicPr>
          <p:cNvPr id="7" name="Picture 6" descr="images-1.jpeg"/>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74467" y="1812526"/>
            <a:ext cx="4097873" cy="3378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images-1.jpeg"/>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9189" y="322205"/>
            <a:ext cx="4016074" cy="42290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ight Arrow 7"/>
          <p:cNvSpPr/>
          <p:nvPr/>
        </p:nvSpPr>
        <p:spPr>
          <a:xfrm>
            <a:off x="3610429" y="3501571"/>
            <a:ext cx="1164038" cy="466490"/>
          </a:xfrm>
          <a:prstGeom prst="rightArrow">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a:p>
        </p:txBody>
      </p:sp>
      <p:sp>
        <p:nvSpPr>
          <p:cNvPr id="9" name="TextBox 8"/>
          <p:cNvSpPr txBox="1"/>
          <p:nvPr/>
        </p:nvSpPr>
        <p:spPr>
          <a:xfrm>
            <a:off x="5494803" y="485164"/>
            <a:ext cx="2953737" cy="954107"/>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800" dirty="0" err="1" smtClean="0">
                <a:solidFill>
                  <a:srgbClr val="FFFFFF"/>
                </a:solidFill>
                <a:latin typeface="Papyrus"/>
                <a:cs typeface="Papyrus"/>
              </a:rPr>
              <a:t>It</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all</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Happened</a:t>
            </a:r>
            <a:r>
              <a:rPr lang="es-ES_tradnl" sz="2800" dirty="0" smtClean="0">
                <a:solidFill>
                  <a:srgbClr val="FFFFFF"/>
                </a:solidFill>
                <a:latin typeface="Papyrus"/>
                <a:cs typeface="Papyrus"/>
              </a:rPr>
              <a:t> </a:t>
            </a:r>
          </a:p>
          <a:p>
            <a:r>
              <a:rPr lang="es-ES_tradnl" sz="2800" dirty="0">
                <a:solidFill>
                  <a:srgbClr val="FFFFFF"/>
                </a:solidFill>
                <a:latin typeface="Papyrus"/>
                <a:cs typeface="Papyrus"/>
              </a:rPr>
              <a:t> </a:t>
            </a:r>
            <a:r>
              <a:rPr lang="es-ES_tradnl" sz="2800" dirty="0" smtClean="0">
                <a:solidFill>
                  <a:srgbClr val="FFFFFF"/>
                </a:solidFill>
                <a:latin typeface="Papyrus"/>
                <a:cs typeface="Papyrus"/>
              </a:rPr>
              <a:t>    In </a:t>
            </a:r>
            <a:r>
              <a:rPr lang="es-ES_tradnl" sz="2800" dirty="0" err="1" smtClean="0">
                <a:solidFill>
                  <a:srgbClr val="FFFFFF"/>
                </a:solidFill>
                <a:latin typeface="Papyrus"/>
                <a:cs typeface="Papyrus"/>
              </a:rPr>
              <a:t>the</a:t>
            </a:r>
            <a:r>
              <a:rPr lang="es-ES_tradnl" sz="2800" dirty="0" smtClean="0">
                <a:solidFill>
                  <a:srgbClr val="FFFFFF"/>
                </a:solidFill>
                <a:latin typeface="Papyrus"/>
                <a:cs typeface="Papyrus"/>
              </a:rPr>
              <a:t> Garden!</a:t>
            </a:r>
            <a:endParaRPr lang="es-ES_tradnl" sz="2800" dirty="0">
              <a:solidFill>
                <a:srgbClr val="FFFFFF"/>
              </a:solidFill>
              <a:latin typeface="Papyrus"/>
              <a:cs typeface="Papyrus"/>
            </a:endParaRPr>
          </a:p>
        </p:txBody>
      </p:sp>
    </p:spTree>
    <p:extLst>
      <p:ext uri="{BB962C8B-B14F-4D97-AF65-F5344CB8AC3E}">
        <p14:creationId xmlns:p14="http://schemas.microsoft.com/office/powerpoint/2010/main" val="21148785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4" name="Picture 3" descr="images-6.jpeg"/>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74941" y="1694878"/>
            <a:ext cx="3386906" cy="4485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74941" y="347033"/>
            <a:ext cx="7835608" cy="101596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000" dirty="0" smtClean="0">
                <a:solidFill>
                  <a:schemeClr val="tx1"/>
                </a:solidFill>
                <a:latin typeface="Papyrus"/>
                <a:cs typeface="Papyrus"/>
              </a:rPr>
              <a:t>“</a:t>
            </a:r>
            <a:r>
              <a:rPr lang="es-ES_tradnl" sz="2000" dirty="0" smtClean="0">
                <a:solidFill>
                  <a:srgbClr val="FFFFFF"/>
                </a:solidFill>
                <a:latin typeface="Papyrus"/>
                <a:cs typeface="Papyrus"/>
              </a:rPr>
              <a:t>So He </a:t>
            </a:r>
            <a:r>
              <a:rPr lang="es-ES_tradnl" sz="2000" dirty="0" err="1" smtClean="0">
                <a:solidFill>
                  <a:srgbClr val="FFFFFF"/>
                </a:solidFill>
                <a:latin typeface="Papyrus"/>
                <a:cs typeface="Papyrus"/>
              </a:rPr>
              <a:t>drove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out</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man</a:t>
            </a:r>
            <a:r>
              <a:rPr lang="es-ES_tradnl" sz="2000" dirty="0" smtClean="0">
                <a:solidFill>
                  <a:srgbClr val="FFFFFF"/>
                </a:solidFill>
                <a:latin typeface="Papyrus"/>
                <a:cs typeface="Papyrus"/>
              </a:rPr>
              <a:t>; and He placed at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east</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Garden of </a:t>
            </a:r>
            <a:r>
              <a:rPr lang="es-ES_tradnl" sz="2000" dirty="0" err="1" smtClean="0">
                <a:solidFill>
                  <a:srgbClr val="FFFFFF"/>
                </a:solidFill>
                <a:latin typeface="Papyrus"/>
                <a:cs typeface="Papyrus"/>
              </a:rPr>
              <a:t>Eden</a:t>
            </a:r>
            <a:r>
              <a:rPr lang="es-ES_tradnl" sz="2000" dirty="0">
                <a:solidFill>
                  <a:srgbClr val="FFFFFF"/>
                </a:solidFill>
                <a:latin typeface="Papyrus"/>
                <a:cs typeface="Papyrus"/>
              </a:rPr>
              <a:t> </a:t>
            </a:r>
            <a:r>
              <a:rPr lang="es-ES_tradnl" sz="2000" dirty="0" err="1" smtClean="0">
                <a:solidFill>
                  <a:srgbClr val="FFFFFF"/>
                </a:solidFill>
                <a:latin typeface="Papyrus"/>
                <a:cs typeface="Papyrus"/>
              </a:rPr>
              <a:t>Cherubims</a:t>
            </a:r>
            <a:r>
              <a:rPr lang="es-ES_tradnl" sz="2000" dirty="0" smtClean="0">
                <a:solidFill>
                  <a:srgbClr val="FFFFFF"/>
                </a:solidFill>
                <a:latin typeface="Papyrus"/>
                <a:cs typeface="Papyrus"/>
              </a:rPr>
              <a:t>, and a </a:t>
            </a:r>
            <a:r>
              <a:rPr lang="es-ES_tradnl" sz="2000" dirty="0" err="1" smtClean="0">
                <a:solidFill>
                  <a:srgbClr val="FFFFFF"/>
                </a:solidFill>
                <a:latin typeface="Papyrus"/>
                <a:cs typeface="Papyrus"/>
              </a:rPr>
              <a:t>flaming</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sword</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which</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turned</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every</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way</a:t>
            </a:r>
            <a:r>
              <a:rPr lang="es-ES_tradnl" sz="2000" dirty="0" smtClean="0">
                <a:solidFill>
                  <a:srgbClr val="FFFFFF"/>
                </a:solidFill>
                <a:latin typeface="Papyrus"/>
                <a:cs typeface="Papyrus"/>
              </a:rPr>
              <a:t> ,</a:t>
            </a:r>
          </a:p>
          <a:p>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to</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keep</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way</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Tree</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Life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Genesis</a:t>
            </a:r>
            <a:r>
              <a:rPr lang="es-ES_tradnl" sz="2000" dirty="0" smtClean="0">
                <a:solidFill>
                  <a:srgbClr val="FFFFFF"/>
                </a:solidFill>
                <a:latin typeface="Papyrus"/>
                <a:cs typeface="Papyrus"/>
              </a:rPr>
              <a:t> 3: 24</a:t>
            </a:r>
            <a:endParaRPr lang="es-ES_tradnl" sz="2000" dirty="0">
              <a:solidFill>
                <a:srgbClr val="FFFFFF"/>
              </a:solidFill>
              <a:latin typeface="Papyrus"/>
              <a:cs typeface="Papyrus"/>
            </a:endParaRPr>
          </a:p>
        </p:txBody>
      </p:sp>
      <p:pic>
        <p:nvPicPr>
          <p:cNvPr id="7" name="Picture 6" descr="images-6.jpeg"/>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95076" y="1694878"/>
            <a:ext cx="3740508" cy="4485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p:cNvCxnSpPr/>
          <p:nvPr/>
        </p:nvCxnSpPr>
        <p:spPr>
          <a:xfrm>
            <a:off x="3541185" y="1982663"/>
            <a:ext cx="1956115" cy="278812"/>
          </a:xfrm>
          <a:prstGeom prst="straightConnector1">
            <a:avLst/>
          </a:prstGeom>
          <a:ln w="31750">
            <a:solidFill>
              <a:schemeClr val="accent5">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14463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052272"/>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ES_tradnl" dirty="0" smtClean="0"/>
              <a:t> </a:t>
            </a:r>
            <a:r>
              <a:rPr lang="es-ES_tradnl" dirty="0" err="1" smtClean="0"/>
              <a:t>Glory</a:t>
            </a:r>
            <a:endParaRPr lang="es-ES_tradnl" dirty="0"/>
          </a:p>
        </p:txBody>
      </p:sp>
      <p:sp>
        <p:nvSpPr>
          <p:cNvPr id="5" name="Rectangle 4"/>
          <p:cNvSpPr/>
          <p:nvPr/>
        </p:nvSpPr>
        <p:spPr>
          <a:xfrm>
            <a:off x="6111969" y="498798"/>
            <a:ext cx="2717067" cy="5632311"/>
          </a:xfrm>
          <a:prstGeom prst="rect">
            <a:avLst/>
          </a:prstGeom>
          <a:solidFill>
            <a:srgbClr val="804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smtClean="0">
                <a:solidFill>
                  <a:srgbClr val="FFFFFF"/>
                </a:solidFill>
                <a:latin typeface="Papyrus"/>
                <a:cs typeface="Papyrus"/>
              </a:rPr>
              <a:t>Notice  2 Cherubim on the Veil separating the Holy Place from the Holy of Holies.  The Cherubim guard God’s Presence and His Glory.  God gave this pattern for Israel Holy Temple to Moses on Mt. Sinai in  Exodus.</a:t>
            </a:r>
          </a:p>
          <a:p>
            <a:r>
              <a:rPr lang="en-US" sz="2000" dirty="0" smtClean="0">
                <a:solidFill>
                  <a:srgbClr val="FFFFFF"/>
                </a:solidFill>
                <a:latin typeface="Papyrus"/>
                <a:cs typeface="Papyrus"/>
              </a:rPr>
              <a:t> </a:t>
            </a:r>
          </a:p>
          <a:p>
            <a:r>
              <a:rPr lang="en-US" sz="2000" dirty="0" smtClean="0">
                <a:solidFill>
                  <a:srgbClr val="FFFFFF"/>
                </a:solidFill>
                <a:latin typeface="Papyrus"/>
                <a:cs typeface="Papyrus"/>
              </a:rPr>
              <a:t>   This is Heaven’s     pattern, as seen in Revelation Chapter 4.</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 Cherubim are mighty living creatures who  surround His</a:t>
            </a:r>
            <a:r>
              <a:rPr lang="es-ES_tradnl" sz="2000" dirty="0">
                <a:solidFill>
                  <a:srgbClr val="FFFFFF"/>
                </a:solidFill>
                <a:latin typeface="Papyrus"/>
                <a:cs typeface="Papyrus"/>
              </a:rPr>
              <a:t> </a:t>
            </a:r>
            <a:r>
              <a:rPr lang="es-ES_tradnl" sz="2000" dirty="0" err="1" smtClean="0">
                <a:solidFill>
                  <a:srgbClr val="FFFFFF"/>
                </a:solidFill>
                <a:latin typeface="Papyrus"/>
                <a:cs typeface="Papyrus"/>
              </a:rPr>
              <a:t>Glory</a:t>
            </a:r>
            <a:r>
              <a:rPr lang="es-ES_tradnl" sz="2000" dirty="0" smtClean="0">
                <a:solidFill>
                  <a:srgbClr val="FFFFFF"/>
                </a:solidFill>
                <a:latin typeface="Papyrus"/>
                <a:cs typeface="Papyrus"/>
              </a:rPr>
              <a:t>!  </a:t>
            </a:r>
            <a:endParaRPr lang="es-ES_tradnl" sz="2000" dirty="0">
              <a:solidFill>
                <a:srgbClr val="FFFFFF"/>
              </a:solidFill>
              <a:latin typeface="Papyrus"/>
              <a:cs typeface="Papyrus"/>
            </a:endParaRPr>
          </a:p>
        </p:txBody>
      </p:sp>
      <p:pic>
        <p:nvPicPr>
          <p:cNvPr id="3" name="Picture 2" descr="hechal_temple_1_gallery.jpg"/>
          <p:cNvPicPr>
            <a:picLocks noChangeAspect="1"/>
          </p:cNvPicPr>
          <p:nvPr/>
        </p:nvPicPr>
        <p:blipFill rotWithShape="1">
          <a:blip r:embed="rId2">
            <a:extLst>
              <a:ext uri="{28A0092B-C50C-407E-A947-70E740481C1C}">
                <a14:useLocalDpi xmlns:a14="http://schemas.microsoft.com/office/drawing/2010/main" val="0"/>
              </a:ext>
            </a:extLst>
          </a:blip>
          <a:srcRect l="28144"/>
          <a:stretch/>
        </p:blipFill>
        <p:spPr>
          <a:xfrm>
            <a:off x="262049" y="498798"/>
            <a:ext cx="5523770" cy="5996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95674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3" name="TextBox 2"/>
          <p:cNvSpPr txBox="1"/>
          <p:nvPr/>
        </p:nvSpPr>
        <p:spPr>
          <a:xfrm>
            <a:off x="806304" y="987633"/>
            <a:ext cx="5903529" cy="52322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800" dirty="0" err="1" smtClean="0">
                <a:solidFill>
                  <a:srgbClr val="FFFFFF"/>
                </a:solidFill>
                <a:latin typeface="Papyrus"/>
                <a:cs typeface="Papyrus"/>
              </a:rPr>
              <a:t>Where</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is</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the</a:t>
            </a:r>
            <a:r>
              <a:rPr lang="es-ES_tradnl" sz="2800" dirty="0" smtClean="0">
                <a:solidFill>
                  <a:srgbClr val="FFFFFF"/>
                </a:solidFill>
                <a:latin typeface="Papyrus"/>
                <a:cs typeface="Papyrus"/>
              </a:rPr>
              <a:t> Place of </a:t>
            </a:r>
            <a:r>
              <a:rPr lang="es-ES_tradnl" sz="2800" dirty="0" err="1" smtClean="0">
                <a:solidFill>
                  <a:srgbClr val="FFFFFF"/>
                </a:solidFill>
                <a:latin typeface="Papyrus"/>
                <a:cs typeface="Papyrus"/>
              </a:rPr>
              <a:t>the</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Covenant</a:t>
            </a:r>
            <a:r>
              <a:rPr lang="es-ES_tradnl" sz="2800" dirty="0" smtClean="0">
                <a:solidFill>
                  <a:srgbClr val="FFFFFF"/>
                </a:solidFill>
                <a:latin typeface="Papyrus"/>
                <a:cs typeface="Papyrus"/>
              </a:rPr>
              <a:t>?</a:t>
            </a:r>
            <a:endParaRPr lang="es-ES_tradnl" sz="2800" dirty="0">
              <a:solidFill>
                <a:srgbClr val="FFFFFF"/>
              </a:solidFill>
              <a:latin typeface="Papyrus"/>
              <a:cs typeface="Papyrus"/>
            </a:endParaRPr>
          </a:p>
        </p:txBody>
      </p:sp>
      <p:sp>
        <p:nvSpPr>
          <p:cNvPr id="2" name="TextBox 1"/>
          <p:cNvSpPr txBox="1"/>
          <p:nvPr/>
        </p:nvSpPr>
        <p:spPr>
          <a:xfrm>
            <a:off x="1128826" y="2011697"/>
            <a:ext cx="4817671"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800" dirty="0" smtClean="0">
                <a:solidFill>
                  <a:schemeClr val="tx1"/>
                </a:solidFill>
                <a:latin typeface="Papyrus"/>
                <a:cs typeface="Papyrus"/>
              </a:rPr>
              <a:t> </a:t>
            </a:r>
            <a:r>
              <a:rPr lang="es-ES_tradnl" sz="2800" dirty="0" smtClean="0">
                <a:solidFill>
                  <a:srgbClr val="000000"/>
                </a:solidFill>
                <a:latin typeface="Papyrus"/>
                <a:cs typeface="Papyrus"/>
              </a:rPr>
              <a:t>Abraham </a:t>
            </a:r>
            <a:r>
              <a:rPr lang="es-ES_tradnl" sz="2800" dirty="0" err="1" smtClean="0">
                <a:solidFill>
                  <a:srgbClr val="000000"/>
                </a:solidFill>
                <a:latin typeface="Papyrus"/>
                <a:cs typeface="Papyrus"/>
              </a:rPr>
              <a:t>with</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Melchizedek</a:t>
            </a:r>
            <a:endParaRPr lang="es-ES_tradnl" sz="2800" dirty="0">
              <a:solidFill>
                <a:srgbClr val="000000"/>
              </a:solidFill>
              <a:latin typeface="Papyrus"/>
              <a:cs typeface="Papyrus"/>
            </a:endParaRPr>
          </a:p>
        </p:txBody>
      </p:sp>
      <p:sp>
        <p:nvSpPr>
          <p:cNvPr id="6" name="TextBox 5"/>
          <p:cNvSpPr txBox="1"/>
          <p:nvPr/>
        </p:nvSpPr>
        <p:spPr>
          <a:xfrm>
            <a:off x="2519703" y="3750634"/>
            <a:ext cx="2761594" cy="52322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800" dirty="0" err="1" smtClean="0">
                <a:solidFill>
                  <a:srgbClr val="000000"/>
                </a:solidFill>
                <a:latin typeface="Papyrus"/>
                <a:cs typeface="Papyrus"/>
              </a:rPr>
              <a:t>God</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with</a:t>
            </a:r>
            <a:r>
              <a:rPr lang="es-ES_tradnl" sz="2800" dirty="0" smtClean="0">
                <a:solidFill>
                  <a:srgbClr val="000000"/>
                </a:solidFill>
                <a:latin typeface="Papyrus"/>
                <a:cs typeface="Papyrus"/>
              </a:rPr>
              <a:t> Jacob</a:t>
            </a:r>
            <a:endParaRPr lang="es-ES_tradnl" sz="2800" dirty="0">
              <a:solidFill>
                <a:srgbClr val="000000"/>
              </a:solidFill>
              <a:latin typeface="Papyrus"/>
              <a:cs typeface="Papyrus"/>
            </a:endParaRPr>
          </a:p>
        </p:txBody>
      </p:sp>
      <p:sp>
        <p:nvSpPr>
          <p:cNvPr id="9" name="TextBox 8"/>
          <p:cNvSpPr txBox="1"/>
          <p:nvPr/>
        </p:nvSpPr>
        <p:spPr>
          <a:xfrm>
            <a:off x="1128826" y="4655567"/>
            <a:ext cx="6994695" cy="1077218"/>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3200" dirty="0" smtClean="0">
                <a:solidFill>
                  <a:srgbClr val="FFFFFF"/>
                </a:solidFill>
                <a:latin typeface="Papyrus"/>
                <a:cs typeface="Papyrus"/>
              </a:rPr>
              <a:t>He </a:t>
            </a:r>
            <a:r>
              <a:rPr lang="es-ES_tradnl" sz="3200" dirty="0" err="1" smtClean="0">
                <a:solidFill>
                  <a:srgbClr val="FFFFFF"/>
                </a:solidFill>
                <a:latin typeface="Papyrus"/>
                <a:cs typeface="Papyrus"/>
              </a:rPr>
              <a:t>led</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Each</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One</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to</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His</a:t>
            </a:r>
            <a:r>
              <a:rPr lang="es-ES_tradnl" sz="3200" u="sng" dirty="0" smtClean="0">
                <a:solidFill>
                  <a:srgbClr val="FFFFFF"/>
                </a:solidFill>
                <a:latin typeface="Papyrus"/>
                <a:cs typeface="Papyrus"/>
              </a:rPr>
              <a:t> Place </a:t>
            </a:r>
          </a:p>
          <a:p>
            <a:r>
              <a:rPr lang="es-ES_tradnl" sz="3200" dirty="0">
                <a:solidFill>
                  <a:srgbClr val="FFFFFF"/>
                </a:solidFill>
                <a:latin typeface="Papyrus"/>
                <a:cs typeface="Papyrus"/>
              </a:rPr>
              <a:t> </a:t>
            </a:r>
            <a:r>
              <a:rPr lang="es-ES_tradnl" sz="3200" dirty="0" smtClean="0">
                <a:solidFill>
                  <a:srgbClr val="FFFFFF"/>
                </a:solidFill>
                <a:latin typeface="Papyrus"/>
                <a:cs typeface="Papyrus"/>
              </a:rPr>
              <a:t>            </a:t>
            </a:r>
            <a:r>
              <a:rPr lang="es-ES_tradnl" sz="3200" dirty="0" err="1" smtClean="0">
                <a:solidFill>
                  <a:srgbClr val="FFFFFF"/>
                </a:solidFill>
                <a:latin typeface="Lucida Handwriting"/>
                <a:cs typeface="Lucida Handwriting"/>
              </a:rPr>
              <a:t>Jerusalem</a:t>
            </a:r>
            <a:endParaRPr lang="es-ES_tradnl" sz="3200" u="sng" dirty="0">
              <a:solidFill>
                <a:srgbClr val="FFFFFF"/>
              </a:solidFill>
              <a:latin typeface="Lucida Handwriting"/>
              <a:cs typeface="Lucida Handwriting"/>
            </a:endParaRPr>
          </a:p>
        </p:txBody>
      </p:sp>
      <p:sp>
        <p:nvSpPr>
          <p:cNvPr id="5" name="TextBox 4"/>
          <p:cNvSpPr txBox="1"/>
          <p:nvPr/>
        </p:nvSpPr>
        <p:spPr>
          <a:xfrm>
            <a:off x="1693240" y="2922586"/>
            <a:ext cx="358805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800" dirty="0" err="1" smtClean="0">
                <a:solidFill>
                  <a:srgbClr val="000000"/>
                </a:solidFill>
                <a:latin typeface="Papyrus"/>
                <a:cs typeface="Papyrus"/>
              </a:rPr>
              <a:t>God</a:t>
            </a:r>
            <a:r>
              <a:rPr lang="es-ES_tradnl" sz="2800" dirty="0" smtClean="0">
                <a:solidFill>
                  <a:srgbClr val="000000"/>
                </a:solidFill>
                <a:latin typeface="Papyrus"/>
                <a:cs typeface="Papyrus"/>
              </a:rPr>
              <a:t>  </a:t>
            </a:r>
            <a:r>
              <a:rPr lang="es-ES_tradnl" sz="2800" dirty="0" err="1" smtClean="0">
                <a:solidFill>
                  <a:srgbClr val="000000"/>
                </a:solidFill>
                <a:latin typeface="Papyrus"/>
                <a:cs typeface="Papyrus"/>
              </a:rPr>
              <a:t>with</a:t>
            </a:r>
            <a:r>
              <a:rPr lang="es-ES_tradnl" sz="2800" dirty="0" smtClean="0">
                <a:solidFill>
                  <a:srgbClr val="000000"/>
                </a:solidFill>
                <a:latin typeface="Papyrus"/>
                <a:cs typeface="Papyrus"/>
              </a:rPr>
              <a:t> Abraham</a:t>
            </a:r>
            <a:endParaRPr lang="es-ES_tradnl" sz="2800" dirty="0">
              <a:solidFill>
                <a:srgbClr val="000000"/>
              </a:solidFill>
              <a:latin typeface="Papyrus"/>
              <a:cs typeface="Papyrus"/>
            </a:endParaRPr>
          </a:p>
        </p:txBody>
      </p:sp>
    </p:spTree>
    <p:extLst>
      <p:ext uri="{BB962C8B-B14F-4D97-AF65-F5344CB8AC3E}">
        <p14:creationId xmlns:p14="http://schemas.microsoft.com/office/powerpoint/2010/main" val="23811951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7" name="TextBox 6"/>
          <p:cNvSpPr txBox="1"/>
          <p:nvPr/>
        </p:nvSpPr>
        <p:spPr>
          <a:xfrm>
            <a:off x="132694" y="206327"/>
            <a:ext cx="8859657"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smtClean="0">
                <a:solidFill>
                  <a:srgbClr val="000000"/>
                </a:solidFill>
                <a:latin typeface="Papyrus"/>
                <a:cs typeface="Papyrus"/>
              </a:rPr>
              <a:t>Abram </a:t>
            </a:r>
            <a:r>
              <a:rPr lang="es-ES_tradnl" sz="2000" dirty="0" err="1" smtClean="0">
                <a:solidFill>
                  <a:srgbClr val="000000"/>
                </a:solidFill>
                <a:latin typeface="Papyrus"/>
                <a:cs typeface="Papyrus"/>
              </a:rPr>
              <a:t>pays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tithes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Melchizedek</a:t>
            </a:r>
            <a:r>
              <a:rPr lang="es-ES_tradnl" sz="2000" dirty="0" smtClean="0">
                <a:solidFill>
                  <a:srgbClr val="000000"/>
                </a:solidFill>
                <a:latin typeface="Papyrus"/>
                <a:cs typeface="Papyrus"/>
              </a:rPr>
              <a:t>, King of Salem, </a:t>
            </a:r>
            <a:r>
              <a:rPr lang="es-ES_tradnl" sz="2000" dirty="0" err="1" smtClean="0">
                <a:solidFill>
                  <a:srgbClr val="000000"/>
                </a:solidFill>
                <a:latin typeface="Papyrus"/>
                <a:cs typeface="Papyrus"/>
              </a:rPr>
              <a:t>who</a:t>
            </a:r>
            <a:r>
              <a:rPr lang="es-ES_tradnl" sz="2000" dirty="0" smtClean="0">
                <a:solidFill>
                  <a:srgbClr val="000000"/>
                </a:solidFill>
                <a:latin typeface="Papyrus"/>
                <a:cs typeface="Papyrus"/>
              </a:rPr>
              <a:t> has no </a:t>
            </a:r>
            <a:r>
              <a:rPr lang="es-ES_tradnl" sz="2000" dirty="0" err="1" smtClean="0">
                <a:solidFill>
                  <a:srgbClr val="000000"/>
                </a:solidFill>
                <a:latin typeface="Papyrus"/>
                <a:cs typeface="Papyrus"/>
              </a:rPr>
              <a:t>beginning</a:t>
            </a:r>
            <a:r>
              <a:rPr lang="es-ES_tradnl" sz="2000" dirty="0" smtClean="0">
                <a:solidFill>
                  <a:srgbClr val="000000"/>
                </a:solidFill>
                <a:latin typeface="Papyrus"/>
                <a:cs typeface="Papyrus"/>
              </a:rPr>
              <a:t> and no </a:t>
            </a:r>
            <a:r>
              <a:rPr lang="es-ES_tradnl" sz="2000" dirty="0" err="1" smtClean="0">
                <a:solidFill>
                  <a:srgbClr val="000000"/>
                </a:solidFill>
                <a:latin typeface="Papyrus"/>
                <a:cs typeface="Papyrus"/>
              </a:rPr>
              <a:t>end</a:t>
            </a:r>
            <a:r>
              <a:rPr lang="en-US" sz="2000" dirty="0" smtClean="0">
                <a:solidFill>
                  <a:srgbClr val="000000"/>
                </a:solidFill>
                <a:latin typeface="Papyrus"/>
                <a:cs typeface="Papyrus"/>
              </a:rPr>
              <a:t> “  </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Genesis</a:t>
            </a:r>
            <a:r>
              <a:rPr lang="es-ES_tradnl" sz="2000" dirty="0" smtClean="0">
                <a:solidFill>
                  <a:srgbClr val="000000"/>
                </a:solidFill>
                <a:latin typeface="Papyrus"/>
                <a:cs typeface="Papyrus"/>
              </a:rPr>
              <a:t> 14 &amp;</a:t>
            </a:r>
            <a:r>
              <a:rPr lang="es-ES_tradnl" sz="2000" dirty="0" err="1" smtClean="0">
                <a:solidFill>
                  <a:srgbClr val="000000"/>
                </a:solidFill>
                <a:latin typeface="Papyrus"/>
                <a:cs typeface="Papyrus"/>
              </a:rPr>
              <a:t>Hebrews</a:t>
            </a:r>
            <a:r>
              <a:rPr lang="es-ES_tradnl" sz="2000" dirty="0" smtClean="0">
                <a:solidFill>
                  <a:srgbClr val="000000"/>
                </a:solidFill>
                <a:latin typeface="Papyrus"/>
                <a:cs typeface="Papyrus"/>
              </a:rPr>
              <a:t>  7     </a:t>
            </a:r>
            <a:r>
              <a:rPr lang="es-ES_tradnl" sz="2000" dirty="0" err="1" smtClean="0">
                <a:solidFill>
                  <a:srgbClr val="000000"/>
                </a:solidFill>
                <a:latin typeface="Papyrus"/>
                <a:cs typeface="Papyrus"/>
              </a:rPr>
              <a:t>Jerusalem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is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His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Covenant</a:t>
            </a:r>
            <a:r>
              <a:rPr lang="es-ES_tradnl" sz="2000" dirty="0" smtClean="0">
                <a:solidFill>
                  <a:srgbClr val="000000"/>
                </a:solidFill>
                <a:latin typeface="Papyrus"/>
                <a:cs typeface="Papyrus"/>
              </a:rPr>
              <a:t>  Place                 </a:t>
            </a:r>
            <a:endParaRPr lang="es-ES_tradnl" sz="2000" dirty="0">
              <a:solidFill>
                <a:srgbClr val="000000"/>
              </a:solidFill>
              <a:latin typeface="Papyrus"/>
              <a:cs typeface="Papyrus"/>
            </a:endParaRPr>
          </a:p>
        </p:txBody>
      </p:sp>
      <p:pic>
        <p:nvPicPr>
          <p:cNvPr id="2" name="Picture 1" descr="en2006lp.nfo-o-6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715" y="1089129"/>
            <a:ext cx="6179723" cy="5526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56009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rgbClr val="B7DEE8"/>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2" name="TextBox 1"/>
          <p:cNvSpPr txBox="1"/>
          <p:nvPr/>
        </p:nvSpPr>
        <p:spPr>
          <a:xfrm>
            <a:off x="846620" y="503895"/>
            <a:ext cx="6631856" cy="2062103"/>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s-ES_tradnl" sz="3200" dirty="0" smtClean="0">
              <a:solidFill>
                <a:schemeClr val="bg1"/>
              </a:solidFill>
              <a:latin typeface="Lucida Handwriting"/>
              <a:cs typeface="Lucida Handwriting"/>
            </a:endParaRPr>
          </a:p>
          <a:p>
            <a:pPr algn="ctr"/>
            <a:r>
              <a:rPr lang="es-ES_tradnl" sz="3200" dirty="0" smtClean="0">
                <a:solidFill>
                  <a:schemeClr val="bg1"/>
                </a:solidFill>
                <a:latin typeface="Papyrus"/>
                <a:cs typeface="Papyrus"/>
              </a:rPr>
              <a:t>So </a:t>
            </a:r>
            <a:r>
              <a:rPr lang="es-ES_tradnl" sz="3200" dirty="0" err="1" smtClean="0">
                <a:solidFill>
                  <a:schemeClr val="bg1"/>
                </a:solidFill>
                <a:latin typeface="Papyrus"/>
                <a:cs typeface="Papyrus"/>
              </a:rPr>
              <a:t>What</a:t>
            </a:r>
            <a:r>
              <a:rPr lang="es-ES_tradnl" sz="3200" dirty="0" smtClean="0">
                <a:solidFill>
                  <a:schemeClr val="bg1"/>
                </a:solidFill>
                <a:latin typeface="Papyrus"/>
                <a:cs typeface="Papyrus"/>
              </a:rPr>
              <a:t> has </a:t>
            </a:r>
            <a:r>
              <a:rPr lang="es-ES_tradnl" sz="3200" dirty="0" err="1" smtClean="0">
                <a:solidFill>
                  <a:schemeClr val="bg1"/>
                </a:solidFill>
                <a:latin typeface="Papyrus"/>
                <a:cs typeface="Papyrus"/>
              </a:rPr>
              <a:t>God’s</a:t>
            </a:r>
            <a:r>
              <a:rPr lang="es-ES_tradnl" sz="3200" dirty="0" smtClean="0">
                <a:solidFill>
                  <a:schemeClr val="bg1"/>
                </a:solidFill>
                <a:latin typeface="Papyrus"/>
                <a:cs typeface="Papyrus"/>
              </a:rPr>
              <a:t> LOVE </a:t>
            </a:r>
            <a:endParaRPr lang="es-ES_tradnl" sz="3200" dirty="0">
              <a:solidFill>
                <a:schemeClr val="bg1"/>
              </a:solidFill>
              <a:latin typeface="Papyrus"/>
              <a:cs typeface="Papyrus"/>
            </a:endParaRPr>
          </a:p>
          <a:p>
            <a:pPr algn="ctr"/>
            <a:r>
              <a:rPr lang="en-US" sz="3200" dirty="0" smtClean="0">
                <a:solidFill>
                  <a:schemeClr val="bg1"/>
                </a:solidFill>
                <a:latin typeface="Papyrus"/>
                <a:cs typeface="Papyrus"/>
              </a:rPr>
              <a:t>G</a:t>
            </a:r>
            <a:r>
              <a:rPr lang="es-ES_tradnl" sz="3200" dirty="0" err="1" smtClean="0">
                <a:solidFill>
                  <a:schemeClr val="bg1"/>
                </a:solidFill>
                <a:latin typeface="Papyrus"/>
                <a:cs typeface="Papyrus"/>
              </a:rPr>
              <a:t>ot</a:t>
            </a:r>
            <a:r>
              <a:rPr lang="es-ES_tradnl" sz="3200" dirty="0">
                <a:solidFill>
                  <a:schemeClr val="bg1"/>
                </a:solidFill>
                <a:latin typeface="Papyrus"/>
                <a:cs typeface="Papyrus"/>
              </a:rPr>
              <a:t> </a:t>
            </a:r>
            <a:r>
              <a:rPr lang="es-ES_tradnl" sz="3200" dirty="0" err="1" smtClean="0">
                <a:solidFill>
                  <a:schemeClr val="bg1"/>
                </a:solidFill>
                <a:latin typeface="Papyrus"/>
                <a:cs typeface="Papyrus"/>
              </a:rPr>
              <a:t>to</a:t>
            </a:r>
            <a:r>
              <a:rPr lang="es-ES_tradnl" sz="3200" dirty="0" smtClean="0">
                <a:solidFill>
                  <a:schemeClr val="bg1"/>
                </a:solidFill>
                <a:latin typeface="Papyrus"/>
                <a:cs typeface="Papyrus"/>
              </a:rPr>
              <a:t> do </a:t>
            </a:r>
            <a:r>
              <a:rPr lang="es-ES_tradnl" sz="3200" dirty="0" err="1" smtClean="0">
                <a:solidFill>
                  <a:schemeClr val="bg1"/>
                </a:solidFill>
                <a:latin typeface="Papyrus"/>
                <a:cs typeface="Papyrus"/>
              </a:rPr>
              <a:t>with</a:t>
            </a:r>
            <a:r>
              <a:rPr lang="es-ES_tradnl" sz="3200" dirty="0" smtClean="0">
                <a:solidFill>
                  <a:schemeClr val="bg1"/>
                </a:solidFill>
                <a:latin typeface="Papyrus"/>
                <a:cs typeface="Papyrus"/>
              </a:rPr>
              <a:t> </a:t>
            </a:r>
            <a:r>
              <a:rPr lang="es-ES_tradnl" sz="3200" dirty="0" err="1" smtClean="0">
                <a:solidFill>
                  <a:schemeClr val="bg1"/>
                </a:solidFill>
                <a:latin typeface="Papyrus"/>
                <a:cs typeface="Papyrus"/>
              </a:rPr>
              <a:t>Bible</a:t>
            </a:r>
            <a:r>
              <a:rPr lang="es-ES_tradnl" sz="3200" dirty="0" smtClean="0">
                <a:solidFill>
                  <a:schemeClr val="bg1"/>
                </a:solidFill>
                <a:latin typeface="Papyrus"/>
                <a:cs typeface="Papyrus"/>
              </a:rPr>
              <a:t> </a:t>
            </a:r>
            <a:r>
              <a:rPr lang="es-ES_tradnl" sz="3200" dirty="0" err="1" smtClean="0">
                <a:solidFill>
                  <a:schemeClr val="bg1"/>
                </a:solidFill>
                <a:latin typeface="Papyrus"/>
                <a:cs typeface="Papyrus"/>
              </a:rPr>
              <a:t>Prophecy</a:t>
            </a:r>
            <a:r>
              <a:rPr lang="es-ES_tradnl" sz="3200" dirty="0" smtClean="0">
                <a:solidFill>
                  <a:schemeClr val="bg1"/>
                </a:solidFill>
                <a:latin typeface="Papyrus"/>
                <a:cs typeface="Papyrus"/>
              </a:rPr>
              <a:t>?</a:t>
            </a:r>
            <a:endParaRPr lang="es-ES_tradnl" sz="3200" dirty="0">
              <a:solidFill>
                <a:schemeClr val="bg1"/>
              </a:solidFill>
              <a:latin typeface="Papyrus"/>
              <a:cs typeface="Papyrus"/>
            </a:endParaRPr>
          </a:p>
          <a:p>
            <a:pPr algn="ctr"/>
            <a:r>
              <a:rPr lang="es-ES_tradnl" sz="3200" dirty="0" smtClean="0">
                <a:solidFill>
                  <a:schemeClr val="bg1"/>
                </a:solidFill>
                <a:latin typeface="Papyrus"/>
                <a:cs typeface="Papyrus"/>
              </a:rPr>
              <a:t> </a:t>
            </a:r>
          </a:p>
        </p:txBody>
      </p:sp>
      <p:sp>
        <p:nvSpPr>
          <p:cNvPr id="3" name="TextBox 2"/>
          <p:cNvSpPr txBox="1"/>
          <p:nvPr/>
        </p:nvSpPr>
        <p:spPr>
          <a:xfrm>
            <a:off x="1291167" y="2384596"/>
            <a:ext cx="691298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Everything</a:t>
            </a:r>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It’s</a:t>
            </a:r>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the</a:t>
            </a:r>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Battle</a:t>
            </a:r>
            <a:r>
              <a:rPr lang="es-ES_tradnl" sz="3200" dirty="0" smtClean="0">
                <a:solidFill>
                  <a:schemeClr val="tx1"/>
                </a:solidFill>
                <a:latin typeface="Papyrus"/>
                <a:cs typeface="Papyrus"/>
              </a:rPr>
              <a:t> </a:t>
            </a:r>
            <a:r>
              <a:rPr lang="es-ES_tradnl" sz="3200" dirty="0" err="1" smtClean="0">
                <a:solidFill>
                  <a:schemeClr val="tx1"/>
                </a:solidFill>
                <a:latin typeface="Papyrus"/>
                <a:cs typeface="Papyrus"/>
              </a:rPr>
              <a:t>over</a:t>
            </a:r>
            <a:r>
              <a:rPr lang="es-ES_tradnl" sz="3200" dirty="0" smtClean="0">
                <a:solidFill>
                  <a:schemeClr val="tx1"/>
                </a:solidFill>
                <a:latin typeface="Papyrus"/>
                <a:cs typeface="Papyrus"/>
              </a:rPr>
              <a:t>   </a:t>
            </a:r>
          </a:p>
          <a:p>
            <a:r>
              <a:rPr lang="es-ES_tradnl" sz="3200" dirty="0">
                <a:solidFill>
                  <a:schemeClr val="bg1"/>
                </a:solidFill>
                <a:latin typeface="Papyrus"/>
                <a:cs typeface="Papyrus"/>
              </a:rPr>
              <a:t> </a:t>
            </a:r>
            <a:r>
              <a:rPr lang="es-ES_tradnl" sz="3200" dirty="0" smtClean="0">
                <a:solidFill>
                  <a:schemeClr val="bg1"/>
                </a:solidFill>
                <a:latin typeface="Papyrus"/>
                <a:cs typeface="Papyrus"/>
              </a:rPr>
              <a:t>        </a:t>
            </a:r>
            <a:r>
              <a:rPr lang="es-ES_tradnl" sz="3200" dirty="0" smtClean="0">
                <a:solidFill>
                  <a:schemeClr val="tx1"/>
                </a:solidFill>
                <a:latin typeface="Papyrus"/>
                <a:cs typeface="Papyrus"/>
              </a:rPr>
              <a:t>    </a:t>
            </a:r>
            <a:r>
              <a:rPr lang="es-ES_tradnl" sz="4000" dirty="0" err="1" smtClean="0">
                <a:solidFill>
                  <a:schemeClr val="tx1"/>
                </a:solidFill>
                <a:latin typeface="Papyrus"/>
                <a:cs typeface="Papyrus"/>
              </a:rPr>
              <a:t>His</a:t>
            </a:r>
            <a:r>
              <a:rPr lang="es-ES_tradnl" sz="3200" dirty="0" smtClean="0">
                <a:solidFill>
                  <a:schemeClr val="tx1"/>
                </a:solidFill>
                <a:latin typeface="Papyrus"/>
                <a:cs typeface="Papyrus"/>
              </a:rPr>
              <a:t> </a:t>
            </a:r>
            <a:r>
              <a:rPr lang="es-ES_tradnl" sz="4000" dirty="0" err="1" smtClean="0">
                <a:solidFill>
                  <a:schemeClr val="tx1"/>
                </a:solidFill>
                <a:latin typeface="Papyrus"/>
                <a:cs typeface="Papyrus"/>
              </a:rPr>
              <a:t>Blood</a:t>
            </a:r>
            <a:r>
              <a:rPr lang="es-ES_tradnl" sz="4000" dirty="0" smtClean="0">
                <a:solidFill>
                  <a:schemeClr val="tx1"/>
                </a:solidFill>
                <a:latin typeface="Papyrus"/>
                <a:cs typeface="Papyrus"/>
              </a:rPr>
              <a:t> </a:t>
            </a:r>
            <a:r>
              <a:rPr lang="es-ES_tradnl" sz="4000" dirty="0" err="1" smtClean="0">
                <a:solidFill>
                  <a:schemeClr val="tx1"/>
                </a:solidFill>
                <a:latin typeface="Papyrus"/>
                <a:cs typeface="Papyrus"/>
              </a:rPr>
              <a:t>Covenant</a:t>
            </a:r>
            <a:endParaRPr lang="es-ES_tradnl" sz="4000" dirty="0" smtClean="0">
              <a:solidFill>
                <a:schemeClr val="tx1"/>
              </a:solidFill>
              <a:latin typeface="Papyrus"/>
              <a:cs typeface="Papyrus"/>
            </a:endParaRPr>
          </a:p>
        </p:txBody>
      </p:sp>
      <p:sp>
        <p:nvSpPr>
          <p:cNvPr id="5" name="TextBox 4"/>
          <p:cNvSpPr txBox="1"/>
          <p:nvPr/>
        </p:nvSpPr>
        <p:spPr>
          <a:xfrm>
            <a:off x="201576" y="4954172"/>
            <a:ext cx="8484363" cy="584776"/>
          </a:xfrm>
          <a:prstGeom prst="rect">
            <a:avLst/>
          </a:prstGeom>
          <a:solidFill>
            <a:srgbClr val="804000"/>
          </a:solidFill>
        </p:spPr>
        <p:txBody>
          <a:bodyPr wrap="square" rtlCol="0">
            <a:spAutoFit/>
          </a:bodyPr>
          <a:lstStyle/>
          <a:p>
            <a:r>
              <a:rPr lang="es-ES_tradnl" sz="3200" dirty="0">
                <a:latin typeface="Noteworthy Light"/>
                <a:cs typeface="Noteworthy Light"/>
              </a:rPr>
              <a:t> </a:t>
            </a:r>
            <a:r>
              <a:rPr lang="es-ES_tradnl" sz="3200" dirty="0" smtClean="0">
                <a:latin typeface="Noteworthy Light"/>
                <a:cs typeface="Noteworthy Light"/>
              </a:rPr>
              <a:t> </a:t>
            </a:r>
            <a:r>
              <a:rPr lang="es-ES_tradnl" sz="3200" dirty="0" err="1" smtClean="0">
                <a:solidFill>
                  <a:srgbClr val="FFFFFF"/>
                </a:solidFill>
                <a:latin typeface="Noteworthy Light"/>
                <a:cs typeface="Noteworthy Light"/>
              </a:rPr>
              <a:t>The</a:t>
            </a:r>
            <a:r>
              <a:rPr lang="es-ES_tradnl" sz="3200" dirty="0" smtClean="0">
                <a:solidFill>
                  <a:srgbClr val="FFFFFF"/>
                </a:solidFill>
                <a:latin typeface="Noteworthy Light"/>
                <a:cs typeface="Noteworthy Light"/>
              </a:rPr>
              <a:t> </a:t>
            </a:r>
            <a:r>
              <a:rPr lang="es-ES_tradnl" sz="3200" dirty="0" smtClean="0">
                <a:solidFill>
                  <a:schemeClr val="tx2">
                    <a:lumMod val="60000"/>
                    <a:lumOff val="40000"/>
                  </a:schemeClr>
                </a:solidFill>
                <a:latin typeface="Noteworthy Light"/>
                <a:cs typeface="Noteworthy Light"/>
              </a:rPr>
              <a:t>Place</a:t>
            </a:r>
            <a:r>
              <a:rPr lang="es-ES_tradnl" sz="3200" dirty="0" smtClean="0">
                <a:solidFill>
                  <a:srgbClr val="FFFFFF"/>
                </a:solidFill>
                <a:latin typeface="Noteworthy Light"/>
                <a:cs typeface="Noteworthy Light"/>
              </a:rPr>
              <a:t> </a:t>
            </a:r>
            <a:r>
              <a:rPr lang="es-ES_tradnl" sz="3200" dirty="0" err="1" smtClean="0">
                <a:solidFill>
                  <a:srgbClr val="FFFFFF"/>
                </a:solidFill>
                <a:latin typeface="Noteworthy Light"/>
                <a:cs typeface="Noteworthy Light"/>
              </a:rPr>
              <a:t>it</a:t>
            </a:r>
            <a:r>
              <a:rPr lang="es-ES_tradnl" sz="3200" dirty="0" smtClean="0">
                <a:solidFill>
                  <a:srgbClr val="FFFFFF"/>
                </a:solidFill>
                <a:latin typeface="Noteworthy Light"/>
                <a:cs typeface="Noteworthy Light"/>
              </a:rPr>
              <a:t> </a:t>
            </a:r>
            <a:r>
              <a:rPr lang="es-ES_tradnl" sz="3200" dirty="0" err="1" smtClean="0">
                <a:solidFill>
                  <a:srgbClr val="FFFFFF"/>
                </a:solidFill>
                <a:latin typeface="Noteworthy Light"/>
                <a:cs typeface="Noteworthy Light"/>
              </a:rPr>
              <a:t>started</a:t>
            </a:r>
            <a:r>
              <a:rPr lang="es-ES_tradnl" sz="3200" dirty="0" smtClean="0">
                <a:solidFill>
                  <a:srgbClr val="FFFFFF"/>
                </a:solidFill>
                <a:latin typeface="Noteworthy Light"/>
                <a:cs typeface="Noteworthy Light"/>
              </a:rPr>
              <a:t> -  </a:t>
            </a:r>
            <a:r>
              <a:rPr lang="es-ES_tradnl" sz="3200" dirty="0" err="1" smtClean="0">
                <a:solidFill>
                  <a:srgbClr val="FFFFFF"/>
                </a:solidFill>
                <a:latin typeface="Noteworthy Light"/>
                <a:cs typeface="Noteworthy Light"/>
              </a:rPr>
              <a:t>is</a:t>
            </a:r>
            <a:r>
              <a:rPr lang="es-ES_tradnl" sz="3200" dirty="0" smtClean="0">
                <a:solidFill>
                  <a:srgbClr val="FFFFFF"/>
                </a:solidFill>
                <a:latin typeface="Noteworthy Light"/>
                <a:cs typeface="Noteworthy Light"/>
              </a:rPr>
              <a:t> </a:t>
            </a:r>
            <a:r>
              <a:rPr lang="es-ES_tradnl" sz="3200" dirty="0" err="1" smtClean="0">
                <a:solidFill>
                  <a:srgbClr val="FFFFFF"/>
                </a:solidFill>
                <a:latin typeface="Noteworthy Light"/>
                <a:cs typeface="Noteworthy Light"/>
              </a:rPr>
              <a:t>the</a:t>
            </a:r>
            <a:r>
              <a:rPr lang="es-ES_tradnl" sz="3200" dirty="0" smtClean="0">
                <a:solidFill>
                  <a:srgbClr val="FFFFFF"/>
                </a:solidFill>
                <a:latin typeface="Noteworthy Light"/>
                <a:cs typeface="Noteworthy Light"/>
              </a:rPr>
              <a:t> </a:t>
            </a:r>
            <a:r>
              <a:rPr lang="es-ES_tradnl" sz="3200" dirty="0" smtClean="0">
                <a:solidFill>
                  <a:srgbClr val="558ED5"/>
                </a:solidFill>
                <a:latin typeface="Noteworthy Light"/>
                <a:cs typeface="Noteworthy Light"/>
              </a:rPr>
              <a:t>Place</a:t>
            </a:r>
            <a:r>
              <a:rPr lang="es-ES_tradnl" sz="3200" dirty="0" smtClean="0">
                <a:solidFill>
                  <a:srgbClr val="FFFFFF"/>
                </a:solidFill>
                <a:latin typeface="Noteworthy Light"/>
                <a:cs typeface="Noteworthy Light"/>
              </a:rPr>
              <a:t> </a:t>
            </a:r>
            <a:r>
              <a:rPr lang="es-ES_tradnl" sz="3200" dirty="0" err="1" smtClean="0">
                <a:solidFill>
                  <a:srgbClr val="FFFFFF"/>
                </a:solidFill>
                <a:latin typeface="Noteworthy Light"/>
                <a:cs typeface="Noteworthy Light"/>
              </a:rPr>
              <a:t>it</a:t>
            </a:r>
            <a:r>
              <a:rPr lang="es-ES_tradnl" sz="3200" dirty="0" smtClean="0">
                <a:solidFill>
                  <a:srgbClr val="FFFFFF"/>
                </a:solidFill>
                <a:latin typeface="Noteworthy Light"/>
                <a:cs typeface="Noteworthy Light"/>
              </a:rPr>
              <a:t> </a:t>
            </a:r>
            <a:r>
              <a:rPr lang="es-ES_tradnl" sz="3200" dirty="0" err="1" smtClean="0">
                <a:solidFill>
                  <a:srgbClr val="FFFFFF"/>
                </a:solidFill>
                <a:latin typeface="Noteworthy Light"/>
                <a:cs typeface="Noteworthy Light"/>
              </a:rPr>
              <a:t>will</a:t>
            </a:r>
            <a:r>
              <a:rPr lang="es-ES_tradnl" sz="3200" dirty="0" smtClean="0">
                <a:solidFill>
                  <a:srgbClr val="FFFFFF"/>
                </a:solidFill>
                <a:latin typeface="Noteworthy Light"/>
                <a:cs typeface="Noteworthy Light"/>
              </a:rPr>
              <a:t> be </a:t>
            </a:r>
            <a:r>
              <a:rPr lang="es-ES_tradnl" sz="3200" dirty="0" err="1" smtClean="0">
                <a:solidFill>
                  <a:srgbClr val="FFFFFF"/>
                </a:solidFill>
                <a:latin typeface="Noteworthy Light"/>
                <a:cs typeface="Noteworthy Light"/>
              </a:rPr>
              <a:t>Finished</a:t>
            </a:r>
            <a:endParaRPr lang="es-ES_tradnl" sz="2800" dirty="0">
              <a:solidFill>
                <a:srgbClr val="FFFFFF"/>
              </a:solidFill>
              <a:latin typeface="Noteworthy Light"/>
              <a:cs typeface="Noteworthy Light"/>
            </a:endParaRPr>
          </a:p>
        </p:txBody>
      </p:sp>
    </p:spTree>
    <p:extLst>
      <p:ext uri="{BB962C8B-B14F-4D97-AF65-F5344CB8AC3E}">
        <p14:creationId xmlns:p14="http://schemas.microsoft.com/office/powerpoint/2010/main" val="36108254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5057992" y="1000882"/>
            <a:ext cx="4086008" cy="535531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600" b="1" dirty="0" smtClean="0">
                <a:solidFill>
                  <a:schemeClr val="tx1"/>
                </a:solidFill>
                <a:latin typeface="Papyrus"/>
                <a:cs typeface="Papyrus"/>
              </a:rPr>
              <a:t>“</a:t>
            </a:r>
            <a:r>
              <a:rPr lang="en-US" dirty="0" smtClean="0">
                <a:solidFill>
                  <a:schemeClr val="tx1"/>
                </a:solidFill>
                <a:latin typeface="Papyrus"/>
                <a:cs typeface="Papyrus"/>
              </a:rPr>
              <a:t>And God said to Abraham, ‘Take Me a heifer 3 years old, and a ram  3 years old &amp; a turtledove </a:t>
            </a:r>
            <a:r>
              <a:rPr lang="en-US" dirty="0">
                <a:solidFill>
                  <a:schemeClr val="tx1"/>
                </a:solidFill>
                <a:latin typeface="Papyrus"/>
                <a:cs typeface="Papyrus"/>
              </a:rPr>
              <a:t>&amp;</a:t>
            </a:r>
            <a:r>
              <a:rPr lang="en-US" dirty="0" smtClean="0">
                <a:solidFill>
                  <a:schemeClr val="tx1"/>
                </a:solidFill>
                <a:latin typeface="Papyrus"/>
                <a:cs typeface="Papyrus"/>
              </a:rPr>
              <a:t> a young pigeon”</a:t>
            </a:r>
          </a:p>
          <a:p>
            <a:endParaRPr lang="en-US" dirty="0">
              <a:solidFill>
                <a:schemeClr val="tx1"/>
              </a:solidFill>
              <a:latin typeface="Papyrus"/>
              <a:cs typeface="Papyrus"/>
            </a:endParaRPr>
          </a:p>
          <a:p>
            <a:r>
              <a:rPr lang="en-US" dirty="0" smtClean="0">
                <a:solidFill>
                  <a:schemeClr val="tx1"/>
                </a:solidFill>
                <a:latin typeface="Papyrus"/>
                <a:cs typeface="Papyrus"/>
              </a:rPr>
              <a:t>And he took all these, and divided them in the midst, and laid each piece against the other: but he did not divide the birds”</a:t>
            </a:r>
          </a:p>
          <a:p>
            <a:endParaRPr lang="en-US" dirty="0">
              <a:solidFill>
                <a:schemeClr val="tx1"/>
              </a:solidFill>
              <a:latin typeface="Papyrus"/>
              <a:cs typeface="Papyrus"/>
            </a:endParaRPr>
          </a:p>
          <a:p>
            <a:r>
              <a:rPr lang="en-US" dirty="0" smtClean="0">
                <a:solidFill>
                  <a:schemeClr val="tx1"/>
                </a:solidFill>
                <a:latin typeface="Papyrus"/>
                <a:cs typeface="Papyrus"/>
              </a:rPr>
              <a:t>And when the fowls came down on the </a:t>
            </a:r>
            <a:r>
              <a:rPr lang="en-US" dirty="0" err="1" smtClean="0">
                <a:solidFill>
                  <a:schemeClr val="tx1"/>
                </a:solidFill>
                <a:latin typeface="Papyrus"/>
                <a:cs typeface="Papyrus"/>
              </a:rPr>
              <a:t>carcases</a:t>
            </a:r>
            <a:r>
              <a:rPr lang="en-US" dirty="0" smtClean="0">
                <a:solidFill>
                  <a:schemeClr val="tx1"/>
                </a:solidFill>
                <a:latin typeface="Papyrus"/>
                <a:cs typeface="Papyrus"/>
              </a:rPr>
              <a:t>, Abram drove them away. And when the sun was going down, a deep sleep fell upon Abram: and lo, a horror of great darkness fell on him.”</a:t>
            </a:r>
          </a:p>
          <a:p>
            <a:endParaRPr lang="en-US" dirty="0" smtClean="0">
              <a:solidFill>
                <a:schemeClr val="tx1"/>
              </a:solidFill>
              <a:latin typeface="Papyrus"/>
              <a:cs typeface="Papyrus"/>
            </a:endParaRPr>
          </a:p>
          <a:p>
            <a:r>
              <a:rPr lang="en-US" dirty="0" smtClean="0">
                <a:solidFill>
                  <a:schemeClr val="tx1"/>
                </a:solidFill>
                <a:latin typeface="Papyrus"/>
                <a:cs typeface="Papyrus"/>
              </a:rPr>
              <a:t>“And it came to pass that when the sun  went down, and it was dark, </a:t>
            </a:r>
            <a:r>
              <a:rPr lang="en-US" u="sng" dirty="0" smtClean="0">
                <a:solidFill>
                  <a:srgbClr val="FF0000"/>
                </a:solidFill>
                <a:latin typeface="Papyrus"/>
                <a:cs typeface="Papyrus"/>
              </a:rPr>
              <a:t>behold a smoking furnace, and a burning lamp </a:t>
            </a:r>
            <a:r>
              <a:rPr lang="en-US" dirty="0" smtClean="0">
                <a:solidFill>
                  <a:schemeClr val="tx1"/>
                </a:solidFill>
                <a:latin typeface="Papyrus"/>
                <a:cs typeface="Papyrus"/>
              </a:rPr>
              <a:t>that passed between those pieces.” </a:t>
            </a:r>
          </a:p>
        </p:txBody>
      </p:sp>
      <p:sp>
        <p:nvSpPr>
          <p:cNvPr id="9" name="TextBox 8"/>
          <p:cNvSpPr txBox="1"/>
          <p:nvPr/>
        </p:nvSpPr>
        <p:spPr>
          <a:xfrm>
            <a:off x="4910667" y="343987"/>
            <a:ext cx="423333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kern="1200" dirty="0" smtClean="0">
                <a:solidFill>
                  <a:srgbClr val="000000"/>
                </a:solidFill>
                <a:latin typeface="Papyrus"/>
                <a:cs typeface="Papyrus"/>
              </a:rPr>
              <a:t>God Cuts Blood Covenant with Abram </a:t>
            </a:r>
          </a:p>
          <a:p>
            <a:r>
              <a:rPr lang="en-US" kern="1200" dirty="0" smtClean="0">
                <a:solidFill>
                  <a:srgbClr val="000000"/>
                </a:solidFill>
                <a:latin typeface="Papyrus"/>
                <a:cs typeface="Papyrus"/>
              </a:rPr>
              <a:t>	in </a:t>
            </a:r>
            <a:r>
              <a:rPr lang="en-US" kern="1200" dirty="0" smtClean="0">
                <a:solidFill>
                  <a:srgbClr val="000000"/>
                </a:solidFill>
                <a:latin typeface="Lucida Handwriting"/>
                <a:cs typeface="Lucida Handwriting"/>
              </a:rPr>
              <a:t>Jerusalem   - </a:t>
            </a:r>
            <a:r>
              <a:rPr lang="en-US" kern="1200" dirty="0" err="1" smtClean="0">
                <a:solidFill>
                  <a:srgbClr val="000000"/>
                </a:solidFill>
                <a:latin typeface="Lucida Handwriting"/>
                <a:cs typeface="Lucida Handwriting"/>
              </a:rPr>
              <a:t>Genensis</a:t>
            </a:r>
            <a:r>
              <a:rPr lang="en-US" kern="1200" dirty="0" smtClean="0">
                <a:solidFill>
                  <a:srgbClr val="000000"/>
                </a:solidFill>
                <a:latin typeface="Lucida Handwriting"/>
                <a:cs typeface="Lucida Handwriting"/>
              </a:rPr>
              <a:t> 15  </a:t>
            </a:r>
            <a:r>
              <a:rPr lang="en-US" kern="1200" dirty="0" smtClean="0">
                <a:solidFill>
                  <a:srgbClr val="000000"/>
                </a:solidFill>
                <a:latin typeface="Papyrus"/>
                <a:cs typeface="Papyrus"/>
              </a:rPr>
              <a:t>  </a:t>
            </a:r>
            <a:r>
              <a:rPr lang="en-US" kern="1200" dirty="0" smtClean="0">
                <a:solidFill>
                  <a:srgbClr val="FFFFFF"/>
                </a:solidFill>
                <a:latin typeface="Papyrus"/>
                <a:cs typeface="Papyrus"/>
              </a:rPr>
              <a:t> </a:t>
            </a:r>
            <a:endParaRPr lang="en-US" kern="1200" dirty="0">
              <a:solidFill>
                <a:srgbClr val="FFFFFF"/>
              </a:solidFill>
              <a:latin typeface="Papyrus"/>
              <a:cs typeface="Papyrus"/>
            </a:endParaRPr>
          </a:p>
        </p:txBody>
      </p:sp>
      <p:pic>
        <p:nvPicPr>
          <p:cNvPr id="4" name="Picture 3" descr="3688227.jp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23558" y="208536"/>
            <a:ext cx="4687110" cy="6280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74205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dirty="0"/>
          </a:p>
        </p:txBody>
      </p:sp>
      <p:sp>
        <p:nvSpPr>
          <p:cNvPr id="2" name="TextBox 1"/>
          <p:cNvSpPr txBox="1"/>
          <p:nvPr/>
        </p:nvSpPr>
        <p:spPr>
          <a:xfrm>
            <a:off x="295962" y="370971"/>
            <a:ext cx="4219344" cy="5324535"/>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solidFill>
                  <a:srgbClr val="FFFFFF"/>
                </a:solidFill>
                <a:latin typeface="Papyrus"/>
                <a:cs typeface="Papyrus"/>
              </a:rPr>
              <a:t>“</a:t>
            </a:r>
            <a:r>
              <a:rPr lang="en-US" sz="2000" dirty="0" smtClean="0">
                <a:solidFill>
                  <a:srgbClr val="FFFFFF"/>
                </a:solidFill>
                <a:latin typeface="Papyrus"/>
                <a:cs typeface="Papyrus"/>
              </a:rPr>
              <a:t>And it came to pass after these things that God did tempt Abraham, and said to him Abraham: and he said, ‘Behold, here I am.  And He said, Take now your son, your ONLY son Isaac, whom you love, and get to the </a:t>
            </a:r>
            <a:r>
              <a:rPr lang="en-US" sz="2000" u="sng" dirty="0" smtClean="0">
                <a:solidFill>
                  <a:srgbClr val="FFFFFF"/>
                </a:solidFill>
                <a:latin typeface="Papyrus"/>
                <a:cs typeface="Papyrus"/>
              </a:rPr>
              <a:t>land of </a:t>
            </a:r>
            <a:r>
              <a:rPr lang="en-US" sz="2000" b="1" u="sng" dirty="0" err="1" smtClean="0">
                <a:solidFill>
                  <a:srgbClr val="FFFFFF"/>
                </a:solidFill>
                <a:latin typeface="Papyrus"/>
                <a:cs typeface="Papyrus"/>
              </a:rPr>
              <a:t>Moriah</a:t>
            </a:r>
            <a:r>
              <a:rPr lang="en-US" sz="2000" b="1" dirty="0" smtClean="0">
                <a:solidFill>
                  <a:srgbClr val="FFFFFF"/>
                </a:solidFill>
                <a:latin typeface="Papyrus"/>
                <a:cs typeface="Papyrus"/>
              </a:rPr>
              <a:t>:</a:t>
            </a:r>
            <a:r>
              <a:rPr lang="en-US" sz="2000" dirty="0" smtClean="0">
                <a:solidFill>
                  <a:srgbClr val="FFFFFF"/>
                </a:solidFill>
                <a:latin typeface="Papyrus"/>
                <a:cs typeface="Papyrus"/>
              </a:rPr>
              <a:t> and offer him there for a burnt offering on one of the mountains which I will tell you of. (Gen 22:.1-2)</a:t>
            </a:r>
          </a:p>
          <a:p>
            <a:pPr algn="ctr"/>
            <a:endParaRPr lang="en-US" sz="2000" dirty="0" smtClean="0">
              <a:solidFill>
                <a:srgbClr val="FFFFFF"/>
              </a:solidFill>
              <a:latin typeface="Papyrus"/>
              <a:cs typeface="Papyrus"/>
            </a:endParaRPr>
          </a:p>
          <a:p>
            <a:pPr algn="ctr"/>
            <a:r>
              <a:rPr lang="en-US" sz="2000" dirty="0" smtClean="0">
                <a:solidFill>
                  <a:srgbClr val="FFFFFF"/>
                </a:solidFill>
                <a:latin typeface="Papyrus"/>
                <a:cs typeface="Papyrus"/>
              </a:rPr>
              <a:t>Mt. </a:t>
            </a:r>
            <a:r>
              <a:rPr lang="en-US" sz="2000" dirty="0" err="1" smtClean="0">
                <a:solidFill>
                  <a:srgbClr val="FFFFFF"/>
                </a:solidFill>
                <a:latin typeface="Papyrus"/>
                <a:cs typeface="Papyrus"/>
              </a:rPr>
              <a:t>Moriah</a:t>
            </a:r>
            <a:r>
              <a:rPr lang="en-US" sz="2000" dirty="0" smtClean="0">
                <a:solidFill>
                  <a:srgbClr val="FFFFFF"/>
                </a:solidFill>
                <a:latin typeface="Papyrus"/>
                <a:cs typeface="Papyrus"/>
              </a:rPr>
              <a:t> is the Temple Mt.</a:t>
            </a:r>
          </a:p>
          <a:p>
            <a:pPr algn="ctr"/>
            <a:r>
              <a:rPr lang="en-US" sz="2000" dirty="0" smtClean="0">
                <a:solidFill>
                  <a:srgbClr val="FFFFFF"/>
                </a:solidFill>
                <a:latin typeface="Lucida Handwriting"/>
                <a:cs typeface="Lucida Handwriting"/>
              </a:rPr>
              <a:t>In Jerusalem!</a:t>
            </a:r>
          </a:p>
          <a:p>
            <a:pPr algn="ctr"/>
            <a:endParaRPr lang="en-US" sz="2000" dirty="0">
              <a:solidFill>
                <a:srgbClr val="FFFFFF"/>
              </a:solidFill>
              <a:latin typeface="Lucida Handwriting"/>
              <a:cs typeface="Lucida Handwriting"/>
            </a:endParaRPr>
          </a:p>
          <a:p>
            <a:pPr algn="ctr"/>
            <a:r>
              <a:rPr lang="en-US" sz="2000" dirty="0" smtClean="0">
                <a:solidFill>
                  <a:srgbClr val="FFFFFF"/>
                </a:solidFill>
                <a:latin typeface="Papyrus"/>
                <a:cs typeface="Papyrus"/>
              </a:rPr>
              <a:t>	“And </a:t>
            </a:r>
            <a:r>
              <a:rPr lang="en-US" sz="2000" b="1" u="sng" dirty="0" smtClean="0">
                <a:solidFill>
                  <a:srgbClr val="FFFFFF"/>
                </a:solidFill>
                <a:latin typeface="Papyrus"/>
                <a:cs typeface="Papyrus"/>
              </a:rPr>
              <a:t>on the 3</a:t>
            </a:r>
            <a:r>
              <a:rPr lang="en-US" sz="2000" b="1" u="sng" baseline="30000" dirty="0" smtClean="0">
                <a:solidFill>
                  <a:srgbClr val="FFFFFF"/>
                </a:solidFill>
                <a:latin typeface="Papyrus"/>
                <a:cs typeface="Papyrus"/>
              </a:rPr>
              <a:t>rd</a:t>
            </a:r>
            <a:r>
              <a:rPr lang="en-US" sz="2000" b="1" u="sng" dirty="0" smtClean="0">
                <a:solidFill>
                  <a:srgbClr val="FFFFFF"/>
                </a:solidFill>
                <a:latin typeface="Papyrus"/>
                <a:cs typeface="Papyrus"/>
              </a:rPr>
              <a:t> day </a:t>
            </a:r>
            <a:r>
              <a:rPr lang="en-US" sz="2000" dirty="0" smtClean="0">
                <a:solidFill>
                  <a:srgbClr val="FFFFFF"/>
                </a:solidFill>
                <a:latin typeface="Papyrus"/>
                <a:cs typeface="Papyrus"/>
              </a:rPr>
              <a:t>Abraham lifted up his eyes and saw the place afar off.” vs. 4</a:t>
            </a:r>
            <a:endParaRPr lang="en-US" sz="2000" dirty="0">
              <a:solidFill>
                <a:srgbClr val="FFFFFF"/>
              </a:solidFill>
              <a:latin typeface="Papyrus"/>
              <a:cs typeface="Papyrus"/>
            </a:endParaRPr>
          </a:p>
        </p:txBody>
      </p:sp>
      <p:sp>
        <p:nvSpPr>
          <p:cNvPr id="7" name="TextBox 6"/>
          <p:cNvSpPr txBox="1"/>
          <p:nvPr/>
        </p:nvSpPr>
        <p:spPr>
          <a:xfrm>
            <a:off x="295962" y="6151829"/>
            <a:ext cx="8572871"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ES_tradnl" dirty="0" err="1" smtClean="0">
                <a:solidFill>
                  <a:schemeClr val="tx1"/>
                </a:solidFill>
                <a:latin typeface="Lucida Handwriting"/>
                <a:cs typeface="Lucida Handwriting"/>
              </a:rPr>
              <a:t>God</a:t>
            </a:r>
            <a:r>
              <a:rPr lang="es-ES_tradnl" dirty="0" smtClean="0">
                <a:solidFill>
                  <a:schemeClr val="tx1"/>
                </a:solidFill>
                <a:latin typeface="Lucida Handwriting"/>
                <a:cs typeface="Lucida Handwriting"/>
              </a:rPr>
              <a:t> </a:t>
            </a:r>
            <a:r>
              <a:rPr lang="es-ES_tradnl" dirty="0" err="1" smtClean="0">
                <a:solidFill>
                  <a:schemeClr val="tx1"/>
                </a:solidFill>
                <a:latin typeface="Lucida Handwriting"/>
                <a:cs typeface="Lucida Handwriting"/>
              </a:rPr>
              <a:t>offered</a:t>
            </a:r>
            <a:r>
              <a:rPr lang="es-ES_tradnl" dirty="0" smtClean="0">
                <a:solidFill>
                  <a:schemeClr val="tx1"/>
                </a:solidFill>
                <a:latin typeface="Lucida Handwriting"/>
                <a:cs typeface="Lucida Handwriting"/>
              </a:rPr>
              <a:t> </a:t>
            </a:r>
            <a:r>
              <a:rPr lang="es-ES_tradnl" dirty="0" err="1" smtClean="0">
                <a:solidFill>
                  <a:schemeClr val="tx1"/>
                </a:solidFill>
                <a:latin typeface="Lucida Handwriting"/>
                <a:cs typeface="Lucida Handwriting"/>
              </a:rPr>
              <a:t>His</a:t>
            </a:r>
            <a:r>
              <a:rPr lang="es-ES_tradnl" dirty="0" smtClean="0">
                <a:solidFill>
                  <a:schemeClr val="tx1"/>
                </a:solidFill>
                <a:latin typeface="Lucida Handwriting"/>
                <a:cs typeface="Lucida Handwriting"/>
              </a:rPr>
              <a:t> Son </a:t>
            </a:r>
            <a:r>
              <a:rPr lang="es-ES_tradnl" dirty="0" err="1" smtClean="0">
                <a:solidFill>
                  <a:schemeClr val="tx1"/>
                </a:solidFill>
                <a:latin typeface="Lucida Handwriting"/>
                <a:cs typeface="Lucida Handwriting"/>
              </a:rPr>
              <a:t>Jesus</a:t>
            </a:r>
            <a:r>
              <a:rPr lang="es-ES_tradnl" dirty="0" smtClean="0">
                <a:solidFill>
                  <a:schemeClr val="tx1"/>
                </a:solidFill>
                <a:latin typeface="Lucida Handwriting"/>
                <a:cs typeface="Lucida Handwriting"/>
              </a:rPr>
              <a:t> in </a:t>
            </a:r>
            <a:r>
              <a:rPr lang="es-ES_tradnl" dirty="0" err="1" smtClean="0">
                <a:solidFill>
                  <a:schemeClr val="tx1"/>
                </a:solidFill>
                <a:latin typeface="Lucida Handwriting"/>
                <a:cs typeface="Lucida Handwriting"/>
              </a:rPr>
              <a:t>the</a:t>
            </a:r>
            <a:r>
              <a:rPr lang="es-ES_tradnl" dirty="0" smtClean="0">
                <a:solidFill>
                  <a:schemeClr val="tx1"/>
                </a:solidFill>
                <a:latin typeface="Lucida Handwriting"/>
                <a:cs typeface="Lucida Handwriting"/>
              </a:rPr>
              <a:t>  Place Abraham </a:t>
            </a:r>
            <a:r>
              <a:rPr lang="es-ES_tradnl" dirty="0" err="1" smtClean="0">
                <a:solidFill>
                  <a:schemeClr val="tx1"/>
                </a:solidFill>
                <a:latin typeface="Lucida Handwriting"/>
                <a:cs typeface="Lucida Handwriting"/>
              </a:rPr>
              <a:t>offered</a:t>
            </a:r>
            <a:r>
              <a:rPr lang="es-ES_tradnl" dirty="0" smtClean="0">
                <a:solidFill>
                  <a:schemeClr val="tx1"/>
                </a:solidFill>
                <a:latin typeface="Lucida Handwriting"/>
                <a:cs typeface="Lucida Handwriting"/>
              </a:rPr>
              <a:t> Isaac!</a:t>
            </a:r>
            <a:endParaRPr lang="es-ES_tradnl" dirty="0">
              <a:solidFill>
                <a:schemeClr val="tx1"/>
              </a:solidFill>
              <a:latin typeface="Lucida Handwriting"/>
              <a:cs typeface="Lucida Handwriting"/>
            </a:endParaRPr>
          </a:p>
        </p:txBody>
      </p:sp>
      <p:pic>
        <p:nvPicPr>
          <p:cNvPr id="4" name="Picture 3" descr="abraham-and-isaac-39463-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306" y="392049"/>
            <a:ext cx="4256024" cy="5303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40636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dirty="0"/>
          </a:p>
        </p:txBody>
      </p:sp>
      <p:sp>
        <p:nvSpPr>
          <p:cNvPr id="6" name="TextBox 5"/>
          <p:cNvSpPr txBox="1"/>
          <p:nvPr/>
        </p:nvSpPr>
        <p:spPr>
          <a:xfrm>
            <a:off x="336278" y="441026"/>
            <a:ext cx="4017768" cy="37240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dirty="0" err="1" smtClean="0">
                <a:solidFill>
                  <a:srgbClr val="000000"/>
                </a:solidFill>
                <a:latin typeface="Lucida Handwriting"/>
                <a:cs typeface="Lucida Handwriting"/>
              </a:rPr>
              <a:t>God</a:t>
            </a:r>
            <a:r>
              <a:rPr lang="es-ES_tradnl" dirty="0" smtClean="0">
                <a:solidFill>
                  <a:srgbClr val="000000"/>
                </a:solidFill>
                <a:latin typeface="Lucida Handwriting"/>
                <a:cs typeface="Lucida Handwriting"/>
              </a:rPr>
              <a:t> </a:t>
            </a:r>
            <a:r>
              <a:rPr lang="es-ES_tradnl" dirty="0" err="1" smtClean="0">
                <a:solidFill>
                  <a:srgbClr val="000000"/>
                </a:solidFill>
                <a:latin typeface="Lucida Handwriting"/>
                <a:cs typeface="Lucida Handwriting"/>
              </a:rPr>
              <a:t>let</a:t>
            </a:r>
            <a:r>
              <a:rPr lang="es-ES_tradnl" dirty="0">
                <a:solidFill>
                  <a:srgbClr val="000000"/>
                </a:solidFill>
                <a:latin typeface="Lucida Handwriting"/>
                <a:cs typeface="Lucida Handwriting"/>
              </a:rPr>
              <a:t> </a:t>
            </a:r>
            <a:r>
              <a:rPr lang="es-ES_tradnl" dirty="0" smtClean="0">
                <a:solidFill>
                  <a:srgbClr val="000000"/>
                </a:solidFill>
                <a:latin typeface="Lucida Handwriting"/>
                <a:cs typeface="Lucida Handwriting"/>
              </a:rPr>
              <a:t>Abraham </a:t>
            </a:r>
          </a:p>
          <a:p>
            <a:r>
              <a:rPr lang="es-ES_tradnl" dirty="0">
                <a:solidFill>
                  <a:srgbClr val="000000"/>
                </a:solidFill>
                <a:latin typeface="Lucida Handwriting"/>
                <a:cs typeface="Lucida Handwriting"/>
              </a:rPr>
              <a:t> </a:t>
            </a:r>
            <a:r>
              <a:rPr lang="es-ES_tradnl" dirty="0" smtClean="0">
                <a:solidFill>
                  <a:srgbClr val="000000"/>
                </a:solidFill>
                <a:latin typeface="Lucida Handwriting"/>
                <a:cs typeface="Lucida Handwriting"/>
              </a:rPr>
              <a:t> </a:t>
            </a:r>
            <a:r>
              <a:rPr lang="es-ES_tradnl" dirty="0" err="1" smtClean="0">
                <a:solidFill>
                  <a:srgbClr val="000000"/>
                </a:solidFill>
                <a:latin typeface="Lucida Handwriting"/>
                <a:cs typeface="Lucida Handwriting"/>
              </a:rPr>
              <a:t>see</a:t>
            </a:r>
            <a:r>
              <a:rPr lang="es-ES_tradnl" dirty="0" smtClean="0">
                <a:solidFill>
                  <a:srgbClr val="000000"/>
                </a:solidFill>
                <a:latin typeface="Lucida Handwriting"/>
                <a:cs typeface="Lucida Handwriting"/>
              </a:rPr>
              <a:t>  </a:t>
            </a:r>
            <a:r>
              <a:rPr lang="es-ES_tradnl" dirty="0" err="1" smtClean="0">
                <a:solidFill>
                  <a:srgbClr val="000000"/>
                </a:solidFill>
                <a:latin typeface="Lucida Handwriting"/>
                <a:cs typeface="Lucida Handwriting"/>
              </a:rPr>
              <a:t>into</a:t>
            </a:r>
            <a:r>
              <a:rPr lang="es-ES_tradnl" dirty="0" smtClean="0">
                <a:solidFill>
                  <a:srgbClr val="000000"/>
                </a:solidFill>
                <a:latin typeface="Lucida Handwriting"/>
                <a:cs typeface="Lucida Handwriting"/>
              </a:rPr>
              <a:t> </a:t>
            </a:r>
            <a:r>
              <a:rPr lang="es-ES_tradnl" dirty="0" err="1" smtClean="0">
                <a:solidFill>
                  <a:srgbClr val="000000"/>
                </a:solidFill>
                <a:latin typeface="Lucida Handwriting"/>
                <a:cs typeface="Lucida Handwriting"/>
              </a:rPr>
              <a:t>the</a:t>
            </a:r>
            <a:r>
              <a:rPr lang="es-ES_tradnl" dirty="0" smtClean="0">
                <a:solidFill>
                  <a:srgbClr val="000000"/>
                </a:solidFill>
                <a:latin typeface="Lucida Handwriting"/>
                <a:cs typeface="Lucida Handwriting"/>
              </a:rPr>
              <a:t> </a:t>
            </a:r>
            <a:r>
              <a:rPr lang="es-ES_tradnl" dirty="0" err="1" smtClean="0">
                <a:solidFill>
                  <a:srgbClr val="000000"/>
                </a:solidFill>
                <a:latin typeface="Lucida Handwriting"/>
                <a:cs typeface="Lucida Handwriting"/>
              </a:rPr>
              <a:t>future</a:t>
            </a:r>
            <a:r>
              <a:rPr lang="es-ES_tradnl" dirty="0" smtClean="0">
                <a:solidFill>
                  <a:srgbClr val="000000"/>
                </a:solidFill>
                <a:latin typeface="Lucida Handwriting"/>
                <a:cs typeface="Lucida Handwriting"/>
              </a:rPr>
              <a:t> </a:t>
            </a:r>
            <a:r>
              <a:rPr lang="en-US" dirty="0" smtClean="0">
                <a:solidFill>
                  <a:srgbClr val="000000"/>
                </a:solidFill>
                <a:latin typeface="Lucida Handwriting"/>
                <a:cs typeface="Lucida Handwriting"/>
              </a:rPr>
              <a:t>–</a:t>
            </a:r>
            <a:r>
              <a:rPr lang="es-ES_tradnl" dirty="0" smtClean="0">
                <a:solidFill>
                  <a:srgbClr val="000000"/>
                </a:solidFill>
                <a:latin typeface="Lucida Handwriting"/>
                <a:cs typeface="Lucida Handwriting"/>
              </a:rPr>
              <a:t>  </a:t>
            </a:r>
          </a:p>
          <a:p>
            <a:endParaRPr lang="es-ES_tradnl" sz="2000" dirty="0" smtClean="0">
              <a:solidFill>
                <a:srgbClr val="000000"/>
              </a:solidFill>
              <a:latin typeface="Lucida Handwriting"/>
              <a:cs typeface="Lucida Handwriting"/>
            </a:endParaRPr>
          </a:p>
          <a:p>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faith</a:t>
            </a:r>
            <a:r>
              <a:rPr lang="es-ES_tradnl" sz="2000" dirty="0" smtClean="0">
                <a:solidFill>
                  <a:srgbClr val="000000"/>
                </a:solidFill>
                <a:latin typeface="Papyrus"/>
                <a:cs typeface="Papyrus"/>
              </a:rPr>
              <a:t> Abraham </a:t>
            </a:r>
            <a:r>
              <a:rPr lang="es-ES_tradnl" sz="2000" dirty="0" err="1" smtClean="0">
                <a:solidFill>
                  <a:srgbClr val="000000"/>
                </a:solidFill>
                <a:latin typeface="Papyrus"/>
                <a:cs typeface="Papyrus"/>
              </a:rPr>
              <a:t>sojourned</a:t>
            </a:r>
            <a:endParaRPr lang="es-ES_tradnl" sz="2000" dirty="0" smtClean="0">
              <a:solidFill>
                <a:srgbClr val="000000"/>
              </a:solidFill>
              <a:latin typeface="Papyrus"/>
              <a:cs typeface="Papyrus"/>
            </a:endParaRPr>
          </a:p>
          <a:p>
            <a:r>
              <a:rPr lang="es-ES_tradnl" sz="2000" dirty="0" smtClean="0">
                <a:solidFill>
                  <a:srgbClr val="000000"/>
                </a:solidFill>
                <a:latin typeface="Papyrus"/>
                <a:cs typeface="Papyrus"/>
              </a:rPr>
              <a:t> in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Land</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Promise</a:t>
            </a:r>
            <a:r>
              <a:rPr lang="es-ES_tradnl" sz="2000" dirty="0" smtClean="0">
                <a:solidFill>
                  <a:srgbClr val="000000"/>
                </a:solidFill>
                <a:latin typeface="Papyrus"/>
                <a:cs typeface="Papyrus"/>
              </a:rPr>
              <a:t>, as in </a:t>
            </a:r>
          </a:p>
          <a:p>
            <a:r>
              <a:rPr lang="es-ES_tradnl" sz="2000" dirty="0" smtClean="0">
                <a:solidFill>
                  <a:srgbClr val="000000"/>
                </a:solidFill>
                <a:latin typeface="Papyrus"/>
                <a:cs typeface="Papyrus"/>
              </a:rPr>
              <a:t>a </a:t>
            </a:r>
            <a:r>
              <a:rPr lang="es-ES_tradnl" sz="2000" dirty="0" err="1" smtClean="0">
                <a:solidFill>
                  <a:srgbClr val="000000"/>
                </a:solidFill>
                <a:latin typeface="Papyrus"/>
                <a:cs typeface="Papyrus"/>
              </a:rPr>
              <a:t>strange</a:t>
            </a:r>
            <a:r>
              <a:rPr lang="es-ES_tradnl" sz="2000" dirty="0" smtClean="0">
                <a:solidFill>
                  <a:srgbClr val="000000"/>
                </a:solidFill>
                <a:latin typeface="Papyrus"/>
                <a:cs typeface="Papyrus"/>
              </a:rPr>
              <a:t> country, </a:t>
            </a:r>
            <a:r>
              <a:rPr lang="es-ES_tradnl" sz="2000" dirty="0" err="1" smtClean="0">
                <a:solidFill>
                  <a:srgbClr val="000000"/>
                </a:solidFill>
                <a:latin typeface="Papyrus"/>
                <a:cs typeface="Papyrus"/>
              </a:rPr>
              <a:t>dwelling</a:t>
            </a:r>
            <a:r>
              <a:rPr lang="es-ES_tradnl" sz="2000" dirty="0" smtClean="0">
                <a:solidFill>
                  <a:srgbClr val="000000"/>
                </a:solidFill>
                <a:latin typeface="Papyrus"/>
                <a:cs typeface="Papyrus"/>
              </a:rPr>
              <a:t> in </a:t>
            </a:r>
            <a:r>
              <a:rPr lang="es-ES_tradnl" sz="2000" dirty="0" err="1" smtClean="0">
                <a:solidFill>
                  <a:srgbClr val="000000"/>
                </a:solidFill>
                <a:latin typeface="Papyrus"/>
                <a:cs typeface="Papyrus"/>
              </a:rPr>
              <a:t>tabernacles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with</a:t>
            </a:r>
            <a:r>
              <a:rPr lang="es-ES_tradnl" sz="2000" dirty="0" smtClean="0">
                <a:solidFill>
                  <a:srgbClr val="000000"/>
                </a:solidFill>
                <a:latin typeface="Papyrus"/>
                <a:cs typeface="Papyrus"/>
              </a:rPr>
              <a:t> Isaac &amp; Jacob,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heirs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with</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him</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same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promise</a:t>
            </a:r>
            <a:r>
              <a:rPr lang="es-ES_tradnl" sz="2000" dirty="0" smtClean="0">
                <a:solidFill>
                  <a:srgbClr val="000000"/>
                </a:solidFill>
                <a:latin typeface="Papyrus"/>
                <a:cs typeface="Papyrus"/>
              </a:rPr>
              <a:t>.  </a:t>
            </a:r>
          </a:p>
          <a:p>
            <a:r>
              <a:rPr lang="es-ES_tradnl" sz="2000" dirty="0">
                <a:solidFill>
                  <a:srgbClr val="000000"/>
                </a:solidFill>
                <a:latin typeface="Papyrus"/>
                <a:cs typeface="Papyrus"/>
              </a:rPr>
              <a:t> </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For</a:t>
            </a:r>
            <a:r>
              <a:rPr lang="es-ES_tradnl" sz="2000" dirty="0" smtClean="0">
                <a:solidFill>
                  <a:srgbClr val="000000"/>
                </a:solidFill>
                <a:latin typeface="Papyrus"/>
                <a:cs typeface="Papyrus"/>
              </a:rPr>
              <a:t> he </a:t>
            </a:r>
            <a:r>
              <a:rPr lang="es-ES_tradnl" sz="2000" dirty="0" err="1" smtClean="0">
                <a:solidFill>
                  <a:srgbClr val="000000"/>
                </a:solidFill>
                <a:latin typeface="Papyrus"/>
                <a:cs typeface="Papyrus"/>
              </a:rPr>
              <a:t>looked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for</a:t>
            </a:r>
            <a:r>
              <a:rPr lang="es-ES_tradnl" sz="2000" dirty="0" smtClean="0">
                <a:solidFill>
                  <a:srgbClr val="000000"/>
                </a:solidFill>
                <a:latin typeface="Papyrus"/>
                <a:cs typeface="Papyrus"/>
              </a:rPr>
              <a:t> a City </a:t>
            </a:r>
            <a:r>
              <a:rPr lang="es-ES_tradnl" sz="2000" dirty="0" err="1" smtClean="0">
                <a:solidFill>
                  <a:srgbClr val="000000"/>
                </a:solidFill>
                <a:latin typeface="Papyrus"/>
                <a:cs typeface="Papyrus"/>
              </a:rPr>
              <a:t>which</a:t>
            </a:r>
            <a:r>
              <a:rPr lang="es-ES_tradnl" sz="2000" dirty="0" smtClean="0">
                <a:solidFill>
                  <a:srgbClr val="000000"/>
                </a:solidFill>
                <a:latin typeface="Papyrus"/>
                <a:cs typeface="Papyrus"/>
              </a:rPr>
              <a:t> has </a:t>
            </a:r>
            <a:r>
              <a:rPr lang="es-ES_tradnl" sz="2000" dirty="0" err="1" smtClean="0">
                <a:solidFill>
                  <a:srgbClr val="000000"/>
                </a:solidFill>
                <a:latin typeface="Papyrus"/>
                <a:cs typeface="Papyrus"/>
              </a:rPr>
              <a:t>foundations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whose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builder</a:t>
            </a:r>
            <a:r>
              <a:rPr lang="es-ES_tradnl" sz="2000" dirty="0" smtClean="0">
                <a:solidFill>
                  <a:srgbClr val="000000"/>
                </a:solidFill>
                <a:latin typeface="Papyrus"/>
                <a:cs typeface="Papyrus"/>
              </a:rPr>
              <a:t> and </a:t>
            </a:r>
            <a:r>
              <a:rPr lang="es-ES_tradnl" sz="2000" dirty="0" err="1" smtClean="0">
                <a:solidFill>
                  <a:srgbClr val="000000"/>
                </a:solidFill>
                <a:latin typeface="Papyrus"/>
                <a:cs typeface="Papyrus"/>
              </a:rPr>
              <a:t>maker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is</a:t>
            </a:r>
            <a:r>
              <a:rPr lang="es-ES_tradnl" sz="2000" dirty="0" smtClean="0">
                <a:solidFill>
                  <a:srgbClr val="000000"/>
                </a:solidFill>
                <a:latin typeface="Papyrus"/>
                <a:cs typeface="Papyrus"/>
              </a:rPr>
              <a:t> GOD”   Heb.11:9-10</a:t>
            </a:r>
            <a:endParaRPr lang="es-ES_tradnl" sz="2000" dirty="0">
              <a:solidFill>
                <a:srgbClr val="000000"/>
              </a:solidFill>
              <a:latin typeface="Lucida Handwriting"/>
              <a:cs typeface="Lucida Handwriting"/>
            </a:endParaRPr>
          </a:p>
        </p:txBody>
      </p:sp>
      <p:sp>
        <p:nvSpPr>
          <p:cNvPr id="7" name="TextBox 6"/>
          <p:cNvSpPr txBox="1"/>
          <p:nvPr/>
        </p:nvSpPr>
        <p:spPr>
          <a:xfrm>
            <a:off x="240628" y="4193800"/>
            <a:ext cx="3972313" cy="1631216"/>
          </a:xfrm>
          <a:prstGeom prst="rect">
            <a:avLst/>
          </a:prstGeom>
          <a:solidFill>
            <a:srgbClr val="8040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sz="2000" dirty="0" smtClean="0">
                <a:solidFill>
                  <a:srgbClr val="FFFFFF"/>
                </a:solidFill>
                <a:latin typeface="Papyrus"/>
                <a:cs typeface="Papyrus"/>
              </a:rPr>
              <a:t>“And Abraham </a:t>
            </a:r>
            <a:r>
              <a:rPr lang="es-ES_tradnl" sz="2000" dirty="0" err="1" smtClean="0">
                <a:solidFill>
                  <a:srgbClr val="FFFFFF"/>
                </a:solidFill>
                <a:latin typeface="Papyrus"/>
                <a:cs typeface="Papyrus"/>
              </a:rPr>
              <a:t>called</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name</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place </a:t>
            </a:r>
            <a:r>
              <a:rPr lang="es-ES_tradnl" sz="2000" b="1" dirty="0" smtClean="0">
                <a:solidFill>
                  <a:srgbClr val="FFFFFF"/>
                </a:solidFill>
                <a:latin typeface="Papyrus"/>
                <a:cs typeface="Papyrus"/>
              </a:rPr>
              <a:t>Jehovah-</a:t>
            </a:r>
            <a:r>
              <a:rPr lang="es-ES_tradnl" sz="2000" b="1" dirty="0" err="1" smtClean="0">
                <a:solidFill>
                  <a:srgbClr val="FFFFFF"/>
                </a:solidFill>
                <a:latin typeface="Papyrus"/>
                <a:cs typeface="Papyrus"/>
              </a:rPr>
              <a:t>Jireh</a:t>
            </a:r>
            <a:r>
              <a:rPr lang="es-ES_tradnl" sz="2000" dirty="0" smtClean="0">
                <a:solidFill>
                  <a:srgbClr val="FFFFFF"/>
                </a:solidFill>
                <a:latin typeface="Papyrus"/>
                <a:cs typeface="Papyrus"/>
              </a:rPr>
              <a:t>: as </a:t>
            </a:r>
            <a:r>
              <a:rPr lang="es-ES_tradnl" sz="2000" dirty="0" err="1" smtClean="0">
                <a:solidFill>
                  <a:srgbClr val="FFFFFF"/>
                </a:solidFill>
                <a:latin typeface="Papyrus"/>
                <a:cs typeface="Papyrus"/>
              </a:rPr>
              <a:t>it</a:t>
            </a:r>
            <a:endParaRPr lang="es-ES_tradnl" sz="2000" dirty="0" smtClean="0">
              <a:solidFill>
                <a:srgbClr val="FFFFFF"/>
              </a:solidFill>
              <a:latin typeface="Papyrus"/>
              <a:cs typeface="Papyrus"/>
            </a:endParaRPr>
          </a:p>
          <a:p>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is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said</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to</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this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day</a:t>
            </a:r>
            <a:r>
              <a:rPr lang="es-ES_tradnl" sz="2000" dirty="0" smtClean="0">
                <a:solidFill>
                  <a:srgbClr val="FFFFFF"/>
                </a:solidFill>
                <a:latin typeface="Papyrus"/>
                <a:cs typeface="Papyrus"/>
              </a:rPr>
              <a:t>, ‘In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Mt of</a:t>
            </a:r>
          </a:p>
          <a:p>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Lord, </a:t>
            </a:r>
            <a:r>
              <a:rPr lang="es-ES_tradnl" sz="2000" dirty="0" err="1" smtClean="0">
                <a:solidFill>
                  <a:srgbClr val="FFFFFF"/>
                </a:solidFill>
                <a:latin typeface="Papyrus"/>
                <a:cs typeface="Papyrus"/>
              </a:rPr>
              <a:t>it</a:t>
            </a:r>
            <a:r>
              <a:rPr lang="es-ES_tradnl" sz="2000" dirty="0" smtClean="0">
                <a:solidFill>
                  <a:srgbClr val="FFFFFF"/>
                </a:solidFill>
                <a:latin typeface="Papyrus"/>
                <a:cs typeface="Papyrus"/>
              </a:rPr>
              <a:t> (He)</a:t>
            </a:r>
            <a:r>
              <a:rPr lang="es-ES_tradnl" sz="2000" dirty="0" err="1" smtClean="0">
                <a:solidFill>
                  <a:srgbClr val="FFFFFF"/>
                </a:solidFill>
                <a:latin typeface="Papyrus"/>
                <a:cs typeface="Papyrus"/>
              </a:rPr>
              <a:t>shall</a:t>
            </a:r>
            <a:r>
              <a:rPr lang="es-ES_tradnl" sz="2000" dirty="0" smtClean="0">
                <a:solidFill>
                  <a:srgbClr val="FFFFFF"/>
                </a:solidFill>
                <a:latin typeface="Papyrus"/>
                <a:cs typeface="Papyrus"/>
              </a:rPr>
              <a:t> be </a:t>
            </a:r>
            <a:r>
              <a:rPr lang="es-ES_tradnl" sz="2000" dirty="0" err="1" smtClean="0">
                <a:solidFill>
                  <a:srgbClr val="FFFFFF"/>
                </a:solidFill>
                <a:latin typeface="Papyrus"/>
                <a:cs typeface="Papyrus"/>
              </a:rPr>
              <a:t>seen</a:t>
            </a:r>
            <a:r>
              <a:rPr lang="es-ES_tradnl" sz="2000" dirty="0" smtClean="0">
                <a:solidFill>
                  <a:srgbClr val="FFFFFF"/>
                </a:solidFill>
                <a:latin typeface="Papyrus"/>
                <a:cs typeface="Papyrus"/>
              </a:rPr>
              <a:t>.”  </a:t>
            </a:r>
          </a:p>
          <a:p>
            <a:r>
              <a:rPr lang="es-ES_tradnl" sz="2000" dirty="0" smtClean="0">
                <a:solidFill>
                  <a:srgbClr val="FFFFFF"/>
                </a:solidFill>
                <a:latin typeface="Papyrus"/>
                <a:cs typeface="Papyrus"/>
              </a:rPr>
              <a:t> Gen 22:14</a:t>
            </a:r>
            <a:endParaRPr lang="es-ES_tradnl" sz="2000" dirty="0">
              <a:solidFill>
                <a:srgbClr val="FFFFFF"/>
              </a:solidFill>
              <a:latin typeface="Papyrus"/>
              <a:cs typeface="Papyrus"/>
            </a:endParaRPr>
          </a:p>
        </p:txBody>
      </p:sp>
      <p:sp>
        <p:nvSpPr>
          <p:cNvPr id="8" name="TextBox 7"/>
          <p:cNvSpPr txBox="1"/>
          <p:nvPr/>
        </p:nvSpPr>
        <p:spPr>
          <a:xfrm>
            <a:off x="854462" y="6147509"/>
            <a:ext cx="7465357" cy="400110"/>
          </a:xfrm>
          <a:prstGeom prst="rect">
            <a:avLst/>
          </a:prstGeom>
          <a:noFill/>
        </p:spPr>
        <p:txBody>
          <a:bodyPr wrap="square" rtlCol="0">
            <a:spAutoFit/>
          </a:bodyPr>
          <a:lstStyle/>
          <a:p>
            <a:r>
              <a:rPr lang="es-ES_tradnl" sz="2000" b="1" dirty="0" err="1" smtClean="0">
                <a:solidFill>
                  <a:srgbClr val="953735"/>
                </a:solidFill>
                <a:latin typeface="Lucida Handwriting"/>
                <a:cs typeface="Lucida Handwriting"/>
              </a:rPr>
              <a:t>Jireh</a:t>
            </a:r>
            <a:r>
              <a:rPr lang="es-ES_tradnl" sz="2000" dirty="0" smtClean="0">
                <a:solidFill>
                  <a:srgbClr val="953735"/>
                </a:solidFill>
                <a:latin typeface="Lucida Handwriting"/>
                <a:cs typeface="Lucida Handwriting"/>
              </a:rPr>
              <a:t> </a:t>
            </a:r>
            <a:r>
              <a:rPr lang="es-ES_tradnl" sz="2000" dirty="0" smtClean="0">
                <a:latin typeface="Lucida Handwriting"/>
                <a:cs typeface="Lucida Handwriting"/>
              </a:rPr>
              <a:t>(</a:t>
            </a:r>
            <a:r>
              <a:rPr lang="es-ES_tradnl" sz="2000" dirty="0" smtClean="0">
                <a:latin typeface="Papyrus"/>
                <a:cs typeface="Papyrus"/>
              </a:rPr>
              <a:t>He </a:t>
            </a:r>
            <a:r>
              <a:rPr lang="es-ES_tradnl" sz="2000" dirty="0" err="1" smtClean="0">
                <a:latin typeface="Papyrus"/>
                <a:cs typeface="Papyrus"/>
              </a:rPr>
              <a:t>shall</a:t>
            </a:r>
            <a:r>
              <a:rPr lang="es-ES_tradnl" sz="2000" dirty="0" smtClean="0">
                <a:latin typeface="Papyrus"/>
                <a:cs typeface="Papyrus"/>
              </a:rPr>
              <a:t> be </a:t>
            </a:r>
            <a:r>
              <a:rPr lang="es-ES_tradnl" sz="2000" dirty="0" err="1" smtClean="0">
                <a:latin typeface="Papyrus"/>
                <a:cs typeface="Papyrus"/>
              </a:rPr>
              <a:t>seen</a:t>
            </a:r>
            <a:r>
              <a:rPr lang="es-ES_tradnl" sz="2000" dirty="0" smtClean="0">
                <a:latin typeface="Lucida Handwriting"/>
                <a:cs typeface="Lucida Handwriting"/>
              </a:rPr>
              <a:t>)    </a:t>
            </a:r>
            <a:r>
              <a:rPr lang="es-ES_tradnl" sz="2000" b="1" dirty="0" smtClean="0">
                <a:solidFill>
                  <a:srgbClr val="953735"/>
                </a:solidFill>
                <a:latin typeface="Lucida Handwriting"/>
                <a:cs typeface="Lucida Handwriting"/>
              </a:rPr>
              <a:t>Shalom</a:t>
            </a:r>
            <a:r>
              <a:rPr lang="es-ES_tradnl" sz="2000" dirty="0" smtClean="0">
                <a:latin typeface="Lucida Handwriting"/>
                <a:cs typeface="Lucida Handwriting"/>
              </a:rPr>
              <a:t> (</a:t>
            </a:r>
            <a:r>
              <a:rPr lang="es-ES_tradnl" sz="2000" dirty="0" err="1" smtClean="0">
                <a:latin typeface="Papyrus"/>
                <a:cs typeface="Papyrus"/>
              </a:rPr>
              <a:t>God’s</a:t>
            </a:r>
            <a:r>
              <a:rPr lang="es-ES_tradnl" sz="2000" dirty="0" smtClean="0">
                <a:latin typeface="Papyrus"/>
                <a:cs typeface="Papyrus"/>
              </a:rPr>
              <a:t> </a:t>
            </a:r>
            <a:r>
              <a:rPr lang="es-ES_tradnl" sz="2000" dirty="0" err="1" smtClean="0">
                <a:latin typeface="Papyrus"/>
                <a:cs typeface="Papyrus"/>
              </a:rPr>
              <a:t>perfect</a:t>
            </a:r>
            <a:r>
              <a:rPr lang="es-ES_tradnl" sz="2000" dirty="0" smtClean="0">
                <a:latin typeface="Papyrus"/>
                <a:cs typeface="Papyrus"/>
              </a:rPr>
              <a:t> </a:t>
            </a:r>
            <a:r>
              <a:rPr lang="es-ES_tradnl" sz="2000" dirty="0" err="1" smtClean="0">
                <a:latin typeface="Papyrus"/>
                <a:cs typeface="Papyrus"/>
              </a:rPr>
              <a:t>peace</a:t>
            </a:r>
            <a:r>
              <a:rPr lang="es-ES_tradnl" sz="2000" dirty="0" smtClean="0">
                <a:latin typeface="Lucida Handwriting"/>
                <a:cs typeface="Lucida Handwriting"/>
              </a:rPr>
              <a:t>)</a:t>
            </a:r>
            <a:endParaRPr lang="es-ES_tradnl" sz="2000" dirty="0">
              <a:latin typeface="Lucida Handwriting"/>
              <a:cs typeface="Lucida Handwriting"/>
            </a:endParaRPr>
          </a:p>
        </p:txBody>
      </p:sp>
      <p:sp>
        <p:nvSpPr>
          <p:cNvPr id="9" name="TextBox 8"/>
          <p:cNvSpPr txBox="1"/>
          <p:nvPr/>
        </p:nvSpPr>
        <p:spPr>
          <a:xfrm>
            <a:off x="5517412" y="1220641"/>
            <a:ext cx="2188573" cy="707886"/>
          </a:xfrm>
          <a:prstGeom prst="rect">
            <a:avLst/>
          </a:prstGeom>
          <a:noFill/>
        </p:spPr>
        <p:txBody>
          <a:bodyPr wrap="square" rtlCol="0">
            <a:spAutoFit/>
          </a:bodyPr>
          <a:lstStyle/>
          <a:p>
            <a:r>
              <a:rPr lang="es-ES_tradnl" sz="2000" dirty="0" err="1" smtClean="0">
                <a:solidFill>
                  <a:schemeClr val="accent2">
                    <a:lumMod val="75000"/>
                  </a:schemeClr>
                </a:solidFill>
                <a:latin typeface="Lucida Handwriting"/>
                <a:cs typeface="Lucida Handwriting"/>
              </a:rPr>
              <a:t>Jerusalem</a:t>
            </a:r>
            <a:endParaRPr lang="es-ES_tradnl" sz="2000" dirty="0" smtClean="0">
              <a:solidFill>
                <a:schemeClr val="accent2">
                  <a:lumMod val="75000"/>
                </a:schemeClr>
              </a:solidFill>
              <a:latin typeface="Lucida Handwriting"/>
              <a:cs typeface="Lucida Handwriting"/>
            </a:endParaRPr>
          </a:p>
          <a:p>
            <a:r>
              <a:rPr lang="es-ES_tradnl" sz="2000" dirty="0" err="1" smtClean="0">
                <a:solidFill>
                  <a:schemeClr val="accent2">
                    <a:lumMod val="75000"/>
                  </a:schemeClr>
                </a:solidFill>
                <a:latin typeface="Lucida Handwriting"/>
                <a:cs typeface="Lucida Handwriting"/>
              </a:rPr>
              <a:t>Jireh</a:t>
            </a:r>
            <a:r>
              <a:rPr lang="es-ES_tradnl" sz="2000" dirty="0">
                <a:solidFill>
                  <a:schemeClr val="accent2">
                    <a:lumMod val="75000"/>
                  </a:schemeClr>
                </a:solidFill>
                <a:latin typeface="Lucida Handwriting"/>
                <a:cs typeface="Lucida Handwriting"/>
              </a:rPr>
              <a:t>-</a:t>
            </a:r>
            <a:r>
              <a:rPr lang="es-ES_tradnl" sz="2000" dirty="0" smtClean="0">
                <a:solidFill>
                  <a:schemeClr val="accent2">
                    <a:lumMod val="75000"/>
                  </a:schemeClr>
                </a:solidFill>
                <a:latin typeface="Lucida Handwriting"/>
                <a:cs typeface="Lucida Handwriting"/>
              </a:rPr>
              <a:t>Shalom</a:t>
            </a:r>
            <a:endParaRPr lang="es-ES_tradnl" sz="2000" dirty="0">
              <a:solidFill>
                <a:schemeClr val="accent2">
                  <a:lumMod val="75000"/>
                </a:schemeClr>
              </a:solidFill>
              <a:latin typeface="Lucida Handwriting"/>
              <a:cs typeface="Lucida Handwriting"/>
            </a:endParaRPr>
          </a:p>
        </p:txBody>
      </p:sp>
      <p:pic>
        <p:nvPicPr>
          <p:cNvPr id="10" name="Picture 9" descr="akeida_gallery.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b="5478"/>
          <a:stretch/>
        </p:blipFill>
        <p:spPr>
          <a:xfrm>
            <a:off x="4354046" y="481278"/>
            <a:ext cx="4519006" cy="5342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3557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8" name="Picture 7" descr="first_temple_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49" y="679285"/>
            <a:ext cx="8724048" cy="5897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29663" y="279175"/>
            <a:ext cx="5882036" cy="40011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Place of King </a:t>
            </a:r>
            <a:r>
              <a:rPr lang="es-ES_tradnl" sz="2000" dirty="0" err="1" smtClean="0">
                <a:solidFill>
                  <a:srgbClr val="FFFFFF"/>
                </a:solidFill>
                <a:latin typeface="Papyrus"/>
                <a:cs typeface="Papyrus"/>
              </a:rPr>
              <a:t>Solomon’s</a:t>
            </a:r>
            <a:r>
              <a:rPr lang="es-ES_tradnl" sz="2000" dirty="0" smtClean="0">
                <a:solidFill>
                  <a:srgbClr val="FFFFFF"/>
                </a:solidFill>
                <a:latin typeface="Papyrus"/>
                <a:cs typeface="Papyrus"/>
              </a:rPr>
              <a:t> </a:t>
            </a:r>
            <a:r>
              <a:rPr lang="es-ES_tradnl" sz="2000" dirty="0" smtClean="0">
                <a:solidFill>
                  <a:srgbClr val="FFFFFF"/>
                </a:solidFill>
                <a:latin typeface="Papyrus"/>
                <a:cs typeface="Papyrus"/>
              </a:rPr>
              <a:t>Temple </a:t>
            </a:r>
            <a:r>
              <a:rPr lang="es-ES_tradnl" sz="2000" dirty="0" err="1" smtClean="0">
                <a:solidFill>
                  <a:srgbClr val="FFFFFF"/>
                </a:solidFill>
                <a:latin typeface="Papyrus"/>
                <a:cs typeface="Papyrus"/>
              </a:rPr>
              <a:t>is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Jerusalem</a:t>
            </a:r>
            <a:endParaRPr lang="es-ES_tradnl" sz="2000" dirty="0">
              <a:solidFill>
                <a:srgbClr val="FFFFFF"/>
              </a:solidFill>
              <a:latin typeface="Papyrus"/>
              <a:cs typeface="Papyrus"/>
            </a:endParaRPr>
          </a:p>
        </p:txBody>
      </p:sp>
    </p:spTree>
    <p:extLst>
      <p:ext uri="{BB962C8B-B14F-4D97-AF65-F5344CB8AC3E}">
        <p14:creationId xmlns:p14="http://schemas.microsoft.com/office/powerpoint/2010/main" val="28706561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3" name="Picture 2" descr="image0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57" y="665140"/>
            <a:ext cx="8670010" cy="6026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866010" y="122437"/>
            <a:ext cx="7217195" cy="40011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000" dirty="0" err="1" smtClean="0">
                <a:solidFill>
                  <a:srgbClr val="FFFFFF"/>
                </a:solidFill>
                <a:latin typeface="Papyrus"/>
                <a:cs typeface="Papyrus"/>
              </a:rPr>
              <a:t>Herold’s</a:t>
            </a:r>
            <a:r>
              <a:rPr lang="es-ES_tradnl" sz="2000" dirty="0" smtClean="0">
                <a:solidFill>
                  <a:srgbClr val="FFFFFF"/>
                </a:solidFill>
                <a:latin typeface="Papyrus"/>
                <a:cs typeface="Papyrus"/>
              </a:rPr>
              <a:t> Temple </a:t>
            </a:r>
            <a:r>
              <a:rPr lang="es-ES_tradnl" sz="2000" dirty="0" err="1" smtClean="0">
                <a:solidFill>
                  <a:srgbClr val="FFFFFF"/>
                </a:solidFill>
                <a:latin typeface="Papyrus"/>
                <a:cs typeface="Papyrus"/>
              </a:rPr>
              <a:t>on</a:t>
            </a:r>
            <a:r>
              <a:rPr lang="es-ES_tradnl" sz="2000" dirty="0" smtClean="0">
                <a:solidFill>
                  <a:srgbClr val="FFFFFF"/>
                </a:solidFill>
                <a:latin typeface="Papyrus"/>
                <a:cs typeface="Papyrus"/>
              </a:rPr>
              <a:t> Mt. </a:t>
            </a:r>
            <a:r>
              <a:rPr lang="es-ES_tradnl" sz="2000" dirty="0" err="1" smtClean="0">
                <a:solidFill>
                  <a:srgbClr val="FFFFFF"/>
                </a:solidFill>
                <a:latin typeface="Papyrus"/>
                <a:cs typeface="Papyrus"/>
              </a:rPr>
              <a:t>Moriah</a:t>
            </a:r>
            <a:r>
              <a:rPr lang="es-ES_tradnl" sz="2000" dirty="0" smtClean="0">
                <a:solidFill>
                  <a:srgbClr val="FFFFFF"/>
                </a:solidFill>
                <a:latin typeface="Papyrus"/>
                <a:cs typeface="Papyrus"/>
              </a:rPr>
              <a:t> in </a:t>
            </a:r>
            <a:r>
              <a:rPr lang="es-ES_tradnl" sz="2000" dirty="0" err="1" smtClean="0">
                <a:solidFill>
                  <a:srgbClr val="FFFFFF"/>
                </a:solidFill>
                <a:latin typeface="Papyrus"/>
                <a:cs typeface="Papyrus"/>
              </a:rPr>
              <a:t>Jerusalem</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During</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Jesus</a:t>
            </a:r>
            <a:r>
              <a:rPr lang="es-ES_tradnl" sz="2000" dirty="0" smtClean="0">
                <a:solidFill>
                  <a:srgbClr val="FFFFFF"/>
                </a:solidFill>
                <a:latin typeface="Papyrus"/>
                <a:cs typeface="Papyrus"/>
              </a:rPr>
              <a:t> Day!</a:t>
            </a:r>
            <a:endParaRPr lang="es-ES_tradnl" sz="2000" dirty="0">
              <a:solidFill>
                <a:srgbClr val="FFFFFF"/>
              </a:solidFill>
              <a:latin typeface="Papyrus"/>
              <a:cs typeface="Papyrus"/>
            </a:endParaRPr>
          </a:p>
        </p:txBody>
      </p:sp>
    </p:spTree>
    <p:extLst>
      <p:ext uri="{BB962C8B-B14F-4D97-AF65-F5344CB8AC3E}">
        <p14:creationId xmlns:p14="http://schemas.microsoft.com/office/powerpoint/2010/main" val="11603402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6" name="Picture 5" descr="crucifixionbalo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6" y="0"/>
            <a:ext cx="950464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418620" y="130583"/>
            <a:ext cx="472538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a:latin typeface="Papyrus"/>
                <a:cs typeface="Papyrus"/>
              </a:rPr>
              <a:t> </a:t>
            </a:r>
            <a:r>
              <a:rPr lang="es-ES_tradnl" sz="2000" dirty="0" err="1" smtClean="0">
                <a:solidFill>
                  <a:srgbClr val="000000"/>
                </a:solidFill>
                <a:latin typeface="Papyrus"/>
                <a:cs typeface="Papyrus"/>
              </a:rPr>
              <a:t>Jesus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Was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Crucified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on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Mt of Olives</a:t>
            </a:r>
          </a:p>
          <a:p>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Facing</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E</a:t>
            </a:r>
            <a:r>
              <a:rPr lang="en-US" sz="2000" dirty="0" smtClean="0">
                <a:solidFill>
                  <a:srgbClr val="000000"/>
                </a:solidFill>
                <a:latin typeface="Papyrus"/>
                <a:cs typeface="Papyrus"/>
              </a:rPr>
              <a:t>a</a:t>
            </a:r>
            <a:r>
              <a:rPr lang="es-ES_tradnl" sz="2000" dirty="0" err="1" smtClean="0">
                <a:solidFill>
                  <a:srgbClr val="000000"/>
                </a:solidFill>
                <a:latin typeface="Papyrus"/>
                <a:cs typeface="Papyrus"/>
              </a:rPr>
              <a:t>stern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Gate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ofJerusalem</a:t>
            </a:r>
            <a:r>
              <a:rPr lang="es-ES_tradnl" sz="2000" dirty="0" smtClean="0">
                <a:solidFill>
                  <a:srgbClr val="000000"/>
                </a:solidFill>
                <a:latin typeface="Papyrus"/>
                <a:cs typeface="Papyrus"/>
              </a:rPr>
              <a:t>!</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3159969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0126" y="1963048"/>
            <a:ext cx="3066715" cy="2350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JerusalemInJesusTimeNIV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53" y="203782"/>
            <a:ext cx="5266087" cy="6342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 name="Straight Arrow Connector 2"/>
          <p:cNvCxnSpPr/>
          <p:nvPr/>
        </p:nvCxnSpPr>
        <p:spPr>
          <a:xfrm>
            <a:off x="4562283" y="2973994"/>
            <a:ext cx="2215914" cy="573421"/>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 name="Multiply 3"/>
          <p:cNvSpPr/>
          <p:nvPr/>
        </p:nvSpPr>
        <p:spPr>
          <a:xfrm>
            <a:off x="1734708" y="2462839"/>
            <a:ext cx="449165" cy="511155"/>
          </a:xfrm>
          <a:prstGeom prst="mathMultiply">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8" name="TextBox 7"/>
          <p:cNvSpPr txBox="1"/>
          <p:nvPr/>
        </p:nvSpPr>
        <p:spPr>
          <a:xfrm>
            <a:off x="5870126" y="298362"/>
            <a:ext cx="3066715"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dirty="0" smtClean="0">
                <a:solidFill>
                  <a:schemeClr val="tx1"/>
                </a:solidFill>
                <a:latin typeface="Papyrus"/>
                <a:cs typeface="Papyrus"/>
              </a:rPr>
              <a:t>“</a:t>
            </a:r>
            <a:r>
              <a:rPr lang="es-ES_tradnl" dirty="0" err="1" smtClean="0">
                <a:solidFill>
                  <a:schemeClr val="tx1"/>
                </a:solidFill>
                <a:latin typeface="Papyrus"/>
                <a:cs typeface="Papyrus"/>
              </a:rPr>
              <a:t>Wherefore</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Jesus</a:t>
            </a:r>
            <a:r>
              <a:rPr lang="es-ES_tradnl" dirty="0" smtClean="0">
                <a:solidFill>
                  <a:schemeClr val="tx1"/>
                </a:solidFill>
                <a:latin typeface="Papyrus"/>
                <a:cs typeface="Papyrus"/>
              </a:rPr>
              <a:t> </a:t>
            </a:r>
            <a:r>
              <a:rPr lang="es-ES_tradnl" dirty="0" err="1">
                <a:solidFill>
                  <a:schemeClr val="tx1"/>
                </a:solidFill>
                <a:latin typeface="Papyrus"/>
                <a:cs typeface="Papyrus"/>
              </a:rPr>
              <a:t>a</a:t>
            </a:r>
            <a:r>
              <a:rPr lang="es-ES_tradnl" dirty="0" err="1" smtClean="0">
                <a:solidFill>
                  <a:schemeClr val="tx1"/>
                </a:solidFill>
                <a:latin typeface="Papyrus"/>
                <a:cs typeface="Papyrus"/>
              </a:rPr>
              <a:t>lso</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that</a:t>
            </a:r>
            <a:r>
              <a:rPr lang="es-ES_tradnl" dirty="0" smtClean="0">
                <a:solidFill>
                  <a:schemeClr val="tx1"/>
                </a:solidFill>
                <a:latin typeface="Papyrus"/>
                <a:cs typeface="Papyrus"/>
              </a:rPr>
              <a:t> He </a:t>
            </a:r>
            <a:r>
              <a:rPr lang="es-ES_tradnl" dirty="0" err="1" smtClean="0">
                <a:solidFill>
                  <a:schemeClr val="tx1"/>
                </a:solidFill>
                <a:latin typeface="Papyrus"/>
                <a:cs typeface="Papyrus"/>
              </a:rPr>
              <a:t>might</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sanctify</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the</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people</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with</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His</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own</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Blood</a:t>
            </a:r>
            <a:r>
              <a:rPr lang="es-ES_tradnl" dirty="0" smtClean="0">
                <a:solidFill>
                  <a:schemeClr val="tx1"/>
                </a:solidFill>
                <a:latin typeface="Papyrus"/>
                <a:cs typeface="Papyrus"/>
              </a:rPr>
              <a:t>,</a:t>
            </a:r>
            <a:endParaRPr lang="es-ES_tradnl" dirty="0">
              <a:solidFill>
                <a:schemeClr val="tx1"/>
              </a:solidFill>
              <a:latin typeface="Papyrus"/>
              <a:cs typeface="Papyrus"/>
            </a:endParaRPr>
          </a:p>
          <a:p>
            <a:r>
              <a:rPr lang="en-US" dirty="0">
                <a:solidFill>
                  <a:schemeClr val="tx1"/>
                </a:solidFill>
                <a:latin typeface="Papyrus"/>
                <a:cs typeface="Papyrus"/>
              </a:rPr>
              <a:t>s</a:t>
            </a:r>
            <a:r>
              <a:rPr lang="es-ES_tradnl" dirty="0" err="1" smtClean="0">
                <a:solidFill>
                  <a:schemeClr val="tx1"/>
                </a:solidFill>
                <a:latin typeface="Papyrus"/>
                <a:cs typeface="Papyrus"/>
              </a:rPr>
              <a:t>uffered</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without</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the</a:t>
            </a:r>
            <a:r>
              <a:rPr lang="es-ES_tradnl" dirty="0" smtClean="0">
                <a:solidFill>
                  <a:schemeClr val="tx1"/>
                </a:solidFill>
                <a:latin typeface="Papyrus"/>
                <a:cs typeface="Papyrus"/>
              </a:rPr>
              <a:t> </a:t>
            </a:r>
            <a:r>
              <a:rPr lang="es-ES_tradnl" dirty="0" err="1" smtClean="0">
                <a:solidFill>
                  <a:schemeClr val="tx1"/>
                </a:solidFill>
                <a:latin typeface="Papyrus"/>
                <a:cs typeface="Papyrus"/>
              </a:rPr>
              <a:t>gate</a:t>
            </a:r>
            <a:r>
              <a:rPr lang="es-ES_tradnl" dirty="0" smtClean="0">
                <a:solidFill>
                  <a:schemeClr val="tx1"/>
                </a:solidFill>
                <a:latin typeface="Papyrus"/>
                <a:cs typeface="Papyrus"/>
              </a:rPr>
              <a:t>”</a:t>
            </a:r>
          </a:p>
          <a:p>
            <a:r>
              <a:rPr lang="es-ES_tradnl" dirty="0" smtClean="0">
                <a:solidFill>
                  <a:schemeClr val="tx1"/>
                </a:solidFill>
                <a:latin typeface="Papyrus"/>
                <a:cs typeface="Papyrus"/>
              </a:rPr>
              <a:t>   </a:t>
            </a:r>
            <a:r>
              <a:rPr lang="es-ES_tradnl" dirty="0" err="1" smtClean="0">
                <a:solidFill>
                  <a:schemeClr val="tx1"/>
                </a:solidFill>
                <a:latin typeface="Papyrus"/>
                <a:cs typeface="Papyrus"/>
              </a:rPr>
              <a:t>Hebrews</a:t>
            </a:r>
            <a:r>
              <a:rPr lang="es-ES_tradnl" dirty="0" smtClean="0">
                <a:solidFill>
                  <a:schemeClr val="tx1"/>
                </a:solidFill>
                <a:latin typeface="Papyrus"/>
                <a:cs typeface="Papyrus"/>
              </a:rPr>
              <a:t> 13: 10</a:t>
            </a:r>
            <a:endParaRPr lang="es-ES_tradnl" dirty="0">
              <a:solidFill>
                <a:schemeClr val="tx1"/>
              </a:solidFill>
              <a:latin typeface="Papyrus"/>
              <a:cs typeface="Papyrus"/>
            </a:endParaRPr>
          </a:p>
        </p:txBody>
      </p:sp>
      <p:sp>
        <p:nvSpPr>
          <p:cNvPr id="9" name="TextBox 8"/>
          <p:cNvSpPr txBox="1"/>
          <p:nvPr/>
        </p:nvSpPr>
        <p:spPr>
          <a:xfrm>
            <a:off x="5481441" y="4479704"/>
            <a:ext cx="3455400" cy="175432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dirty="0" err="1" smtClean="0">
                <a:solidFill>
                  <a:srgbClr val="000000"/>
                </a:solidFill>
                <a:latin typeface="Papyrus"/>
                <a:cs typeface="Papyrus"/>
              </a:rPr>
              <a:t>Golgotha</a:t>
            </a:r>
            <a:r>
              <a:rPr lang="es-ES_tradnl" dirty="0">
                <a:solidFill>
                  <a:srgbClr val="000000"/>
                </a:solidFill>
                <a:latin typeface="Papyrus"/>
                <a:cs typeface="Papyrus"/>
              </a:rPr>
              <a:t> </a:t>
            </a:r>
            <a:r>
              <a:rPr lang="en-US" dirty="0" smtClean="0">
                <a:solidFill>
                  <a:srgbClr val="000000"/>
                </a:solidFill>
                <a:latin typeface="Papyrus"/>
                <a:cs typeface="Papyrus"/>
              </a:rPr>
              <a:t>-</a:t>
            </a:r>
            <a:r>
              <a:rPr lang="es-ES_tradnl" dirty="0" smtClean="0">
                <a:solidFill>
                  <a:srgbClr val="000000"/>
                </a:solidFill>
                <a:latin typeface="Papyrus"/>
                <a:cs typeface="Papyrus"/>
              </a:rPr>
              <a:t> “place of </a:t>
            </a:r>
            <a:r>
              <a:rPr lang="es-ES_tradnl" dirty="0" err="1" smtClean="0">
                <a:solidFill>
                  <a:srgbClr val="000000"/>
                </a:solidFill>
                <a:latin typeface="Papyrus"/>
                <a:cs typeface="Papyrus"/>
              </a:rPr>
              <a:t>the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Skull</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is</a:t>
            </a:r>
            <a:r>
              <a:rPr lang="es-ES_tradnl" dirty="0">
                <a:solidFill>
                  <a:srgbClr val="000000"/>
                </a:solidFill>
                <a:latin typeface="Papyrus"/>
                <a:cs typeface="Papyrus"/>
              </a:rPr>
              <a:t> </a:t>
            </a:r>
            <a:r>
              <a:rPr lang="es-ES_tradnl" dirty="0" err="1" smtClean="0">
                <a:solidFill>
                  <a:srgbClr val="000000"/>
                </a:solidFill>
                <a:latin typeface="Papyrus"/>
                <a:cs typeface="Papyrus"/>
              </a:rPr>
              <a:t>the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site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priests</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counted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heads</a:t>
            </a:r>
            <a:r>
              <a:rPr lang="es-ES_tradnl" dirty="0" smtClean="0">
                <a:solidFill>
                  <a:srgbClr val="000000"/>
                </a:solidFill>
                <a:latin typeface="Papyrus"/>
                <a:cs typeface="Papyrus"/>
              </a:rPr>
              <a:t> of </a:t>
            </a:r>
            <a:r>
              <a:rPr lang="es-ES_tradnl" dirty="0" err="1" smtClean="0">
                <a:solidFill>
                  <a:srgbClr val="000000"/>
                </a:solidFill>
                <a:latin typeface="Papyrus"/>
                <a:cs typeface="Papyrus"/>
              </a:rPr>
              <a:t>Jews</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for</a:t>
            </a:r>
            <a:r>
              <a:rPr lang="es-ES_tradnl" dirty="0" smtClean="0">
                <a:solidFill>
                  <a:srgbClr val="000000"/>
                </a:solidFill>
                <a:latin typeface="Papyrus"/>
                <a:cs typeface="Papyrus"/>
              </a:rPr>
              <a:t>  Temple </a:t>
            </a:r>
            <a:r>
              <a:rPr lang="es-ES_tradnl" dirty="0" err="1" smtClean="0">
                <a:solidFill>
                  <a:srgbClr val="000000"/>
                </a:solidFill>
                <a:latin typeface="Papyrus"/>
                <a:cs typeface="Papyrus"/>
              </a:rPr>
              <a:t>tax</a:t>
            </a:r>
            <a:r>
              <a:rPr lang="es-ES_tradnl" dirty="0" smtClean="0">
                <a:solidFill>
                  <a:srgbClr val="000000"/>
                </a:solidFill>
                <a:latin typeface="Papyrus"/>
                <a:cs typeface="Papyrus"/>
              </a:rPr>
              <a:t>  - </a:t>
            </a:r>
            <a:r>
              <a:rPr lang="es-ES_tradnl" dirty="0" err="1" smtClean="0">
                <a:solidFill>
                  <a:srgbClr val="000000"/>
                </a:solidFill>
                <a:latin typeface="Papyrus"/>
                <a:cs typeface="Papyrus"/>
              </a:rPr>
              <a:t>outside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a:t>
            </a:r>
            <a:r>
              <a:rPr lang="es-ES_tradnl" dirty="0" smtClean="0">
                <a:solidFill>
                  <a:srgbClr val="000000"/>
                </a:solidFill>
                <a:latin typeface="Papyrus"/>
                <a:cs typeface="Papyrus"/>
              </a:rPr>
              <a:t> Eastern </a:t>
            </a:r>
            <a:r>
              <a:rPr lang="es-ES_tradnl" dirty="0" err="1" smtClean="0">
                <a:solidFill>
                  <a:srgbClr val="000000"/>
                </a:solidFill>
                <a:latin typeface="Papyrus"/>
                <a:cs typeface="Papyrus"/>
              </a:rPr>
              <a:t>Gate</a:t>
            </a:r>
            <a:endParaRPr lang="es-ES_tradnl" dirty="0" smtClean="0">
              <a:solidFill>
                <a:srgbClr val="000000"/>
              </a:solidFill>
              <a:latin typeface="Papyrus"/>
              <a:cs typeface="Papyrus"/>
            </a:endParaRPr>
          </a:p>
          <a:p>
            <a:pPr algn="ctr"/>
            <a:r>
              <a:rPr lang="es-ES_tradnl" dirty="0" err="1" smtClean="0">
                <a:solidFill>
                  <a:srgbClr val="000000"/>
                </a:solidFill>
                <a:latin typeface="Papyrus"/>
                <a:cs typeface="Papyrus"/>
              </a:rPr>
              <a:t>Jesus</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fulfils</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Numbers</a:t>
            </a:r>
            <a:r>
              <a:rPr lang="es-ES_tradnl" dirty="0" smtClean="0">
                <a:solidFill>
                  <a:srgbClr val="000000"/>
                </a:solidFill>
                <a:latin typeface="Papyrus"/>
                <a:cs typeface="Papyrus"/>
              </a:rPr>
              <a:t> 22 </a:t>
            </a:r>
            <a:r>
              <a:rPr lang="en-US" dirty="0" smtClean="0">
                <a:solidFill>
                  <a:srgbClr val="000000"/>
                </a:solidFill>
                <a:latin typeface="Papyrus"/>
                <a:cs typeface="Papyrus"/>
              </a:rPr>
              <a:t>–</a:t>
            </a:r>
          </a:p>
          <a:p>
            <a:pPr algn="ct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a:t>
            </a:r>
            <a:r>
              <a:rPr lang="es-ES_tradnl" dirty="0" smtClean="0">
                <a:solidFill>
                  <a:srgbClr val="000000"/>
                </a:solidFill>
                <a:latin typeface="Papyrus"/>
                <a:cs typeface="Papyrus"/>
              </a:rPr>
              <a:t> Red </a:t>
            </a:r>
            <a:r>
              <a:rPr lang="es-ES_tradnl" dirty="0" err="1" smtClean="0">
                <a:solidFill>
                  <a:srgbClr val="000000"/>
                </a:solidFill>
                <a:latin typeface="Papyrus"/>
                <a:cs typeface="Papyrus"/>
              </a:rPr>
              <a:t>Heifer</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sacrifice</a:t>
            </a:r>
            <a:r>
              <a:rPr lang="es-ES_tradnl" dirty="0" smtClean="0">
                <a:solidFill>
                  <a:srgbClr val="000000"/>
                </a:solidFill>
                <a:latin typeface="Papyrus"/>
                <a:cs typeface="Papyrus"/>
              </a:rPr>
              <a:t>!</a:t>
            </a:r>
            <a:endParaRPr lang="es-ES_tradnl" dirty="0">
              <a:solidFill>
                <a:srgbClr val="000000"/>
              </a:solidFill>
              <a:latin typeface="Papyrus"/>
              <a:cs typeface="Papyrus"/>
            </a:endParaRPr>
          </a:p>
        </p:txBody>
      </p:sp>
      <p:cxnSp>
        <p:nvCxnSpPr>
          <p:cNvPr id="10" name="Straight Arrow Connector 9"/>
          <p:cNvCxnSpPr/>
          <p:nvPr/>
        </p:nvCxnSpPr>
        <p:spPr>
          <a:xfrm flipH="1">
            <a:off x="7599422" y="1773708"/>
            <a:ext cx="141104" cy="1200286"/>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013941" y="4091621"/>
            <a:ext cx="184666" cy="369332"/>
          </a:xfrm>
          <a:prstGeom prst="rect">
            <a:avLst/>
          </a:prstGeom>
          <a:noFill/>
          <a:ln w="28575" cmpd="sng">
            <a:solidFill>
              <a:schemeClr val="tx1"/>
            </a:solidFill>
          </a:ln>
        </p:spPr>
        <p:txBody>
          <a:bodyPr wrap="none" rtlCol="0">
            <a:spAutoFit/>
          </a:bodyPr>
          <a:lstStyle/>
          <a:p>
            <a:endParaRPr lang="es-ES_tradnl" dirty="0"/>
          </a:p>
        </p:txBody>
      </p:sp>
      <p:sp>
        <p:nvSpPr>
          <p:cNvPr id="6" name="TextBox 5"/>
          <p:cNvSpPr txBox="1"/>
          <p:nvPr/>
        </p:nvSpPr>
        <p:spPr>
          <a:xfrm>
            <a:off x="10703696" y="2600094"/>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938815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7" name="TextBox 6"/>
          <p:cNvSpPr txBox="1"/>
          <p:nvPr/>
        </p:nvSpPr>
        <p:spPr>
          <a:xfrm>
            <a:off x="4163245" y="173930"/>
            <a:ext cx="4560648" cy="40011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000" dirty="0">
                <a:solidFill>
                  <a:srgbClr val="FFFFFF"/>
                </a:solidFill>
                <a:latin typeface="Papyrus"/>
                <a:cs typeface="Papyrus"/>
              </a:rPr>
              <a:t> </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Jesus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Ascends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From</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Mt. </a:t>
            </a:r>
            <a:r>
              <a:rPr lang="en-US" sz="2000" dirty="0" smtClean="0">
                <a:solidFill>
                  <a:srgbClr val="FFFFFF"/>
                </a:solidFill>
                <a:latin typeface="Papyrus"/>
                <a:cs typeface="Papyrus"/>
              </a:rPr>
              <a:t>of Olives</a:t>
            </a:r>
            <a:endParaRPr lang="es-ES_tradnl" sz="2000" dirty="0">
              <a:solidFill>
                <a:srgbClr val="FFFFFF"/>
              </a:solidFill>
              <a:latin typeface="Papyrus"/>
              <a:cs typeface="Papyrus"/>
            </a:endParaRPr>
          </a:p>
        </p:txBody>
      </p:sp>
      <p:sp>
        <p:nvSpPr>
          <p:cNvPr id="9" name="Rectangle 8"/>
          <p:cNvSpPr/>
          <p:nvPr/>
        </p:nvSpPr>
        <p:spPr>
          <a:xfrm>
            <a:off x="231586" y="4272677"/>
            <a:ext cx="3810001"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S_tradnl" dirty="0" err="1" smtClean="0">
                <a:solidFill>
                  <a:srgbClr val="000000"/>
                </a:solidFill>
                <a:latin typeface="Papyrus"/>
                <a:cs typeface="Papyrus"/>
              </a:rPr>
              <a:t>This</a:t>
            </a:r>
            <a:r>
              <a:rPr lang="es-ES_tradnl" dirty="0" smtClean="0">
                <a:solidFill>
                  <a:srgbClr val="000000"/>
                </a:solidFill>
                <a:latin typeface="Papyrus"/>
                <a:cs typeface="Papyrus"/>
              </a:rPr>
              <a:t> </a:t>
            </a:r>
            <a:r>
              <a:rPr lang="es-ES_tradnl" dirty="0" err="1">
                <a:solidFill>
                  <a:srgbClr val="000000"/>
                </a:solidFill>
                <a:latin typeface="Papyrus"/>
                <a:cs typeface="Papyrus"/>
              </a:rPr>
              <a:t>same</a:t>
            </a:r>
            <a:r>
              <a:rPr lang="es-ES_tradnl" dirty="0">
                <a:solidFill>
                  <a:srgbClr val="000000"/>
                </a:solidFill>
                <a:latin typeface="Papyrus"/>
                <a:cs typeface="Papyrus"/>
              </a:rPr>
              <a:t> </a:t>
            </a:r>
            <a:r>
              <a:rPr lang="es-ES_tradnl" dirty="0" err="1">
                <a:solidFill>
                  <a:srgbClr val="000000"/>
                </a:solidFill>
                <a:latin typeface="Papyrus"/>
                <a:cs typeface="Papyrus"/>
              </a:rPr>
              <a:t>Jesus</a:t>
            </a:r>
            <a:r>
              <a:rPr lang="es-ES_tradnl" dirty="0">
                <a:solidFill>
                  <a:srgbClr val="000000"/>
                </a:solidFill>
                <a:latin typeface="Papyrus"/>
                <a:cs typeface="Papyrus"/>
              </a:rPr>
              <a:t>, </a:t>
            </a:r>
            <a:r>
              <a:rPr lang="es-ES_tradnl" dirty="0" err="1">
                <a:solidFill>
                  <a:srgbClr val="000000"/>
                </a:solidFill>
                <a:latin typeface="Papyrus"/>
                <a:cs typeface="Papyrus"/>
              </a:rPr>
              <a:t>which</a:t>
            </a:r>
            <a:r>
              <a:rPr lang="es-ES_tradnl" dirty="0">
                <a:solidFill>
                  <a:srgbClr val="000000"/>
                </a:solidFill>
                <a:latin typeface="Papyrus"/>
                <a:cs typeface="Papyrus"/>
              </a:rPr>
              <a:t> </a:t>
            </a:r>
            <a:r>
              <a:rPr lang="es-ES_tradnl" dirty="0" err="1">
                <a:solidFill>
                  <a:srgbClr val="000000"/>
                </a:solidFill>
                <a:latin typeface="Papyrus"/>
                <a:cs typeface="Papyrus"/>
              </a:rPr>
              <a:t>is</a:t>
            </a:r>
            <a:r>
              <a:rPr lang="es-ES_tradnl" dirty="0">
                <a:solidFill>
                  <a:srgbClr val="000000"/>
                </a:solidFill>
                <a:latin typeface="Papyrus"/>
                <a:cs typeface="Papyrus"/>
              </a:rPr>
              <a:t> </a:t>
            </a:r>
            <a:r>
              <a:rPr lang="es-ES_tradnl" dirty="0" err="1">
                <a:solidFill>
                  <a:srgbClr val="000000"/>
                </a:solidFill>
                <a:latin typeface="Papyrus"/>
                <a:cs typeface="Papyrus"/>
              </a:rPr>
              <a:t>taken</a:t>
            </a:r>
            <a:r>
              <a:rPr lang="es-ES_tradnl" dirty="0">
                <a:solidFill>
                  <a:srgbClr val="000000"/>
                </a:solidFill>
                <a:latin typeface="Papyrus"/>
                <a:cs typeface="Papyrus"/>
              </a:rPr>
              <a:t> up </a:t>
            </a:r>
            <a:r>
              <a:rPr lang="es-ES_tradnl" dirty="0" err="1">
                <a:solidFill>
                  <a:srgbClr val="000000"/>
                </a:solidFill>
                <a:latin typeface="Papyrus"/>
                <a:cs typeface="Papyrus"/>
              </a:rPr>
              <a:t>from</a:t>
            </a:r>
            <a:r>
              <a:rPr lang="es-ES_tradnl" dirty="0">
                <a:solidFill>
                  <a:srgbClr val="000000"/>
                </a:solidFill>
                <a:latin typeface="Papyrus"/>
                <a:cs typeface="Papyrus"/>
              </a:rPr>
              <a:t> </a:t>
            </a:r>
            <a:r>
              <a:rPr lang="es-ES_tradnl" dirty="0" err="1">
                <a:solidFill>
                  <a:srgbClr val="000000"/>
                </a:solidFill>
                <a:latin typeface="Papyrus"/>
                <a:cs typeface="Papyrus"/>
              </a:rPr>
              <a:t>you</a:t>
            </a:r>
            <a:r>
              <a:rPr lang="es-ES_tradnl" dirty="0">
                <a:solidFill>
                  <a:srgbClr val="000000"/>
                </a:solidFill>
                <a:latin typeface="Papyrus"/>
                <a:cs typeface="Papyrus"/>
              </a:rPr>
              <a:t> </a:t>
            </a:r>
            <a:r>
              <a:rPr lang="es-ES_tradnl" dirty="0" err="1" smtClean="0">
                <a:solidFill>
                  <a:srgbClr val="000000"/>
                </a:solidFill>
                <a:latin typeface="Papyrus"/>
                <a:cs typeface="Papyrus"/>
              </a:rPr>
              <a:t>to</a:t>
            </a:r>
            <a:r>
              <a:rPr lang="es-ES_tradnl" dirty="0" smtClean="0">
                <a:solidFill>
                  <a:srgbClr val="000000"/>
                </a:solidFill>
                <a:latin typeface="Papyrus"/>
                <a:cs typeface="Papyrus"/>
              </a:rPr>
              <a:t> </a:t>
            </a:r>
            <a:r>
              <a:rPr lang="es-ES_tradnl" dirty="0" err="1">
                <a:solidFill>
                  <a:srgbClr val="000000"/>
                </a:solidFill>
                <a:latin typeface="Papyrus"/>
                <a:cs typeface="Papyrus"/>
              </a:rPr>
              <a:t>Heaven</a:t>
            </a:r>
            <a:r>
              <a:rPr lang="es-ES_tradnl" dirty="0">
                <a:solidFill>
                  <a:srgbClr val="000000"/>
                </a:solidFill>
                <a:latin typeface="Papyrus"/>
                <a:cs typeface="Papyrus"/>
              </a:rPr>
              <a:t>, </a:t>
            </a:r>
            <a:r>
              <a:rPr lang="es-ES_tradnl" dirty="0" err="1">
                <a:solidFill>
                  <a:srgbClr val="000000"/>
                </a:solidFill>
                <a:latin typeface="Papyrus"/>
                <a:cs typeface="Papyrus"/>
              </a:rPr>
              <a:t>shall</a:t>
            </a:r>
            <a:r>
              <a:rPr lang="es-ES_tradnl" dirty="0">
                <a:solidFill>
                  <a:srgbClr val="000000"/>
                </a:solidFill>
                <a:latin typeface="Papyrus"/>
                <a:cs typeface="Papyrus"/>
              </a:rPr>
              <a:t> so come in </a:t>
            </a:r>
            <a:r>
              <a:rPr lang="es-ES_tradnl" dirty="0" err="1">
                <a:solidFill>
                  <a:srgbClr val="000000"/>
                </a:solidFill>
                <a:latin typeface="Papyrus"/>
                <a:cs typeface="Papyrus"/>
              </a:rPr>
              <a:t>like</a:t>
            </a:r>
            <a:r>
              <a:rPr lang="es-ES_tradnl" dirty="0">
                <a:solidFill>
                  <a:srgbClr val="000000"/>
                </a:solidFill>
                <a:latin typeface="Papyrus"/>
                <a:cs typeface="Papyrus"/>
              </a:rPr>
              <a:t> </a:t>
            </a:r>
            <a:r>
              <a:rPr lang="es-ES_tradnl" dirty="0" err="1">
                <a:solidFill>
                  <a:srgbClr val="000000"/>
                </a:solidFill>
                <a:latin typeface="Papyrus"/>
                <a:cs typeface="Papyrus"/>
              </a:rPr>
              <a:t>manner</a:t>
            </a:r>
            <a:r>
              <a:rPr lang="es-ES_tradnl" dirty="0">
                <a:solidFill>
                  <a:srgbClr val="000000"/>
                </a:solidFill>
                <a:latin typeface="Papyrus"/>
                <a:cs typeface="Papyrus"/>
              </a:rPr>
              <a:t> as </a:t>
            </a:r>
            <a:r>
              <a:rPr lang="es-ES_tradnl" dirty="0" err="1">
                <a:solidFill>
                  <a:srgbClr val="000000"/>
                </a:solidFill>
                <a:latin typeface="Papyrus"/>
                <a:cs typeface="Papyrus"/>
              </a:rPr>
              <a:t>you</a:t>
            </a:r>
            <a:r>
              <a:rPr lang="es-ES_tradnl" dirty="0">
                <a:solidFill>
                  <a:srgbClr val="000000"/>
                </a:solidFill>
                <a:latin typeface="Papyrus"/>
                <a:cs typeface="Papyrus"/>
              </a:rPr>
              <a:t> </a:t>
            </a:r>
            <a:r>
              <a:rPr lang="es-ES_tradnl" dirty="0" err="1">
                <a:solidFill>
                  <a:srgbClr val="000000"/>
                </a:solidFill>
                <a:latin typeface="Papyrus"/>
                <a:cs typeface="Papyrus"/>
              </a:rPr>
              <a:t>have</a:t>
            </a:r>
            <a:r>
              <a:rPr lang="es-ES_tradnl" dirty="0">
                <a:solidFill>
                  <a:srgbClr val="000000"/>
                </a:solidFill>
                <a:latin typeface="Papyrus"/>
                <a:cs typeface="Papyrus"/>
              </a:rPr>
              <a:t> </a:t>
            </a:r>
            <a:r>
              <a:rPr lang="es-ES_tradnl" dirty="0" err="1">
                <a:solidFill>
                  <a:srgbClr val="000000"/>
                </a:solidFill>
                <a:latin typeface="Papyrus"/>
                <a:cs typeface="Papyrus"/>
              </a:rPr>
              <a:t>seen</a:t>
            </a:r>
            <a:r>
              <a:rPr lang="es-ES_tradnl" dirty="0">
                <a:solidFill>
                  <a:srgbClr val="000000"/>
                </a:solidFill>
                <a:latin typeface="Papyrus"/>
                <a:cs typeface="Papyrus"/>
              </a:rPr>
              <a:t> </a:t>
            </a:r>
            <a:r>
              <a:rPr lang="es-ES_tradnl" dirty="0" err="1">
                <a:solidFill>
                  <a:srgbClr val="000000"/>
                </a:solidFill>
                <a:latin typeface="Papyrus"/>
                <a:cs typeface="Papyrus"/>
              </a:rPr>
              <a:t>Him</a:t>
            </a:r>
            <a:r>
              <a:rPr lang="es-ES_tradnl" dirty="0">
                <a:solidFill>
                  <a:srgbClr val="000000"/>
                </a:solidFill>
                <a:latin typeface="Papyrus"/>
                <a:cs typeface="Papyrus"/>
              </a:rPr>
              <a:t> </a:t>
            </a:r>
            <a:r>
              <a:rPr lang="es-ES_tradnl" dirty="0" err="1">
                <a:solidFill>
                  <a:srgbClr val="000000"/>
                </a:solidFill>
                <a:latin typeface="Papyrus"/>
                <a:cs typeface="Papyrus"/>
              </a:rPr>
              <a:t>go</a:t>
            </a:r>
            <a:r>
              <a:rPr lang="es-ES_tradnl" dirty="0">
                <a:solidFill>
                  <a:srgbClr val="000000"/>
                </a:solidFill>
                <a:latin typeface="Papyrus"/>
                <a:cs typeface="Papyrus"/>
              </a:rPr>
              <a:t> </a:t>
            </a:r>
            <a:r>
              <a:rPr lang="es-ES_tradnl" dirty="0" err="1">
                <a:solidFill>
                  <a:srgbClr val="000000"/>
                </a:solidFill>
                <a:latin typeface="Papyrus"/>
                <a:cs typeface="Papyrus"/>
              </a:rPr>
              <a:t>into</a:t>
            </a:r>
            <a:r>
              <a:rPr lang="es-ES_tradnl" dirty="0">
                <a:solidFill>
                  <a:srgbClr val="000000"/>
                </a:solidFill>
                <a:latin typeface="Papyrus"/>
                <a:cs typeface="Papyrus"/>
              </a:rPr>
              <a:t> </a:t>
            </a:r>
            <a:r>
              <a:rPr lang="es-ES_tradnl" dirty="0" err="1">
                <a:solidFill>
                  <a:srgbClr val="000000"/>
                </a:solidFill>
                <a:latin typeface="Papyrus"/>
                <a:cs typeface="Papyrus"/>
              </a:rPr>
              <a:t>Heaven</a:t>
            </a:r>
            <a:r>
              <a:rPr lang="es-ES_tradnl" dirty="0">
                <a:solidFill>
                  <a:srgbClr val="000000"/>
                </a:solidFill>
                <a:latin typeface="Papyrus"/>
                <a:cs typeface="Papyrus"/>
              </a:rPr>
              <a:t>;</a:t>
            </a:r>
          </a:p>
          <a:p>
            <a:r>
              <a:rPr lang="es-ES_tradnl" dirty="0">
                <a:solidFill>
                  <a:srgbClr val="000000"/>
                </a:solidFill>
                <a:latin typeface="Papyrus"/>
                <a:cs typeface="Papyrus"/>
              </a:rPr>
              <a:t>     </a:t>
            </a:r>
            <a:r>
              <a:rPr lang="es-ES_tradnl" dirty="0" err="1">
                <a:solidFill>
                  <a:srgbClr val="000000"/>
                </a:solidFill>
                <a:latin typeface="Papyrus"/>
                <a:cs typeface="Papyrus"/>
              </a:rPr>
              <a:t>Then</a:t>
            </a:r>
            <a:r>
              <a:rPr lang="es-ES_tradnl" dirty="0">
                <a:solidFill>
                  <a:srgbClr val="000000"/>
                </a:solidFill>
                <a:latin typeface="Papyrus"/>
                <a:cs typeface="Papyrus"/>
              </a:rPr>
              <a:t> </a:t>
            </a:r>
            <a:r>
              <a:rPr lang="es-ES_tradnl" dirty="0" err="1">
                <a:solidFill>
                  <a:srgbClr val="000000"/>
                </a:solidFill>
                <a:latin typeface="Papyrus"/>
                <a:cs typeface="Papyrus"/>
              </a:rPr>
              <a:t>they</a:t>
            </a:r>
            <a:r>
              <a:rPr lang="es-ES_tradnl" dirty="0">
                <a:solidFill>
                  <a:srgbClr val="000000"/>
                </a:solidFill>
                <a:latin typeface="Papyrus"/>
                <a:cs typeface="Papyrus"/>
              </a:rPr>
              <a:t> </a:t>
            </a:r>
            <a:r>
              <a:rPr lang="es-ES_tradnl" dirty="0" err="1">
                <a:solidFill>
                  <a:srgbClr val="000000"/>
                </a:solidFill>
                <a:latin typeface="Papyrus"/>
                <a:cs typeface="Papyrus"/>
              </a:rPr>
              <a:t>returned</a:t>
            </a:r>
            <a:r>
              <a:rPr lang="es-ES_tradnl" dirty="0">
                <a:solidFill>
                  <a:srgbClr val="000000"/>
                </a:solidFill>
                <a:latin typeface="Papyrus"/>
                <a:cs typeface="Papyrus"/>
              </a:rPr>
              <a:t> </a:t>
            </a:r>
            <a:r>
              <a:rPr lang="es-ES_tradnl" dirty="0" err="1">
                <a:solidFill>
                  <a:srgbClr val="000000"/>
                </a:solidFill>
                <a:latin typeface="Papyrus"/>
                <a:cs typeface="Papyrus"/>
              </a:rPr>
              <a:t>to</a:t>
            </a:r>
            <a:r>
              <a:rPr lang="es-ES_tradnl" dirty="0">
                <a:solidFill>
                  <a:srgbClr val="000000"/>
                </a:solidFill>
                <a:latin typeface="Papyrus"/>
                <a:cs typeface="Papyrus"/>
              </a:rPr>
              <a:t> </a:t>
            </a:r>
            <a:r>
              <a:rPr lang="es-ES_tradnl" dirty="0" err="1">
                <a:solidFill>
                  <a:srgbClr val="000000"/>
                </a:solidFill>
                <a:latin typeface="Papyrus"/>
                <a:cs typeface="Papyrus"/>
              </a:rPr>
              <a:t>Jerusalem</a:t>
            </a:r>
            <a:r>
              <a:rPr lang="es-ES_tradnl" dirty="0">
                <a:solidFill>
                  <a:srgbClr val="000000"/>
                </a:solidFill>
                <a:latin typeface="Papyrus"/>
                <a:cs typeface="Papyrus"/>
              </a:rPr>
              <a:t> </a:t>
            </a:r>
            <a:r>
              <a:rPr lang="es-ES_tradnl" dirty="0" err="1">
                <a:solidFill>
                  <a:srgbClr val="000000"/>
                </a:solidFill>
                <a:latin typeface="Papyrus"/>
                <a:cs typeface="Papyrus"/>
              </a:rPr>
              <a:t>from</a:t>
            </a:r>
            <a:r>
              <a:rPr lang="es-ES_tradnl" dirty="0">
                <a:solidFill>
                  <a:srgbClr val="000000"/>
                </a:solidFill>
                <a:latin typeface="Papyrus"/>
                <a:cs typeface="Papyrus"/>
              </a:rPr>
              <a:t> </a:t>
            </a:r>
            <a:r>
              <a:rPr lang="es-ES_tradnl" dirty="0" err="1">
                <a:solidFill>
                  <a:srgbClr val="000000"/>
                </a:solidFill>
                <a:latin typeface="Papyrus"/>
                <a:cs typeface="Papyrus"/>
              </a:rPr>
              <a:t>the</a:t>
            </a:r>
            <a:r>
              <a:rPr lang="es-ES_tradnl" dirty="0">
                <a:solidFill>
                  <a:srgbClr val="000000"/>
                </a:solidFill>
                <a:latin typeface="Papyrus"/>
                <a:cs typeface="Papyrus"/>
              </a:rPr>
              <a:t> Mt. </a:t>
            </a:r>
            <a:r>
              <a:rPr lang="en-US" dirty="0">
                <a:solidFill>
                  <a:srgbClr val="000000"/>
                </a:solidFill>
                <a:latin typeface="Papyrus"/>
                <a:cs typeface="Papyrus"/>
              </a:rPr>
              <a:t>c</a:t>
            </a:r>
            <a:r>
              <a:rPr lang="es-ES_tradnl" dirty="0" err="1">
                <a:solidFill>
                  <a:srgbClr val="000000"/>
                </a:solidFill>
                <a:latin typeface="Papyrus"/>
                <a:cs typeface="Papyrus"/>
              </a:rPr>
              <a:t>alled</a:t>
            </a:r>
            <a:r>
              <a:rPr lang="es-ES_tradnl" dirty="0">
                <a:solidFill>
                  <a:srgbClr val="000000"/>
                </a:solidFill>
                <a:latin typeface="Papyrus"/>
                <a:cs typeface="Papyrus"/>
              </a:rPr>
              <a:t> </a:t>
            </a:r>
            <a:r>
              <a:rPr lang="es-ES_tradnl" dirty="0" err="1">
                <a:solidFill>
                  <a:srgbClr val="000000"/>
                </a:solidFill>
                <a:latin typeface="Papyrus"/>
                <a:cs typeface="Papyrus"/>
              </a:rPr>
              <a:t>Olivet</a:t>
            </a:r>
            <a:r>
              <a:rPr lang="es-ES_tradnl" dirty="0">
                <a:solidFill>
                  <a:srgbClr val="000000"/>
                </a:solidFill>
                <a:latin typeface="Papyrus"/>
                <a:cs typeface="Papyrus"/>
              </a:rPr>
              <a:t>, </a:t>
            </a:r>
            <a:r>
              <a:rPr lang="es-ES_tradnl" dirty="0" err="1">
                <a:solidFill>
                  <a:srgbClr val="000000"/>
                </a:solidFill>
                <a:latin typeface="Papyrus"/>
                <a:cs typeface="Papyrus"/>
              </a:rPr>
              <a:t>which</a:t>
            </a:r>
            <a:r>
              <a:rPr lang="es-ES_tradnl" dirty="0">
                <a:solidFill>
                  <a:srgbClr val="000000"/>
                </a:solidFill>
                <a:latin typeface="Papyrus"/>
                <a:cs typeface="Papyrus"/>
              </a:rPr>
              <a:t> </a:t>
            </a:r>
            <a:r>
              <a:rPr lang="es-ES_tradnl" dirty="0" err="1">
                <a:solidFill>
                  <a:srgbClr val="000000"/>
                </a:solidFill>
                <a:latin typeface="Papyrus"/>
                <a:cs typeface="Papyrus"/>
              </a:rPr>
              <a:t>is</a:t>
            </a:r>
            <a:r>
              <a:rPr lang="es-ES_tradnl" dirty="0">
                <a:solidFill>
                  <a:srgbClr val="000000"/>
                </a:solidFill>
                <a:latin typeface="Papyrus"/>
                <a:cs typeface="Papyrus"/>
              </a:rPr>
              <a:t> </a:t>
            </a:r>
            <a:r>
              <a:rPr lang="es-ES_tradnl" dirty="0" err="1">
                <a:solidFill>
                  <a:srgbClr val="000000"/>
                </a:solidFill>
                <a:latin typeface="Papyrus"/>
                <a:cs typeface="Papyrus"/>
              </a:rPr>
              <a:t>from</a:t>
            </a:r>
            <a:r>
              <a:rPr lang="es-ES_tradnl" dirty="0">
                <a:solidFill>
                  <a:srgbClr val="000000"/>
                </a:solidFill>
                <a:latin typeface="Papyrus"/>
                <a:cs typeface="Papyrus"/>
              </a:rPr>
              <a:t> </a:t>
            </a:r>
            <a:r>
              <a:rPr lang="es-ES_tradnl" dirty="0" err="1">
                <a:solidFill>
                  <a:srgbClr val="000000"/>
                </a:solidFill>
                <a:latin typeface="Papyrus"/>
                <a:cs typeface="Papyrus"/>
              </a:rPr>
              <a:t>Jerusalem</a:t>
            </a:r>
            <a:r>
              <a:rPr lang="es-ES_tradnl" dirty="0">
                <a:solidFill>
                  <a:srgbClr val="000000"/>
                </a:solidFill>
                <a:latin typeface="Papyrus"/>
                <a:cs typeface="Papyrus"/>
              </a:rPr>
              <a:t> a </a:t>
            </a:r>
            <a:r>
              <a:rPr lang="es-ES_tradnl" dirty="0" err="1">
                <a:solidFill>
                  <a:srgbClr val="000000"/>
                </a:solidFill>
                <a:latin typeface="Papyrus"/>
                <a:cs typeface="Papyrus"/>
              </a:rPr>
              <a:t>sabbath’s</a:t>
            </a:r>
            <a:r>
              <a:rPr lang="es-ES_tradnl" dirty="0">
                <a:solidFill>
                  <a:srgbClr val="000000"/>
                </a:solidFill>
                <a:latin typeface="Papyrus"/>
                <a:cs typeface="Papyrus"/>
              </a:rPr>
              <a:t> </a:t>
            </a:r>
            <a:r>
              <a:rPr lang="es-ES_tradnl" dirty="0" err="1">
                <a:solidFill>
                  <a:srgbClr val="000000"/>
                </a:solidFill>
                <a:latin typeface="Papyrus"/>
                <a:cs typeface="Papyrus"/>
              </a:rPr>
              <a:t>day</a:t>
            </a:r>
            <a:r>
              <a:rPr lang="es-ES_tradnl" dirty="0">
                <a:solidFill>
                  <a:srgbClr val="000000"/>
                </a:solidFill>
                <a:latin typeface="Papyrus"/>
                <a:cs typeface="Papyrus"/>
              </a:rPr>
              <a:t> </a:t>
            </a:r>
            <a:r>
              <a:rPr lang="es-ES_tradnl" dirty="0" err="1">
                <a:solidFill>
                  <a:srgbClr val="000000"/>
                </a:solidFill>
                <a:latin typeface="Papyrus"/>
                <a:cs typeface="Papyrus"/>
              </a:rPr>
              <a:t>journey</a:t>
            </a:r>
            <a:r>
              <a:rPr lang="es-ES_tradnl" dirty="0">
                <a:solidFill>
                  <a:srgbClr val="000000"/>
                </a:solidFill>
                <a:latin typeface="Papyrus"/>
                <a:cs typeface="Papyrus"/>
              </a:rPr>
              <a:t>.”  </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Acts</a:t>
            </a:r>
            <a:r>
              <a:rPr lang="es-ES_tradnl" dirty="0" smtClean="0">
                <a:solidFill>
                  <a:srgbClr val="000000"/>
                </a:solidFill>
                <a:latin typeface="Papyrus"/>
                <a:cs typeface="Papyrus"/>
              </a:rPr>
              <a:t> </a:t>
            </a:r>
            <a:r>
              <a:rPr lang="es-ES_tradnl" dirty="0">
                <a:solidFill>
                  <a:srgbClr val="000000"/>
                </a:solidFill>
                <a:latin typeface="Papyrus"/>
                <a:cs typeface="Papyrus"/>
              </a:rPr>
              <a:t>1:9-12</a:t>
            </a:r>
          </a:p>
        </p:txBody>
      </p:sp>
      <p:pic>
        <p:nvPicPr>
          <p:cNvPr id="5" name="Picture 4" descr="Jesus Ascension.jpg"/>
          <p:cNvPicPr>
            <a:picLocks noChangeAspect="1"/>
          </p:cNvPicPr>
          <p:nvPr/>
        </p:nvPicPr>
        <p:blipFill rotWithShape="1">
          <a:blip r:embed="rId2">
            <a:extLst>
              <a:ext uri="{28A0092B-C50C-407E-A947-70E740481C1C}">
                <a14:useLocalDpi xmlns:a14="http://schemas.microsoft.com/office/drawing/2010/main" val="0"/>
              </a:ext>
            </a:extLst>
          </a:blip>
          <a:srcRect r="16351"/>
          <a:stretch/>
        </p:blipFill>
        <p:spPr>
          <a:xfrm>
            <a:off x="231585" y="373985"/>
            <a:ext cx="3195209" cy="3819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260508" y="740159"/>
            <a:ext cx="5685119"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dirty="0" smtClean="0">
                <a:solidFill>
                  <a:srgbClr val="FFFFFF"/>
                </a:solidFill>
                <a:latin typeface="Papyrus"/>
                <a:cs typeface="Papyrus"/>
              </a:rPr>
              <a:t>  </a:t>
            </a:r>
            <a:r>
              <a:rPr lang="es-ES_tradnl" dirty="0" smtClean="0">
                <a:solidFill>
                  <a:schemeClr val="tx1"/>
                </a:solidFill>
                <a:latin typeface="Papyrus"/>
                <a:cs typeface="Papyrus"/>
              </a:rPr>
              <a:t>  “And </a:t>
            </a:r>
            <a:r>
              <a:rPr lang="es-ES_tradnl" dirty="0" err="1" smtClean="0">
                <a:solidFill>
                  <a:srgbClr val="000000"/>
                </a:solidFill>
                <a:latin typeface="Papyrus"/>
                <a:cs typeface="Papyrus"/>
              </a:rPr>
              <a:t>after</a:t>
            </a:r>
            <a:r>
              <a:rPr lang="es-ES_tradnl" dirty="0" smtClean="0">
                <a:solidFill>
                  <a:srgbClr val="000000"/>
                </a:solidFill>
                <a:latin typeface="Papyrus"/>
                <a:cs typeface="Papyrus"/>
              </a:rPr>
              <a:t> He </a:t>
            </a:r>
            <a:r>
              <a:rPr lang="es-ES_tradnl" dirty="0" err="1" smtClean="0">
                <a:solidFill>
                  <a:srgbClr val="000000"/>
                </a:solidFill>
                <a:latin typeface="Papyrus"/>
                <a:cs typeface="Papyrus"/>
              </a:rPr>
              <a:t>had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spoken</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these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things,while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they</a:t>
            </a:r>
            <a:endParaRPr lang="es-ES_tradnl" dirty="0" smtClean="0">
              <a:solidFill>
                <a:srgbClr val="000000"/>
              </a:solidFill>
              <a:latin typeface="Papyrus"/>
              <a:cs typeface="Papyrus"/>
            </a:endParaRPr>
          </a:p>
          <a:p>
            <a:r>
              <a:rPr lang="es-ES_tradnl" dirty="0" smtClean="0">
                <a:solidFill>
                  <a:srgbClr val="000000"/>
                </a:solidFill>
                <a:latin typeface="Papyrus"/>
                <a:cs typeface="Papyrus"/>
              </a:rPr>
              <a:t> </a:t>
            </a:r>
            <a:r>
              <a:rPr lang="es-ES_tradnl" dirty="0" err="1" smtClean="0">
                <a:solidFill>
                  <a:srgbClr val="000000"/>
                </a:solidFill>
                <a:latin typeface="Papyrus"/>
                <a:cs typeface="Papyrus"/>
              </a:rPr>
              <a:t>beheld</a:t>
            </a:r>
            <a:r>
              <a:rPr lang="es-ES_tradnl" dirty="0" smtClean="0">
                <a:solidFill>
                  <a:srgbClr val="000000"/>
                </a:solidFill>
                <a:latin typeface="Papyrus"/>
                <a:cs typeface="Papyrus"/>
              </a:rPr>
              <a:t>, He </a:t>
            </a:r>
            <a:r>
              <a:rPr lang="es-ES_tradnl" dirty="0" err="1" smtClean="0">
                <a:solidFill>
                  <a:srgbClr val="000000"/>
                </a:solidFill>
                <a:latin typeface="Papyrus"/>
                <a:cs typeface="Papyrus"/>
              </a:rPr>
              <a:t>was</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taken</a:t>
            </a:r>
            <a:r>
              <a:rPr lang="es-ES_tradnl" dirty="0" smtClean="0">
                <a:solidFill>
                  <a:srgbClr val="000000"/>
                </a:solidFill>
                <a:latin typeface="Papyrus"/>
                <a:cs typeface="Papyrus"/>
              </a:rPr>
              <a:t> up; and a </a:t>
            </a:r>
            <a:r>
              <a:rPr lang="es-ES_tradnl" dirty="0" err="1" smtClean="0">
                <a:solidFill>
                  <a:srgbClr val="000000"/>
                </a:solidFill>
                <a:latin typeface="Papyrus"/>
                <a:cs typeface="Papyrus"/>
              </a:rPr>
              <a:t>cloud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received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Him</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out</a:t>
            </a:r>
            <a:r>
              <a:rPr lang="es-ES_tradnl" dirty="0" smtClean="0">
                <a:solidFill>
                  <a:srgbClr val="000000"/>
                </a:solidFill>
                <a:latin typeface="Papyrus"/>
                <a:cs typeface="Papyrus"/>
              </a:rPr>
              <a:t> of </a:t>
            </a:r>
            <a:r>
              <a:rPr lang="es-ES_tradnl" dirty="0" err="1" smtClean="0">
                <a:solidFill>
                  <a:srgbClr val="000000"/>
                </a:solidFill>
                <a:latin typeface="Papyrus"/>
                <a:cs typeface="Papyrus"/>
              </a:rPr>
              <a:t>their</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sight</a:t>
            </a:r>
            <a:r>
              <a:rPr lang="es-ES_tradnl" dirty="0" smtClean="0">
                <a:solidFill>
                  <a:srgbClr val="000000"/>
                </a:solidFill>
                <a:latin typeface="Papyrus"/>
                <a:cs typeface="Papyrus"/>
              </a:rPr>
              <a:t>.  And </a:t>
            </a:r>
            <a:r>
              <a:rPr lang="es-ES_tradnl" dirty="0" err="1" smtClean="0">
                <a:solidFill>
                  <a:srgbClr val="000000"/>
                </a:solidFill>
                <a:latin typeface="Papyrus"/>
                <a:cs typeface="Papyrus"/>
              </a:rPr>
              <a:t>while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they</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looked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steadfastly</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toward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Heaven</a:t>
            </a:r>
            <a:r>
              <a:rPr lang="es-ES_tradnl" dirty="0" smtClean="0">
                <a:solidFill>
                  <a:srgbClr val="000000"/>
                </a:solidFill>
                <a:latin typeface="Papyrus"/>
                <a:cs typeface="Papyrus"/>
              </a:rPr>
              <a:t> as He </a:t>
            </a:r>
            <a:r>
              <a:rPr lang="es-ES_tradnl" dirty="0" err="1" smtClean="0">
                <a:solidFill>
                  <a:srgbClr val="000000"/>
                </a:solidFill>
                <a:latin typeface="Papyrus"/>
                <a:cs typeface="Papyrus"/>
              </a:rPr>
              <a:t>went</a:t>
            </a:r>
            <a:r>
              <a:rPr lang="es-ES_tradnl" dirty="0" smtClean="0">
                <a:solidFill>
                  <a:srgbClr val="000000"/>
                </a:solidFill>
                <a:latin typeface="Papyrus"/>
                <a:cs typeface="Papyrus"/>
              </a:rPr>
              <a:t> up, </a:t>
            </a:r>
            <a:r>
              <a:rPr lang="es-ES_tradnl" dirty="0" err="1" smtClean="0">
                <a:solidFill>
                  <a:srgbClr val="000000"/>
                </a:solidFill>
                <a:latin typeface="Papyrus"/>
                <a:cs typeface="Papyrus"/>
              </a:rPr>
              <a:t>behold</a:t>
            </a:r>
            <a:r>
              <a:rPr lang="es-ES_tradnl" dirty="0" smtClean="0">
                <a:solidFill>
                  <a:srgbClr val="000000"/>
                </a:solidFill>
                <a:latin typeface="Papyrus"/>
                <a:cs typeface="Papyrus"/>
              </a:rPr>
              <a:t> 2 </a:t>
            </a:r>
            <a:r>
              <a:rPr lang="es-ES_tradnl" dirty="0" err="1" smtClean="0">
                <a:solidFill>
                  <a:srgbClr val="000000"/>
                </a:solidFill>
                <a:latin typeface="Papyrus"/>
                <a:cs typeface="Papyrus"/>
              </a:rPr>
              <a:t>men</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stood</a:t>
            </a:r>
            <a:endParaRPr lang="es-ES_tradnl" dirty="0" smtClean="0">
              <a:solidFill>
                <a:srgbClr val="000000"/>
              </a:solidFill>
              <a:latin typeface="Papyrus"/>
              <a:cs typeface="Papyrus"/>
            </a:endParaRPr>
          </a:p>
          <a:p>
            <a:r>
              <a:rPr lang="es-ES_tradnl" dirty="0" smtClean="0">
                <a:solidFill>
                  <a:srgbClr val="000000"/>
                </a:solidFill>
                <a:latin typeface="Papyrus"/>
                <a:cs typeface="Papyrus"/>
              </a:rPr>
              <a:t> </a:t>
            </a:r>
            <a:r>
              <a:rPr lang="es-ES_tradnl" dirty="0" err="1" smtClean="0">
                <a:solidFill>
                  <a:srgbClr val="000000"/>
                </a:solidFill>
                <a:latin typeface="Papyrus"/>
                <a:cs typeface="Papyrus"/>
              </a:rPr>
              <a:t>by</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them</a:t>
            </a:r>
            <a:r>
              <a:rPr lang="es-ES_tradnl" dirty="0" smtClean="0">
                <a:solidFill>
                  <a:srgbClr val="000000"/>
                </a:solidFill>
                <a:latin typeface="Papyrus"/>
                <a:cs typeface="Papyrus"/>
              </a:rPr>
              <a:t> in </a:t>
            </a:r>
            <a:r>
              <a:rPr lang="es-ES_tradnl" dirty="0" err="1" smtClean="0">
                <a:solidFill>
                  <a:srgbClr val="000000"/>
                </a:solidFill>
                <a:latin typeface="Papyrus"/>
                <a:cs typeface="Papyrus"/>
              </a:rPr>
              <a:t>white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apparel</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which</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also</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said</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You</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men</a:t>
            </a:r>
            <a:r>
              <a:rPr lang="es-ES_tradnl" dirty="0" smtClean="0">
                <a:solidFill>
                  <a:srgbClr val="000000"/>
                </a:solidFill>
                <a:latin typeface="Papyrus"/>
                <a:cs typeface="Papyrus"/>
              </a:rPr>
              <a:t> of </a:t>
            </a:r>
            <a:r>
              <a:rPr lang="es-ES_tradnl" dirty="0" err="1" smtClean="0">
                <a:solidFill>
                  <a:srgbClr val="000000"/>
                </a:solidFill>
                <a:latin typeface="Papyrus"/>
                <a:cs typeface="Papyrus"/>
              </a:rPr>
              <a:t>Galilee</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why</a:t>
            </a:r>
            <a:r>
              <a:rPr lang="es-ES_tradnl" dirty="0" smtClean="0">
                <a:solidFill>
                  <a:srgbClr val="000000"/>
                </a:solidFill>
                <a:latin typeface="Papyrus"/>
                <a:cs typeface="Papyrus"/>
              </a:rPr>
              <a:t> stand </a:t>
            </a:r>
            <a:r>
              <a:rPr lang="es-ES_tradnl" dirty="0" err="1" smtClean="0">
                <a:solidFill>
                  <a:srgbClr val="000000"/>
                </a:solidFill>
                <a:latin typeface="Papyrus"/>
                <a:cs typeface="Papyrus"/>
              </a:rPr>
              <a:t>you</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gazing</a:t>
            </a:r>
            <a:r>
              <a:rPr lang="es-ES_tradnl" dirty="0" smtClean="0">
                <a:solidFill>
                  <a:srgbClr val="000000"/>
                </a:solidFill>
                <a:latin typeface="Papyrus"/>
                <a:cs typeface="Papyrus"/>
              </a:rPr>
              <a:t> up </a:t>
            </a:r>
            <a:r>
              <a:rPr lang="es-ES_tradnl" dirty="0" err="1" smtClean="0">
                <a:solidFill>
                  <a:srgbClr val="000000"/>
                </a:solidFill>
                <a:latin typeface="Papyrus"/>
                <a:cs typeface="Papyrus"/>
              </a:rPr>
              <a:t>to</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Heaven</a:t>
            </a:r>
            <a:r>
              <a:rPr lang="es-ES_tradnl" dirty="0" smtClean="0">
                <a:solidFill>
                  <a:srgbClr val="000000"/>
                </a:solidFill>
                <a:latin typeface="Papyrus"/>
                <a:cs typeface="Papyrus"/>
              </a:rPr>
              <a:t>?</a:t>
            </a:r>
          </a:p>
          <a:p>
            <a:r>
              <a:rPr lang="es-ES_tradnl" dirty="0" smtClean="0">
                <a:solidFill>
                  <a:srgbClr val="000000"/>
                </a:solidFill>
                <a:latin typeface="Papyrus"/>
                <a:cs typeface="Papyrus"/>
              </a:rPr>
              <a:t>     </a:t>
            </a:r>
            <a:endParaRPr lang="es-ES_tradnl" dirty="0">
              <a:solidFill>
                <a:srgbClr val="000000"/>
              </a:solidFill>
              <a:latin typeface="Papyrus"/>
              <a:cs typeface="Papyrus"/>
            </a:endParaRPr>
          </a:p>
        </p:txBody>
      </p:sp>
      <p:pic>
        <p:nvPicPr>
          <p:cNvPr id="4" name="Picture 3" descr="wpid-ascension-2.jpg"/>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69059" y="2654896"/>
            <a:ext cx="4454834" cy="3996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893509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14" name="Picture 13" descr="JERUSAL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34" y="353652"/>
            <a:ext cx="8436978" cy="6237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3955031" y="192902"/>
            <a:ext cx="465879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dirty="0" smtClean="0">
                <a:solidFill>
                  <a:srgbClr val="000000"/>
                </a:solidFill>
                <a:latin typeface="Papyrus"/>
                <a:cs typeface="Papyrus"/>
              </a:rPr>
              <a:t>He </a:t>
            </a:r>
            <a:r>
              <a:rPr lang="es-ES_tradnl" dirty="0" err="1" smtClean="0">
                <a:solidFill>
                  <a:srgbClr val="000000"/>
                </a:solidFill>
                <a:latin typeface="Papyrus"/>
                <a:cs typeface="Papyrus"/>
              </a:rPr>
              <a:t>will</a:t>
            </a:r>
            <a:r>
              <a:rPr lang="es-ES_tradnl" dirty="0" smtClean="0">
                <a:solidFill>
                  <a:srgbClr val="000000"/>
                </a:solidFill>
                <a:latin typeface="Papyrus"/>
                <a:cs typeface="Papyrus"/>
              </a:rPr>
              <a:t> Stand </a:t>
            </a:r>
            <a:r>
              <a:rPr lang="es-ES_tradnl" dirty="0" err="1" smtClean="0">
                <a:solidFill>
                  <a:srgbClr val="000000"/>
                </a:solidFill>
                <a:latin typeface="Papyrus"/>
                <a:cs typeface="Papyrus"/>
              </a:rPr>
              <a:t>on</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the</a:t>
            </a:r>
            <a:r>
              <a:rPr lang="es-ES_tradnl" dirty="0" smtClean="0">
                <a:solidFill>
                  <a:srgbClr val="000000"/>
                </a:solidFill>
                <a:latin typeface="Papyrus"/>
                <a:cs typeface="Papyrus"/>
              </a:rPr>
              <a:t> Mount of Olives </a:t>
            </a:r>
            <a:r>
              <a:rPr lang="es-ES_tradnl" dirty="0" err="1" smtClean="0">
                <a:solidFill>
                  <a:srgbClr val="000000"/>
                </a:solidFill>
                <a:latin typeface="Papyrus"/>
                <a:cs typeface="Papyrus"/>
              </a:rPr>
              <a:t>Again</a:t>
            </a:r>
            <a:endParaRPr lang="es-ES_tradnl" dirty="0" smtClean="0">
              <a:solidFill>
                <a:srgbClr val="000000"/>
              </a:solidFill>
              <a:latin typeface="Papyrus"/>
              <a:cs typeface="Papyrus"/>
            </a:endParaRPr>
          </a:p>
          <a:p>
            <a:r>
              <a:rPr lang="es-ES_tradnl" dirty="0">
                <a:solidFill>
                  <a:srgbClr val="000000"/>
                </a:solidFill>
                <a:latin typeface="Papyrus"/>
                <a:cs typeface="Papyrus"/>
              </a:rPr>
              <a:t> </a:t>
            </a:r>
            <a:r>
              <a:rPr lang="es-ES_tradnl" dirty="0" smtClean="0">
                <a:solidFill>
                  <a:srgbClr val="000000"/>
                </a:solidFill>
                <a:latin typeface="Papyrus"/>
                <a:cs typeface="Papyrus"/>
              </a:rPr>
              <a:t>    At 2nd </a:t>
            </a:r>
            <a:r>
              <a:rPr lang="es-ES_tradnl" dirty="0" err="1" smtClean="0">
                <a:solidFill>
                  <a:srgbClr val="000000"/>
                </a:solidFill>
                <a:latin typeface="Papyrus"/>
                <a:cs typeface="Papyrus"/>
              </a:rPr>
              <a:t>Coming</a:t>
            </a:r>
            <a:r>
              <a:rPr lang="es-ES_tradnl" dirty="0" smtClean="0">
                <a:solidFill>
                  <a:srgbClr val="000000"/>
                </a:solidFill>
                <a:latin typeface="Papyrus"/>
                <a:cs typeface="Papyrus"/>
              </a:rPr>
              <a:t>!      </a:t>
            </a:r>
            <a:r>
              <a:rPr lang="es-ES_tradnl" dirty="0" err="1" smtClean="0">
                <a:solidFill>
                  <a:srgbClr val="000000"/>
                </a:solidFill>
                <a:latin typeface="Papyrus"/>
                <a:cs typeface="Papyrus"/>
              </a:rPr>
              <a:t>Zechariah</a:t>
            </a:r>
            <a:r>
              <a:rPr lang="es-ES_tradnl" dirty="0" smtClean="0">
                <a:solidFill>
                  <a:srgbClr val="000000"/>
                </a:solidFill>
                <a:latin typeface="Papyrus"/>
                <a:cs typeface="Papyrus"/>
              </a:rPr>
              <a:t> 14::4</a:t>
            </a:r>
            <a:endParaRPr lang="es-ES_tradnl" dirty="0">
              <a:solidFill>
                <a:srgbClr val="000000"/>
              </a:solidFill>
              <a:latin typeface="Papyrus"/>
              <a:cs typeface="Papyrus"/>
            </a:endParaRPr>
          </a:p>
        </p:txBody>
      </p:sp>
    </p:spTree>
    <p:extLst>
      <p:ext uri="{BB962C8B-B14F-4D97-AF65-F5344CB8AC3E}">
        <p14:creationId xmlns:p14="http://schemas.microsoft.com/office/powerpoint/2010/main" val="37359284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3" name="TextBox 2"/>
          <p:cNvSpPr txBox="1"/>
          <p:nvPr/>
        </p:nvSpPr>
        <p:spPr>
          <a:xfrm>
            <a:off x="1059202" y="338140"/>
            <a:ext cx="6751298"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Future</a:t>
            </a:r>
            <a:r>
              <a:rPr lang="es-ES_tradnl" sz="2000" dirty="0" smtClean="0">
                <a:solidFill>
                  <a:srgbClr val="000000"/>
                </a:solidFill>
                <a:latin typeface="Papyrus"/>
                <a:cs typeface="Papyrus"/>
              </a:rPr>
              <a:t> Temple of </a:t>
            </a:r>
            <a:r>
              <a:rPr lang="es-ES_tradnl" sz="2000" dirty="0" err="1" smtClean="0">
                <a:solidFill>
                  <a:srgbClr val="000000"/>
                </a:solidFill>
                <a:latin typeface="Papyrus"/>
                <a:cs typeface="Papyrus"/>
              </a:rPr>
              <a:t>Bible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Prophecy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be in </a:t>
            </a:r>
            <a:r>
              <a:rPr lang="es-ES_tradnl" sz="2000" dirty="0" err="1" smtClean="0">
                <a:solidFill>
                  <a:srgbClr val="000000"/>
                </a:solidFill>
                <a:latin typeface="Papyrus"/>
                <a:cs typeface="Papyrus"/>
              </a:rPr>
              <a:t>Jerusalem</a:t>
            </a:r>
            <a:r>
              <a:rPr lang="es-ES_tradnl" sz="2000" dirty="0" smtClean="0">
                <a:solidFill>
                  <a:srgbClr val="000000"/>
                </a:solidFill>
                <a:latin typeface="Papyrus"/>
                <a:cs typeface="Papyrus"/>
              </a:rPr>
              <a:t>. </a:t>
            </a:r>
            <a:endParaRPr lang="es-ES_tradnl" sz="2000" dirty="0">
              <a:solidFill>
                <a:srgbClr val="000000"/>
              </a:solidFill>
              <a:latin typeface="Papyrus"/>
              <a:cs typeface="Papyrus"/>
            </a:endParaRPr>
          </a:p>
        </p:txBody>
      </p:sp>
      <p:pic>
        <p:nvPicPr>
          <p:cNvPr id="6" name="Picture 5" descr="607-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33" y="944034"/>
            <a:ext cx="8707642" cy="5659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08880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1113553" y="583769"/>
            <a:ext cx="7292667" cy="5447645"/>
          </a:xfrm>
          <a:prstGeom prst="rect">
            <a:avLst/>
          </a:prstGeom>
          <a:solidFill>
            <a:srgbClr val="804000"/>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n-US" sz="3200" dirty="0" smtClean="0">
              <a:solidFill>
                <a:srgbClr val="FFFFFF"/>
              </a:solidFill>
              <a:latin typeface="Papyrus"/>
              <a:cs typeface="Papyrus"/>
            </a:endParaRPr>
          </a:p>
          <a:p>
            <a:r>
              <a:rPr lang="en-US" sz="3200" dirty="0" smtClean="0">
                <a:solidFill>
                  <a:srgbClr val="FFFFFF"/>
                </a:solidFill>
                <a:latin typeface="Papyrus"/>
                <a:cs typeface="Papyrus"/>
              </a:rPr>
              <a:t>     Why is Jerusalem the Most </a:t>
            </a:r>
          </a:p>
          <a:p>
            <a:r>
              <a:rPr lang="en-US" sz="3200" dirty="0" smtClean="0">
                <a:solidFill>
                  <a:srgbClr val="FFFFFF"/>
                </a:solidFill>
                <a:latin typeface="Papyrus"/>
                <a:cs typeface="Papyrus"/>
              </a:rPr>
              <a:t>   Mentioned City in the Bible</a:t>
            </a:r>
            <a:r>
              <a:rPr lang="en-US" sz="2000" dirty="0" smtClean="0">
                <a:solidFill>
                  <a:srgbClr val="FFFFFF"/>
                </a:solidFill>
                <a:latin typeface="Papyrus"/>
                <a:cs typeface="Papyrus"/>
              </a:rPr>
              <a:t>?     </a:t>
            </a:r>
          </a:p>
          <a:p>
            <a:r>
              <a:rPr lang="en-US" sz="2000" dirty="0">
                <a:solidFill>
                  <a:srgbClr val="0000FF"/>
                </a:solidFill>
                <a:latin typeface="Papyrus"/>
                <a:cs typeface="Papyrus"/>
              </a:rPr>
              <a:t> </a:t>
            </a:r>
            <a:r>
              <a:rPr lang="en-US" sz="2000" dirty="0" smtClean="0">
                <a:solidFill>
                  <a:srgbClr val="0000FF"/>
                </a:solidFill>
                <a:latin typeface="Papyrus"/>
                <a:cs typeface="Papyrus"/>
              </a:rPr>
              <a:t>                                                                                       </a:t>
            </a:r>
            <a:r>
              <a:rPr lang="en-US" sz="2800" b="1" dirty="0" smtClean="0">
                <a:solidFill>
                  <a:schemeClr val="tx1"/>
                </a:solidFill>
                <a:latin typeface="Papyrus"/>
                <a:cs typeface="Papyrus"/>
              </a:rPr>
              <a:t>767 times</a:t>
            </a:r>
          </a:p>
          <a:p>
            <a:endParaRPr lang="en-US" sz="3200" b="1" dirty="0" smtClean="0">
              <a:latin typeface="Papyrus"/>
              <a:cs typeface="Papyrus"/>
            </a:endParaRPr>
          </a:p>
          <a:p>
            <a:r>
              <a:rPr lang="en-US" sz="3200" dirty="0" smtClean="0">
                <a:solidFill>
                  <a:srgbClr val="FFFFFF"/>
                </a:solidFill>
                <a:latin typeface="Papyrus"/>
                <a:cs typeface="Papyrus"/>
              </a:rPr>
              <a:t>Why is Jerusalem so Important to God? </a:t>
            </a:r>
          </a:p>
          <a:p>
            <a:endParaRPr lang="en-US" sz="3200" dirty="0" smtClean="0">
              <a:solidFill>
                <a:srgbClr val="FFFFFF"/>
              </a:solidFill>
              <a:latin typeface="Papyrus"/>
              <a:cs typeface="Papyrus"/>
            </a:endParaRPr>
          </a:p>
          <a:p>
            <a:endParaRPr lang="en-US" sz="3200" dirty="0">
              <a:latin typeface="Papyrus"/>
              <a:cs typeface="Papyrus"/>
            </a:endParaRPr>
          </a:p>
          <a:p>
            <a:pPr algn="ctr"/>
            <a:r>
              <a:rPr lang="en-US" sz="3200" dirty="0" smtClean="0">
                <a:solidFill>
                  <a:srgbClr val="FFFFFF"/>
                </a:solidFill>
                <a:latin typeface="Papyrus"/>
                <a:cs typeface="Papyrus"/>
              </a:rPr>
              <a:t>Why is Jerusalem the Focus of Bible Prophecy?</a:t>
            </a:r>
          </a:p>
          <a:p>
            <a:r>
              <a:rPr lang="en-US" sz="3200" dirty="0" smtClean="0">
                <a:solidFill>
                  <a:srgbClr val="FFFFFF"/>
                </a:solidFill>
                <a:latin typeface="Papyrus"/>
                <a:cs typeface="Papyrus"/>
              </a:rPr>
              <a:t>  </a:t>
            </a:r>
            <a:endParaRPr lang="en-US" sz="3200" dirty="0">
              <a:solidFill>
                <a:srgbClr val="FFFFFF"/>
              </a:solidFill>
              <a:latin typeface="Papyrus"/>
              <a:cs typeface="Papyrus"/>
            </a:endParaRPr>
          </a:p>
        </p:txBody>
      </p:sp>
      <p:sp>
        <p:nvSpPr>
          <p:cNvPr id="3" name="Down Arrow 2"/>
          <p:cNvSpPr/>
          <p:nvPr/>
        </p:nvSpPr>
        <p:spPr>
          <a:xfrm>
            <a:off x="4275255" y="3611082"/>
            <a:ext cx="484632" cy="978408"/>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_tradnl"/>
          </a:p>
        </p:txBody>
      </p:sp>
      <p:sp>
        <p:nvSpPr>
          <p:cNvPr id="5" name="Down Arrow 4"/>
          <p:cNvSpPr/>
          <p:nvPr/>
        </p:nvSpPr>
        <p:spPr>
          <a:xfrm>
            <a:off x="5799255" y="5274786"/>
            <a:ext cx="484632" cy="978408"/>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_tradnl"/>
          </a:p>
        </p:txBody>
      </p:sp>
      <p:sp>
        <p:nvSpPr>
          <p:cNvPr id="6" name="Right Arrow 5"/>
          <p:cNvSpPr/>
          <p:nvPr/>
        </p:nvSpPr>
        <p:spPr>
          <a:xfrm>
            <a:off x="4517571" y="2194186"/>
            <a:ext cx="1524000" cy="417286"/>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30430353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a:off x="0" y="10537"/>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1201467" y="512097"/>
            <a:ext cx="5932715" cy="1569660"/>
          </a:xfrm>
          <a:prstGeom prst="rect">
            <a:avLst/>
          </a:prstGeom>
          <a:solidFill>
            <a:srgbClr val="804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3200" dirty="0" smtClean="0">
                <a:solidFill>
                  <a:srgbClr val="FFFFFF"/>
                </a:solidFill>
                <a:latin typeface="Papyrus"/>
                <a:cs typeface="Papyrus"/>
              </a:rPr>
              <a:t>Are </a:t>
            </a:r>
            <a:r>
              <a:rPr lang="es-ES_tradnl" sz="3200" dirty="0" err="1" smtClean="0">
                <a:solidFill>
                  <a:srgbClr val="FFFFFF"/>
                </a:solidFill>
                <a:latin typeface="Papyrus"/>
                <a:cs typeface="Papyrus"/>
              </a:rPr>
              <a:t>there</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any</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other</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clues</a:t>
            </a:r>
            <a:r>
              <a:rPr lang="es-ES_tradnl" sz="3200" dirty="0">
                <a:solidFill>
                  <a:srgbClr val="FFFFFF"/>
                </a:solidFill>
                <a:latin typeface="Papyrus"/>
                <a:cs typeface="Papyrus"/>
              </a:rPr>
              <a:t> </a:t>
            </a:r>
            <a:r>
              <a:rPr lang="es-ES_tradnl" sz="3200" dirty="0" err="1" smtClean="0">
                <a:solidFill>
                  <a:srgbClr val="FFFFFF"/>
                </a:solidFill>
                <a:latin typeface="Papyrus"/>
                <a:cs typeface="Papyrus"/>
              </a:rPr>
              <a:t>that</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Jerusalem</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may</a:t>
            </a:r>
            <a:r>
              <a:rPr lang="es-ES_tradnl" sz="3200" dirty="0" smtClean="0">
                <a:solidFill>
                  <a:srgbClr val="FFFFFF"/>
                </a:solidFill>
                <a:latin typeface="Papyrus"/>
                <a:cs typeface="Papyrus"/>
              </a:rPr>
              <a:t> be </a:t>
            </a: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a:t>
            </a:r>
          </a:p>
          <a:p>
            <a:pPr algn="ctr"/>
            <a:r>
              <a:rPr lang="es-ES_tradnl" sz="3200" dirty="0" smtClean="0">
                <a:solidFill>
                  <a:srgbClr val="FFFFFF"/>
                </a:solidFill>
                <a:latin typeface="Papyrus"/>
                <a:cs typeface="Papyrus"/>
              </a:rPr>
              <a:t>Center of </a:t>
            </a:r>
            <a:r>
              <a:rPr lang="es-ES_tradnl" sz="3200" dirty="0" err="1" smtClean="0">
                <a:solidFill>
                  <a:srgbClr val="FFFFFF"/>
                </a:solidFill>
                <a:latin typeface="Papyrus"/>
                <a:cs typeface="Papyrus"/>
              </a:rPr>
              <a:t>the</a:t>
            </a:r>
            <a:r>
              <a:rPr lang="es-ES_tradnl" sz="3200" dirty="0" smtClean="0">
                <a:solidFill>
                  <a:srgbClr val="FFFFFF"/>
                </a:solidFill>
                <a:latin typeface="Papyrus"/>
                <a:cs typeface="Papyrus"/>
              </a:rPr>
              <a:t> Garden of </a:t>
            </a:r>
            <a:r>
              <a:rPr lang="es-ES_tradnl" sz="3200" dirty="0" err="1" smtClean="0">
                <a:solidFill>
                  <a:srgbClr val="FFFFFF"/>
                </a:solidFill>
                <a:latin typeface="Papyrus"/>
                <a:cs typeface="Papyrus"/>
              </a:rPr>
              <a:t>Eden</a:t>
            </a:r>
            <a:r>
              <a:rPr lang="es-ES_tradnl" sz="3200" dirty="0" smtClean="0">
                <a:solidFill>
                  <a:srgbClr val="FFFFFF"/>
                </a:solidFill>
                <a:latin typeface="Papyrus"/>
                <a:cs typeface="Papyrus"/>
              </a:rPr>
              <a:t>?</a:t>
            </a:r>
            <a:endParaRPr lang="es-ES_tradnl" sz="3200" dirty="0">
              <a:solidFill>
                <a:srgbClr val="FFFFFF"/>
              </a:solidFill>
              <a:latin typeface="Papyrus"/>
              <a:cs typeface="Papyrus"/>
            </a:endParaRPr>
          </a:p>
        </p:txBody>
      </p:sp>
      <p:sp>
        <p:nvSpPr>
          <p:cNvPr id="2" name="TextBox 1"/>
          <p:cNvSpPr txBox="1"/>
          <p:nvPr/>
        </p:nvSpPr>
        <p:spPr>
          <a:xfrm>
            <a:off x="148167" y="3681848"/>
            <a:ext cx="8826499" cy="2308324"/>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sz="2400" dirty="0" smtClean="0">
                <a:solidFill>
                  <a:srgbClr val="FFFFFF"/>
                </a:solidFill>
                <a:latin typeface="Papyrus"/>
                <a:cs typeface="Papyrus"/>
              </a:rPr>
              <a:t>  </a:t>
            </a:r>
            <a:r>
              <a:rPr lang="es-ES_tradnl" sz="2400" dirty="0" smtClean="0">
                <a:solidFill>
                  <a:srgbClr val="000000"/>
                </a:solidFill>
                <a:latin typeface="Papyrus"/>
                <a:cs typeface="Papyrus"/>
              </a:rPr>
              <a:t>“A </a:t>
            </a:r>
            <a:r>
              <a:rPr lang="es-ES_tradnl" sz="2400" dirty="0" err="1" smtClean="0">
                <a:solidFill>
                  <a:srgbClr val="000000"/>
                </a:solidFill>
                <a:latin typeface="Papyrus"/>
                <a:cs typeface="Papyrus"/>
              </a:rPr>
              <a:t>river</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went</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out</a:t>
            </a:r>
            <a:r>
              <a:rPr lang="es-ES_tradnl" sz="2400" dirty="0" smtClean="0">
                <a:solidFill>
                  <a:srgbClr val="000000"/>
                </a:solidFill>
                <a:latin typeface="Papyrus"/>
                <a:cs typeface="Papyrus"/>
              </a:rPr>
              <a:t> of </a:t>
            </a:r>
            <a:r>
              <a:rPr lang="es-ES_tradnl" sz="2400" dirty="0" err="1" smtClean="0">
                <a:solidFill>
                  <a:srgbClr val="000000"/>
                </a:solidFill>
                <a:latin typeface="Papyrus"/>
                <a:cs typeface="Papyrus"/>
              </a:rPr>
              <a:t>Eden</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to</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water</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Garden; and </a:t>
            </a:r>
            <a:r>
              <a:rPr lang="es-ES_tradnl" sz="2400" dirty="0" err="1" smtClean="0">
                <a:solidFill>
                  <a:srgbClr val="000000"/>
                </a:solidFill>
                <a:latin typeface="Papyrus"/>
                <a:cs typeface="Papyrus"/>
              </a:rPr>
              <a:t>from</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there</a:t>
            </a:r>
            <a:endParaRPr lang="es-ES_tradnl" sz="2400" dirty="0" smtClean="0">
              <a:solidFill>
                <a:srgbClr val="000000"/>
              </a:solidFill>
              <a:latin typeface="Papyrus"/>
              <a:cs typeface="Papyrus"/>
            </a:endParaRPr>
          </a:p>
          <a:p>
            <a:pPr algn="ct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it</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became</a:t>
            </a:r>
            <a:r>
              <a:rPr lang="es-ES_tradnl" sz="2400" dirty="0" smtClean="0">
                <a:solidFill>
                  <a:srgbClr val="000000"/>
                </a:solidFill>
                <a:latin typeface="Papyrus"/>
                <a:cs typeface="Papyrus"/>
              </a:rPr>
              <a:t> 4 </a:t>
            </a:r>
            <a:r>
              <a:rPr lang="es-ES_tradnl" sz="2400" dirty="0" err="1" smtClean="0">
                <a:solidFill>
                  <a:srgbClr val="000000"/>
                </a:solidFill>
                <a:latin typeface="Papyrus"/>
                <a:cs typeface="Papyrus"/>
              </a:rPr>
              <a:t>heads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1st </a:t>
            </a:r>
            <a:r>
              <a:rPr lang="es-ES_tradnl" sz="2400" dirty="0" err="1" smtClean="0">
                <a:solidFill>
                  <a:srgbClr val="000000"/>
                </a:solidFill>
                <a:latin typeface="Papyrus"/>
                <a:cs typeface="Papyrus"/>
              </a:rPr>
              <a:t>is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Pison</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it</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encompasses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whole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land</a:t>
            </a:r>
            <a:r>
              <a:rPr lang="es-ES_tradnl" sz="2400" dirty="0" smtClean="0">
                <a:solidFill>
                  <a:srgbClr val="000000"/>
                </a:solidFill>
                <a:latin typeface="Papyrus"/>
                <a:cs typeface="Papyrus"/>
              </a:rPr>
              <a:t> of </a:t>
            </a:r>
            <a:r>
              <a:rPr lang="es-ES_tradnl" sz="2400" dirty="0" err="1" smtClean="0">
                <a:solidFill>
                  <a:srgbClr val="000000"/>
                </a:solidFill>
                <a:latin typeface="Papyrus"/>
                <a:cs typeface="Papyrus"/>
              </a:rPr>
              <a:t>Havilah</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where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there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is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gold</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2nd </a:t>
            </a:r>
            <a:r>
              <a:rPr lang="es-ES_tradnl" sz="2400" dirty="0" err="1" smtClean="0">
                <a:solidFill>
                  <a:srgbClr val="000000"/>
                </a:solidFill>
                <a:latin typeface="Papyrus"/>
                <a:cs typeface="Papyrus"/>
              </a:rPr>
              <a:t>is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Gihon</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same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encompassess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whole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land</a:t>
            </a:r>
            <a:r>
              <a:rPr lang="es-ES_tradnl" sz="2400" dirty="0" smtClean="0">
                <a:solidFill>
                  <a:srgbClr val="000000"/>
                </a:solidFill>
                <a:latin typeface="Papyrus"/>
                <a:cs typeface="Papyrus"/>
              </a:rPr>
              <a:t> of </a:t>
            </a:r>
            <a:r>
              <a:rPr lang="es-ES_tradnl" sz="2400" dirty="0" err="1" smtClean="0">
                <a:solidFill>
                  <a:srgbClr val="000000"/>
                </a:solidFill>
                <a:latin typeface="Papyrus"/>
                <a:cs typeface="Papyrus"/>
              </a:rPr>
              <a:t>Ethopia</a:t>
            </a:r>
            <a:r>
              <a:rPr lang="es-ES_tradnl" sz="2400" dirty="0" smtClean="0">
                <a:solidFill>
                  <a:srgbClr val="000000"/>
                </a:solidFill>
                <a:latin typeface="Papyrus"/>
                <a:cs typeface="Papyrus"/>
              </a:rPr>
              <a:t>,</a:t>
            </a:r>
          </a:p>
          <a:p>
            <a:pPr algn="ct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3rd </a:t>
            </a:r>
            <a:r>
              <a:rPr lang="es-ES_tradnl" sz="2400" dirty="0" err="1" smtClean="0">
                <a:solidFill>
                  <a:srgbClr val="000000"/>
                </a:solidFill>
                <a:latin typeface="Papyrus"/>
                <a:cs typeface="Papyrus"/>
              </a:rPr>
              <a:t>is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Hiddekel</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which</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goes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toward</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east</a:t>
            </a:r>
            <a:r>
              <a:rPr lang="es-ES_tradnl" sz="2400" dirty="0" smtClean="0">
                <a:solidFill>
                  <a:srgbClr val="000000"/>
                </a:solidFill>
                <a:latin typeface="Papyrus"/>
                <a:cs typeface="Papyrus"/>
              </a:rPr>
              <a:t> of </a:t>
            </a:r>
            <a:r>
              <a:rPr lang="es-ES_tradnl" sz="2400" dirty="0" err="1" smtClean="0">
                <a:solidFill>
                  <a:srgbClr val="000000"/>
                </a:solidFill>
                <a:latin typeface="Papyrus"/>
                <a:cs typeface="Papyrus"/>
              </a:rPr>
              <a:t>Assyria</a:t>
            </a:r>
            <a:r>
              <a:rPr lang="es-ES_tradnl" sz="2400" dirty="0" smtClean="0">
                <a:solidFill>
                  <a:srgbClr val="000000"/>
                </a:solidFill>
                <a:latin typeface="Papyrus"/>
                <a:cs typeface="Papyrus"/>
              </a:rPr>
              <a:t>, and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4th </a:t>
            </a:r>
            <a:r>
              <a:rPr lang="es-ES_tradnl" sz="2400" dirty="0" err="1" smtClean="0">
                <a:solidFill>
                  <a:srgbClr val="000000"/>
                </a:solidFill>
                <a:latin typeface="Papyrus"/>
                <a:cs typeface="Papyrus"/>
              </a:rPr>
              <a:t>is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Euphrates</a:t>
            </a:r>
            <a:r>
              <a:rPr lang="es-ES_tradnl" sz="2400" dirty="0" smtClean="0">
                <a:solidFill>
                  <a:srgbClr val="FFFFFF"/>
                </a:solidFill>
                <a:latin typeface="Papyrus"/>
                <a:cs typeface="Papyrus"/>
              </a:rPr>
              <a:t>.         </a:t>
            </a:r>
            <a:r>
              <a:rPr lang="es-ES_tradnl" sz="2400" dirty="0" err="1" smtClean="0">
                <a:solidFill>
                  <a:schemeClr val="tx1"/>
                </a:solidFill>
                <a:latin typeface="Papyrus"/>
                <a:cs typeface="Papyrus"/>
              </a:rPr>
              <a:t>Genesis</a:t>
            </a:r>
            <a:r>
              <a:rPr lang="es-ES_tradnl" sz="2400" dirty="0" smtClean="0">
                <a:solidFill>
                  <a:schemeClr val="tx1"/>
                </a:solidFill>
                <a:latin typeface="Papyrus"/>
                <a:cs typeface="Papyrus"/>
              </a:rPr>
              <a:t> 2:10-14</a:t>
            </a:r>
            <a:endParaRPr lang="es-ES_tradnl" sz="2400" dirty="0">
              <a:solidFill>
                <a:schemeClr val="tx1"/>
              </a:solidFill>
              <a:latin typeface="Papyrus"/>
              <a:cs typeface="Papyrus"/>
            </a:endParaRPr>
          </a:p>
        </p:txBody>
      </p:sp>
      <p:sp>
        <p:nvSpPr>
          <p:cNvPr id="6" name="Down Arrow 5"/>
          <p:cNvSpPr/>
          <p:nvPr/>
        </p:nvSpPr>
        <p:spPr>
          <a:xfrm>
            <a:off x="1975447" y="2176789"/>
            <a:ext cx="382994" cy="1141848"/>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_tradnl"/>
          </a:p>
        </p:txBody>
      </p:sp>
      <p:sp>
        <p:nvSpPr>
          <p:cNvPr id="7" name="TextBox 6"/>
          <p:cNvSpPr txBox="1"/>
          <p:nvPr/>
        </p:nvSpPr>
        <p:spPr>
          <a:xfrm>
            <a:off x="2963170" y="2747713"/>
            <a:ext cx="3534998" cy="52322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800" dirty="0" err="1" smtClean="0">
                <a:solidFill>
                  <a:srgbClr val="FFFFFF"/>
                </a:solidFill>
                <a:latin typeface="Noteworthy Light"/>
                <a:cs typeface="Noteworthy Light"/>
              </a:rPr>
              <a:t>What</a:t>
            </a:r>
            <a:r>
              <a:rPr lang="es-ES_tradnl" sz="2800" dirty="0" smtClean="0">
                <a:solidFill>
                  <a:srgbClr val="FFFFFF"/>
                </a:solidFill>
                <a:latin typeface="Noteworthy Light"/>
                <a:cs typeface="Noteworthy Light"/>
              </a:rPr>
              <a:t> </a:t>
            </a:r>
            <a:r>
              <a:rPr lang="es-ES_tradnl" sz="2800" dirty="0" err="1" smtClean="0">
                <a:solidFill>
                  <a:srgbClr val="FFFFFF"/>
                </a:solidFill>
                <a:latin typeface="Noteworthy Light"/>
                <a:cs typeface="Noteworthy Light"/>
              </a:rPr>
              <a:t>about</a:t>
            </a:r>
            <a:r>
              <a:rPr lang="es-ES_tradnl" sz="2800" dirty="0" smtClean="0">
                <a:solidFill>
                  <a:srgbClr val="FFFFFF"/>
                </a:solidFill>
                <a:latin typeface="Noteworthy Light"/>
                <a:cs typeface="Noteworthy Light"/>
              </a:rPr>
              <a:t> </a:t>
            </a:r>
            <a:r>
              <a:rPr lang="es-ES_tradnl" sz="2800" dirty="0" err="1" smtClean="0">
                <a:solidFill>
                  <a:srgbClr val="FFFFFF"/>
                </a:solidFill>
                <a:latin typeface="Noteworthy Light"/>
                <a:cs typeface="Noteworthy Light"/>
              </a:rPr>
              <a:t>the</a:t>
            </a:r>
            <a:r>
              <a:rPr lang="es-ES_tradnl" sz="2800" dirty="0" smtClean="0">
                <a:solidFill>
                  <a:srgbClr val="FFFFFF"/>
                </a:solidFill>
                <a:latin typeface="Noteworthy Light"/>
                <a:cs typeface="Noteworthy Light"/>
              </a:rPr>
              <a:t>  </a:t>
            </a:r>
            <a:r>
              <a:rPr lang="es-ES_tradnl" sz="2800" dirty="0" err="1" smtClean="0">
                <a:solidFill>
                  <a:srgbClr val="FFFFFF"/>
                </a:solidFill>
                <a:latin typeface="Noteworthy Light"/>
                <a:cs typeface="Noteworthy Light"/>
              </a:rPr>
              <a:t>Rivers</a:t>
            </a:r>
            <a:r>
              <a:rPr lang="es-ES_tradnl" sz="2800" dirty="0" smtClean="0">
                <a:solidFill>
                  <a:srgbClr val="FFFFFF"/>
                </a:solidFill>
                <a:latin typeface="Noteworthy Light"/>
                <a:cs typeface="Noteworthy Light"/>
              </a:rPr>
              <a:t>?</a:t>
            </a:r>
            <a:endParaRPr lang="es-ES_tradnl" sz="2800" dirty="0">
              <a:solidFill>
                <a:srgbClr val="FFFFFF"/>
              </a:solidFill>
              <a:latin typeface="Noteworthy Light"/>
              <a:cs typeface="Noteworthy Light"/>
            </a:endParaRPr>
          </a:p>
        </p:txBody>
      </p:sp>
    </p:spTree>
    <p:extLst>
      <p:ext uri="{BB962C8B-B14F-4D97-AF65-F5344CB8AC3E}">
        <p14:creationId xmlns:p14="http://schemas.microsoft.com/office/powerpoint/2010/main" val="35056578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pic>
        <p:nvPicPr>
          <p:cNvPr id="2" name="Picture 1" descr="greater-israel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59" y="227690"/>
            <a:ext cx="8457920" cy="6343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92062" y="5180032"/>
            <a:ext cx="8054768" cy="1015663"/>
          </a:xfrm>
          <a:prstGeom prst="rect">
            <a:avLst/>
          </a:prstGeom>
          <a:noFill/>
        </p:spPr>
        <p:txBody>
          <a:bodyPr wrap="square" rtlCol="0">
            <a:spAutoFit/>
          </a:bodyPr>
          <a:lstStyle/>
          <a:p>
            <a:r>
              <a:rPr lang="es-ES_tradnl" sz="2000" b="1" dirty="0" smtClean="0">
                <a:latin typeface="Papyrus"/>
                <a:cs typeface="Papyrus"/>
              </a:rPr>
              <a:t>Gen. 15:18  “In </a:t>
            </a:r>
            <a:r>
              <a:rPr lang="es-ES_tradnl" sz="2000" b="1" dirty="0" err="1" smtClean="0">
                <a:latin typeface="Papyrus"/>
                <a:cs typeface="Papyrus"/>
              </a:rPr>
              <a:t>the</a:t>
            </a:r>
            <a:r>
              <a:rPr lang="es-ES_tradnl" sz="2000" b="1" dirty="0" smtClean="0">
                <a:latin typeface="Papyrus"/>
                <a:cs typeface="Papyrus"/>
              </a:rPr>
              <a:t> </a:t>
            </a:r>
            <a:r>
              <a:rPr lang="es-ES_tradnl" sz="2000" b="1" dirty="0" err="1" smtClean="0">
                <a:latin typeface="Papyrus"/>
                <a:cs typeface="Papyrus"/>
              </a:rPr>
              <a:t>same</a:t>
            </a:r>
            <a:r>
              <a:rPr lang="es-ES_tradnl" sz="2000" b="1" dirty="0" smtClean="0">
                <a:latin typeface="Papyrus"/>
                <a:cs typeface="Papyrus"/>
              </a:rPr>
              <a:t> </a:t>
            </a:r>
            <a:r>
              <a:rPr lang="es-ES_tradnl" sz="2000" b="1" dirty="0" err="1" smtClean="0">
                <a:latin typeface="Papyrus"/>
                <a:cs typeface="Papyrus"/>
              </a:rPr>
              <a:t>day</a:t>
            </a:r>
            <a:r>
              <a:rPr lang="es-ES_tradnl" sz="2000" b="1" dirty="0" smtClean="0">
                <a:latin typeface="Papyrus"/>
                <a:cs typeface="Papyrus"/>
              </a:rPr>
              <a:t> </a:t>
            </a:r>
            <a:r>
              <a:rPr lang="es-ES_tradnl" sz="2000" b="1" dirty="0" err="1" smtClean="0">
                <a:latin typeface="Papyrus"/>
                <a:cs typeface="Papyrus"/>
              </a:rPr>
              <a:t>the</a:t>
            </a:r>
            <a:r>
              <a:rPr lang="es-ES_tradnl" sz="2000" b="1" dirty="0" smtClean="0">
                <a:latin typeface="Papyrus"/>
                <a:cs typeface="Papyrus"/>
              </a:rPr>
              <a:t> Lord </a:t>
            </a:r>
            <a:r>
              <a:rPr lang="es-ES_tradnl" sz="2000" b="1" dirty="0" err="1" smtClean="0">
                <a:latin typeface="Papyrus"/>
                <a:cs typeface="Papyrus"/>
              </a:rPr>
              <a:t>made</a:t>
            </a:r>
            <a:r>
              <a:rPr lang="es-ES_tradnl" sz="2000" b="1" dirty="0" smtClean="0">
                <a:latin typeface="Papyrus"/>
                <a:cs typeface="Papyrus"/>
              </a:rPr>
              <a:t> a </a:t>
            </a:r>
            <a:r>
              <a:rPr lang="es-ES_tradnl" sz="2000" b="1" dirty="0" err="1" smtClean="0">
                <a:latin typeface="Papyrus"/>
                <a:cs typeface="Papyrus"/>
              </a:rPr>
              <a:t>covenant</a:t>
            </a:r>
            <a:r>
              <a:rPr lang="es-ES_tradnl" sz="2000" b="1" dirty="0" smtClean="0">
                <a:latin typeface="Papyrus"/>
                <a:cs typeface="Papyrus"/>
              </a:rPr>
              <a:t> </a:t>
            </a:r>
            <a:r>
              <a:rPr lang="es-ES_tradnl" sz="2000" b="1" dirty="0" err="1" smtClean="0">
                <a:latin typeface="Papyrus"/>
                <a:cs typeface="Papyrus"/>
              </a:rPr>
              <a:t>with</a:t>
            </a:r>
            <a:r>
              <a:rPr lang="es-ES_tradnl" sz="2000" b="1" dirty="0" smtClean="0">
                <a:latin typeface="Papyrus"/>
                <a:cs typeface="Papyrus"/>
              </a:rPr>
              <a:t> Abram, </a:t>
            </a:r>
            <a:r>
              <a:rPr lang="es-ES_tradnl" sz="2000" b="1" dirty="0" err="1" smtClean="0">
                <a:latin typeface="Papyrus"/>
                <a:cs typeface="Papyrus"/>
              </a:rPr>
              <a:t>saying</a:t>
            </a:r>
            <a:r>
              <a:rPr lang="es-ES_tradnl" sz="2000" b="1" dirty="0" smtClean="0">
                <a:latin typeface="Papyrus"/>
                <a:cs typeface="Papyrus"/>
              </a:rPr>
              <a:t>, Unto </a:t>
            </a:r>
            <a:r>
              <a:rPr lang="es-ES_tradnl" sz="2000" b="1" dirty="0" err="1" smtClean="0">
                <a:latin typeface="Papyrus"/>
                <a:cs typeface="Papyrus"/>
              </a:rPr>
              <a:t>your</a:t>
            </a:r>
            <a:r>
              <a:rPr lang="es-ES_tradnl" sz="2000" b="1" dirty="0" smtClean="0">
                <a:latin typeface="Papyrus"/>
                <a:cs typeface="Papyrus"/>
              </a:rPr>
              <a:t> </a:t>
            </a:r>
            <a:r>
              <a:rPr lang="es-ES_tradnl" sz="2000" b="1" dirty="0" err="1" smtClean="0">
                <a:latin typeface="Papyrus"/>
                <a:cs typeface="Papyrus"/>
              </a:rPr>
              <a:t>seed</a:t>
            </a:r>
            <a:r>
              <a:rPr lang="es-ES_tradnl" sz="2000" b="1" dirty="0" smtClean="0">
                <a:latin typeface="Papyrus"/>
                <a:cs typeface="Papyrus"/>
              </a:rPr>
              <a:t> </a:t>
            </a:r>
            <a:r>
              <a:rPr lang="es-ES_tradnl" sz="2000" b="1" dirty="0" err="1" smtClean="0">
                <a:latin typeface="Papyrus"/>
                <a:cs typeface="Papyrus"/>
              </a:rPr>
              <a:t>have</a:t>
            </a:r>
            <a:r>
              <a:rPr lang="es-ES_tradnl" sz="2000" b="1" dirty="0" smtClean="0">
                <a:latin typeface="Papyrus"/>
                <a:cs typeface="Papyrus"/>
              </a:rPr>
              <a:t> I </a:t>
            </a:r>
            <a:r>
              <a:rPr lang="es-ES_tradnl" sz="2000" b="1" dirty="0" err="1" smtClean="0">
                <a:latin typeface="Papyrus"/>
                <a:cs typeface="Papyrus"/>
              </a:rPr>
              <a:t>given</a:t>
            </a:r>
            <a:r>
              <a:rPr lang="es-ES_tradnl" sz="2000" b="1" dirty="0" smtClean="0">
                <a:latin typeface="Papyrus"/>
                <a:cs typeface="Papyrus"/>
              </a:rPr>
              <a:t> </a:t>
            </a:r>
            <a:r>
              <a:rPr lang="es-ES_tradnl" sz="2000" b="1" dirty="0" err="1" smtClean="0">
                <a:latin typeface="Papyrus"/>
                <a:cs typeface="Papyrus"/>
              </a:rPr>
              <a:t>this</a:t>
            </a:r>
            <a:r>
              <a:rPr lang="es-ES_tradnl" sz="2000" b="1" dirty="0" smtClean="0">
                <a:latin typeface="Papyrus"/>
                <a:cs typeface="Papyrus"/>
              </a:rPr>
              <a:t> </a:t>
            </a:r>
            <a:r>
              <a:rPr lang="es-ES_tradnl" sz="2000" b="1" dirty="0" err="1" smtClean="0">
                <a:latin typeface="Papyrus"/>
                <a:cs typeface="Papyrus"/>
              </a:rPr>
              <a:t>Land</a:t>
            </a:r>
            <a:r>
              <a:rPr lang="es-ES_tradnl" sz="2000" b="1" dirty="0" smtClean="0">
                <a:latin typeface="Papyrus"/>
                <a:cs typeface="Papyrus"/>
              </a:rPr>
              <a:t>, </a:t>
            </a:r>
            <a:r>
              <a:rPr lang="es-ES_tradnl" sz="2000" b="1" dirty="0" err="1" smtClean="0">
                <a:latin typeface="Papyrus"/>
                <a:cs typeface="Papyrus"/>
              </a:rPr>
              <a:t>from</a:t>
            </a:r>
            <a:r>
              <a:rPr lang="es-ES_tradnl" sz="2000" b="1" dirty="0" smtClean="0">
                <a:latin typeface="Papyrus"/>
                <a:cs typeface="Papyrus"/>
              </a:rPr>
              <a:t> </a:t>
            </a:r>
            <a:r>
              <a:rPr lang="es-ES_tradnl" sz="2000" b="1" dirty="0" err="1" smtClean="0">
                <a:latin typeface="Papyrus"/>
                <a:cs typeface="Papyrus"/>
              </a:rPr>
              <a:t>the</a:t>
            </a:r>
            <a:r>
              <a:rPr lang="es-ES_tradnl" sz="2000" b="1" dirty="0" smtClean="0">
                <a:latin typeface="Papyrus"/>
                <a:cs typeface="Papyrus"/>
              </a:rPr>
              <a:t> </a:t>
            </a:r>
            <a:r>
              <a:rPr lang="es-ES_tradnl" sz="2000" b="1" dirty="0" err="1" smtClean="0">
                <a:latin typeface="Papyrus"/>
                <a:cs typeface="Papyrus"/>
              </a:rPr>
              <a:t>River</a:t>
            </a:r>
            <a:r>
              <a:rPr lang="es-ES_tradnl" sz="2000" b="1" dirty="0" smtClean="0">
                <a:latin typeface="Papyrus"/>
                <a:cs typeface="Papyrus"/>
              </a:rPr>
              <a:t> of </a:t>
            </a:r>
            <a:r>
              <a:rPr lang="es-ES_tradnl" sz="2000" b="1" dirty="0" err="1" smtClean="0">
                <a:latin typeface="Papyrus"/>
                <a:cs typeface="Papyrus"/>
              </a:rPr>
              <a:t>Egypt</a:t>
            </a:r>
            <a:r>
              <a:rPr lang="es-ES_tradnl" sz="2000" b="1" dirty="0" smtClean="0">
                <a:latin typeface="Papyrus"/>
                <a:cs typeface="Papyrus"/>
              </a:rPr>
              <a:t> </a:t>
            </a:r>
            <a:r>
              <a:rPr lang="es-ES_tradnl" sz="2000" b="1" dirty="0" err="1" smtClean="0">
                <a:latin typeface="Papyrus"/>
                <a:cs typeface="Papyrus"/>
              </a:rPr>
              <a:t>to</a:t>
            </a:r>
            <a:r>
              <a:rPr lang="es-ES_tradnl" sz="2000" b="1" dirty="0" smtClean="0">
                <a:latin typeface="Papyrus"/>
                <a:cs typeface="Papyrus"/>
              </a:rPr>
              <a:t> </a:t>
            </a:r>
            <a:r>
              <a:rPr lang="es-ES_tradnl" sz="2000" b="1" dirty="0" err="1" smtClean="0">
                <a:latin typeface="Papyrus"/>
                <a:cs typeface="Papyrus"/>
              </a:rPr>
              <a:t>the</a:t>
            </a:r>
            <a:r>
              <a:rPr lang="es-ES_tradnl" sz="2000" b="1" dirty="0" smtClean="0">
                <a:latin typeface="Papyrus"/>
                <a:cs typeface="Papyrus"/>
              </a:rPr>
              <a:t> </a:t>
            </a:r>
            <a:r>
              <a:rPr lang="es-ES_tradnl" sz="2000" b="1" dirty="0" err="1" smtClean="0">
                <a:latin typeface="Papyrus"/>
                <a:cs typeface="Papyrus"/>
              </a:rPr>
              <a:t>great</a:t>
            </a:r>
            <a:r>
              <a:rPr lang="es-ES_tradnl" sz="2000" b="1" dirty="0" smtClean="0">
                <a:latin typeface="Papyrus"/>
                <a:cs typeface="Papyrus"/>
              </a:rPr>
              <a:t> </a:t>
            </a:r>
            <a:r>
              <a:rPr lang="es-ES_tradnl" sz="2000" b="1" dirty="0" err="1" smtClean="0">
                <a:latin typeface="Papyrus"/>
                <a:cs typeface="Papyrus"/>
              </a:rPr>
              <a:t>river</a:t>
            </a:r>
            <a:r>
              <a:rPr lang="es-ES_tradnl" sz="2000" b="1" dirty="0" smtClean="0">
                <a:latin typeface="Papyrus"/>
                <a:cs typeface="Papyrus"/>
              </a:rPr>
              <a:t>, </a:t>
            </a:r>
            <a:r>
              <a:rPr lang="es-ES_tradnl" sz="2000" b="1" dirty="0" err="1" smtClean="0">
                <a:latin typeface="Papyrus"/>
                <a:cs typeface="Papyrus"/>
              </a:rPr>
              <a:t>the</a:t>
            </a:r>
            <a:r>
              <a:rPr lang="es-ES_tradnl" sz="2000" b="1" dirty="0" smtClean="0">
                <a:latin typeface="Papyrus"/>
                <a:cs typeface="Papyrus"/>
              </a:rPr>
              <a:t> </a:t>
            </a:r>
            <a:r>
              <a:rPr lang="es-ES_tradnl" sz="2000" b="1" dirty="0" err="1" smtClean="0">
                <a:latin typeface="Papyrus"/>
                <a:cs typeface="Papyrus"/>
              </a:rPr>
              <a:t>Euphrates</a:t>
            </a:r>
            <a:r>
              <a:rPr lang="es-ES_tradnl" sz="2000" b="1" dirty="0" smtClean="0">
                <a:latin typeface="Papyrus"/>
                <a:cs typeface="Papyrus"/>
              </a:rPr>
              <a:t>!</a:t>
            </a:r>
            <a:endParaRPr lang="es-ES_tradnl" sz="2000" b="1" dirty="0">
              <a:latin typeface="Papyrus"/>
              <a:cs typeface="Papyrus"/>
            </a:endParaRPr>
          </a:p>
        </p:txBody>
      </p:sp>
    </p:spTree>
    <p:extLst>
      <p:ext uri="{BB962C8B-B14F-4D97-AF65-F5344CB8AC3E}">
        <p14:creationId xmlns:p14="http://schemas.microsoft.com/office/powerpoint/2010/main" val="35204569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365325" y="201830"/>
            <a:ext cx="833044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Rivers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Also</a:t>
            </a:r>
            <a:r>
              <a:rPr lang="es-ES_tradnl" sz="2000" dirty="0" smtClean="0">
                <a:solidFill>
                  <a:srgbClr val="000000"/>
                </a:solidFill>
                <a:latin typeface="Papyrus"/>
                <a:cs typeface="Papyrus"/>
              </a:rPr>
              <a:t> Mark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Boundaries</a:t>
            </a:r>
            <a:r>
              <a:rPr lang="es-ES_tradnl" sz="2000" dirty="0" smtClean="0">
                <a:solidFill>
                  <a:srgbClr val="000000"/>
                </a:solidFill>
                <a:latin typeface="Papyrus"/>
                <a:cs typeface="Papyrus"/>
              </a:rPr>
              <a:t> of  New </a:t>
            </a:r>
            <a:r>
              <a:rPr lang="es-ES_tradnl" sz="2000" dirty="0" err="1" smtClean="0">
                <a:solidFill>
                  <a:srgbClr val="000000"/>
                </a:solidFill>
                <a:latin typeface="Papyrus"/>
                <a:cs typeface="Papyrus"/>
              </a:rPr>
              <a:t>Jerusalem</a:t>
            </a:r>
            <a:r>
              <a:rPr lang="es-ES_tradnl" sz="2000" dirty="0" smtClean="0">
                <a:solidFill>
                  <a:srgbClr val="000000"/>
                </a:solidFill>
                <a:latin typeface="Papyrus"/>
                <a:cs typeface="Papyrus"/>
              </a:rPr>
              <a:t> </a:t>
            </a:r>
            <a:r>
              <a:rPr lang="en-US" sz="2000" dirty="0" smtClean="0">
                <a:solidFill>
                  <a:srgbClr val="000000"/>
                </a:solidFill>
                <a:latin typeface="Papyrus"/>
                <a:cs typeface="Papyrus"/>
              </a:rPr>
              <a: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Revelation</a:t>
            </a:r>
            <a:r>
              <a:rPr lang="es-ES_tradnl" sz="2000" dirty="0" smtClean="0">
                <a:solidFill>
                  <a:srgbClr val="000000"/>
                </a:solidFill>
                <a:latin typeface="Papyrus"/>
                <a:cs typeface="Papyrus"/>
              </a:rPr>
              <a:t> 21 </a:t>
            </a:r>
            <a:endParaRPr lang="es-ES_tradnl" sz="2000" dirty="0">
              <a:solidFill>
                <a:srgbClr val="000000"/>
              </a:solidFill>
              <a:latin typeface="Papyrus"/>
              <a:cs typeface="Papyrus"/>
            </a:endParaRPr>
          </a:p>
        </p:txBody>
      </p:sp>
      <p:sp>
        <p:nvSpPr>
          <p:cNvPr id="6" name="TextBox 5"/>
          <p:cNvSpPr txBox="1"/>
          <p:nvPr/>
        </p:nvSpPr>
        <p:spPr>
          <a:xfrm>
            <a:off x="365325" y="5707568"/>
            <a:ext cx="8478685"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kern="1200" dirty="0" smtClean="0">
                <a:solidFill>
                  <a:srgbClr val="FFFFFF"/>
                </a:solidFill>
                <a:latin typeface="Papyrus"/>
                <a:cs typeface="Papyrus"/>
              </a:rPr>
              <a:t>“</a:t>
            </a:r>
            <a:r>
              <a:rPr lang="en-US" kern="1200" dirty="0" smtClean="0">
                <a:solidFill>
                  <a:schemeClr val="tx1"/>
                </a:solidFill>
                <a:latin typeface="Papyrus"/>
                <a:cs typeface="Papyrus"/>
              </a:rPr>
              <a:t>And the city lies foursquare,  the length is as large as the breadth: and he measured the City with the reed, 12,000 furlongs.  The length and the breadth and the height of it are equal.” Revelation 21:16       1500 miles x 1500 miles x 1500 miles!</a:t>
            </a:r>
            <a:endParaRPr lang="en-US" kern="1200" dirty="0">
              <a:solidFill>
                <a:schemeClr val="tx1"/>
              </a:solidFill>
              <a:latin typeface="Papyrus"/>
              <a:cs typeface="Papyrus"/>
            </a:endParaRPr>
          </a:p>
        </p:txBody>
      </p:sp>
      <p:pic>
        <p:nvPicPr>
          <p:cNvPr id="3" name="Picture 2" descr="Ziah-17-from-the-river-to-the-river-greater-israel-dream.jpg"/>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365325" y="715480"/>
            <a:ext cx="8478685" cy="4992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flipH="1">
            <a:off x="4303059" y="1882588"/>
            <a:ext cx="2450353" cy="33169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5-Point Star 1"/>
          <p:cNvSpPr/>
          <p:nvPr/>
        </p:nvSpPr>
        <p:spPr>
          <a:xfrm>
            <a:off x="3167390" y="2269219"/>
            <a:ext cx="325258" cy="232344"/>
          </a:xfrm>
          <a:prstGeom prst="star5">
            <a:avLst/>
          </a:prstGeom>
          <a:solidFill>
            <a:srgbClr val="FF0000"/>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7324132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NewJerusale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06" y="887075"/>
            <a:ext cx="8623694" cy="5685793"/>
          </a:xfrm>
          <a:prstGeom prst="ellipse">
            <a:avLst/>
          </a:prstGeom>
          <a:ln w="38100" cap="rnd" cmpd="sng">
            <a:solidFill>
              <a:srgbClr val="0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hemeClr val="accent5"/>
          </a:lnRef>
          <a:fillRef idx="3">
            <a:schemeClr val="accent5"/>
          </a:fillRef>
          <a:effectRef idx="3">
            <a:schemeClr val="accent5"/>
          </a:effectRef>
          <a:fontRef idx="minor">
            <a:schemeClr val="lt1"/>
          </a:fontRef>
        </p:style>
      </p:pic>
      <p:sp>
        <p:nvSpPr>
          <p:cNvPr id="2" name="TextBox 1"/>
          <p:cNvSpPr txBox="1"/>
          <p:nvPr/>
        </p:nvSpPr>
        <p:spPr>
          <a:xfrm>
            <a:off x="266305" y="6191028"/>
            <a:ext cx="8757346" cy="40011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solidFill>
                  <a:srgbClr val="FFFFFF"/>
                </a:solidFill>
                <a:latin typeface="Papyrus"/>
                <a:cs typeface="Papyrus"/>
              </a:rPr>
              <a:t>Welcome to Your Forever Home – New Jerusalem – Heaven Comes to Earth!</a:t>
            </a:r>
            <a:endParaRPr lang="en-US" sz="2000" dirty="0">
              <a:solidFill>
                <a:srgbClr val="FFFFFF"/>
              </a:solidFill>
              <a:latin typeface="Papyrus"/>
              <a:cs typeface="Papyrus"/>
            </a:endParaRPr>
          </a:p>
        </p:txBody>
      </p:sp>
      <p:sp>
        <p:nvSpPr>
          <p:cNvPr id="3" name="TextBox 2"/>
          <p:cNvSpPr txBox="1"/>
          <p:nvPr/>
        </p:nvSpPr>
        <p:spPr>
          <a:xfrm>
            <a:off x="266305" y="194589"/>
            <a:ext cx="8439828"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smtClean="0">
                <a:latin typeface="Papyrus"/>
                <a:cs typeface="Papyrus"/>
              </a:rPr>
              <a:t>“</a:t>
            </a:r>
            <a:r>
              <a:rPr lang="en-US" sz="1600" dirty="0" smtClean="0">
                <a:solidFill>
                  <a:srgbClr val="000000"/>
                </a:solidFill>
                <a:latin typeface="Papyrus"/>
                <a:cs typeface="Papyrus"/>
              </a:rPr>
              <a:t>And he showed me a pure river of water of Life, clear as crystal, preceding out of the throne of God and the Lamb.  In the midst of the street and  on either side  of the river, there was the tree of Life….Rev. 22:1-2    The same Tree of Life in the Garden of Eden!   </a:t>
            </a:r>
            <a:endParaRPr lang="en-US" sz="1600" dirty="0">
              <a:solidFill>
                <a:srgbClr val="000000"/>
              </a:solidFill>
              <a:latin typeface="Papyrus"/>
              <a:cs typeface="Papyrus"/>
            </a:endParaRPr>
          </a:p>
        </p:txBody>
      </p:sp>
      <p:sp>
        <p:nvSpPr>
          <p:cNvPr id="6" name="TextBox 5"/>
          <p:cNvSpPr txBox="1"/>
          <p:nvPr/>
        </p:nvSpPr>
        <p:spPr>
          <a:xfrm>
            <a:off x="3628371" y="1805988"/>
            <a:ext cx="1975447" cy="369332"/>
          </a:xfrm>
          <a:prstGeom prst="rect">
            <a:avLst/>
          </a:prstGeom>
          <a:noFill/>
        </p:spPr>
        <p:txBody>
          <a:bodyPr wrap="square" rtlCol="0">
            <a:spAutoFit/>
          </a:bodyPr>
          <a:lstStyle/>
          <a:p>
            <a:r>
              <a:rPr lang="es-ES_tradnl" b="1" dirty="0" err="1" smtClean="0">
                <a:latin typeface="Papyrus"/>
                <a:cs typeface="Papyrus"/>
              </a:rPr>
              <a:t>Zech</a:t>
            </a:r>
            <a:r>
              <a:rPr lang="es-ES_tradnl" b="1" dirty="0" smtClean="0">
                <a:latin typeface="Papyrus"/>
                <a:cs typeface="Papyrus"/>
              </a:rPr>
              <a:t>. 14:9-11</a:t>
            </a:r>
            <a:endParaRPr lang="es-ES_tradnl" b="1" dirty="0">
              <a:latin typeface="Papyrus"/>
              <a:cs typeface="Papyrus"/>
            </a:endParaRPr>
          </a:p>
        </p:txBody>
      </p:sp>
    </p:spTree>
    <p:extLst>
      <p:ext uri="{BB962C8B-B14F-4D97-AF65-F5344CB8AC3E}">
        <p14:creationId xmlns:p14="http://schemas.microsoft.com/office/powerpoint/2010/main" val="372975073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10" name="TextBox 9"/>
          <p:cNvSpPr txBox="1"/>
          <p:nvPr/>
        </p:nvSpPr>
        <p:spPr>
          <a:xfrm>
            <a:off x="5959897" y="974407"/>
            <a:ext cx="2781938" cy="3785652"/>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_tradnl" sz="2400" dirty="0" smtClean="0">
                <a:solidFill>
                  <a:srgbClr val="FFFFFF"/>
                </a:solidFill>
                <a:latin typeface="Papyrus"/>
                <a:cs typeface="Papyrus"/>
              </a:rPr>
              <a:t>New </a:t>
            </a:r>
            <a:r>
              <a:rPr lang="es-ES_tradnl" sz="2400" dirty="0" err="1" smtClean="0">
                <a:solidFill>
                  <a:srgbClr val="FFFFFF"/>
                </a:solidFill>
                <a:latin typeface="Papyrus"/>
                <a:cs typeface="Papyrus"/>
              </a:rPr>
              <a:t>Jerusalem</a:t>
            </a:r>
            <a:r>
              <a:rPr lang="es-ES_tradnl" sz="2400" dirty="0" smtClean="0">
                <a:solidFill>
                  <a:srgbClr val="FFFFFF"/>
                </a:solidFill>
                <a:latin typeface="Papyrus"/>
                <a:cs typeface="Papyrus"/>
              </a:rPr>
              <a:t> comes </a:t>
            </a:r>
            <a:r>
              <a:rPr lang="es-ES_tradnl" sz="2400" dirty="0" err="1">
                <a:solidFill>
                  <a:srgbClr val="FFFFFF"/>
                </a:solidFill>
                <a:latin typeface="Papyrus"/>
                <a:cs typeface="Papyrus"/>
              </a:rPr>
              <a:t>d</a:t>
            </a:r>
            <a:r>
              <a:rPr lang="es-ES_tradnl" sz="2400" dirty="0" err="1" smtClean="0">
                <a:solidFill>
                  <a:srgbClr val="FFFFFF"/>
                </a:solidFill>
                <a:latin typeface="Papyrus"/>
                <a:cs typeface="Papyrus"/>
              </a:rPr>
              <a:t>own</a:t>
            </a: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From</a:t>
            </a: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Heaven</a:t>
            </a: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to</a:t>
            </a: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Earth</a:t>
            </a:r>
            <a:r>
              <a:rPr lang="es-ES_tradnl" sz="2400" dirty="0" smtClean="0">
                <a:solidFill>
                  <a:srgbClr val="FFFFFF"/>
                </a:solidFill>
                <a:latin typeface="Papyrus"/>
                <a:cs typeface="Papyrus"/>
              </a:rPr>
              <a:t>- Rev. 21</a:t>
            </a:r>
            <a:endParaRPr lang="es-ES_tradnl" sz="2400" dirty="0">
              <a:solidFill>
                <a:srgbClr val="FFFFFF"/>
              </a:solidFill>
              <a:latin typeface="Papyrus"/>
              <a:cs typeface="Papyrus"/>
            </a:endParaRPr>
          </a:p>
          <a:p>
            <a:pPr algn="ct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The</a:t>
            </a:r>
            <a:r>
              <a:rPr lang="es-ES_tradnl" sz="2400" dirty="0" smtClean="0">
                <a:solidFill>
                  <a:srgbClr val="FFFFFF"/>
                </a:solidFill>
                <a:latin typeface="Papyrus"/>
                <a:cs typeface="Papyrus"/>
              </a:rPr>
              <a:t> Plan of </a:t>
            </a:r>
            <a:r>
              <a:rPr lang="es-ES_tradnl" sz="2400" dirty="0" err="1" smtClean="0">
                <a:solidFill>
                  <a:srgbClr val="FFFFFF"/>
                </a:solidFill>
                <a:latin typeface="Papyrus"/>
                <a:cs typeface="Papyrus"/>
              </a:rPr>
              <a:t>God</a:t>
            </a:r>
            <a:r>
              <a:rPr lang="es-ES_tradnl" sz="2400" dirty="0" smtClean="0">
                <a:solidFill>
                  <a:srgbClr val="FFFFFF"/>
                </a:solidFill>
                <a:latin typeface="Papyrus"/>
                <a:cs typeface="Papyrus"/>
              </a:rPr>
              <a:t> has </a:t>
            </a:r>
            <a:r>
              <a:rPr lang="es-ES_tradnl" sz="2400" dirty="0" err="1" smtClean="0">
                <a:solidFill>
                  <a:srgbClr val="FFFFFF"/>
                </a:solidFill>
                <a:latin typeface="Papyrus"/>
                <a:cs typeface="Papyrus"/>
              </a:rPr>
              <a:t>now</a:t>
            </a:r>
            <a:r>
              <a:rPr lang="es-ES_tradnl" sz="2400" dirty="0" smtClean="0">
                <a:solidFill>
                  <a:srgbClr val="FFFFFF"/>
                </a:solidFill>
                <a:latin typeface="Papyrus"/>
                <a:cs typeface="Papyrus"/>
              </a:rPr>
              <a:t> come full </a:t>
            </a:r>
            <a:r>
              <a:rPr lang="es-ES_tradnl" sz="2400" dirty="0" err="1" smtClean="0">
                <a:solidFill>
                  <a:srgbClr val="FFFFFF"/>
                </a:solidFill>
                <a:latin typeface="Papyrus"/>
                <a:cs typeface="Papyrus"/>
              </a:rPr>
              <a:t>circle</a:t>
            </a:r>
            <a:r>
              <a:rPr lang="es-ES_tradnl" sz="2400" dirty="0" smtClean="0">
                <a:solidFill>
                  <a:srgbClr val="FFFFFF"/>
                </a:solidFill>
                <a:latin typeface="Papyrus"/>
                <a:cs typeface="Papyrus"/>
              </a:rPr>
              <a:t>!  </a:t>
            </a:r>
          </a:p>
          <a:p>
            <a:pPr algn="ctr"/>
            <a:r>
              <a:rPr lang="es-ES_tradnl" sz="2400" dirty="0" err="1" smtClean="0">
                <a:solidFill>
                  <a:srgbClr val="FFFFFF"/>
                </a:solidFill>
                <a:latin typeface="Papyrus"/>
                <a:cs typeface="Papyrus"/>
              </a:rPr>
              <a:t>We</a:t>
            </a:r>
            <a:r>
              <a:rPr lang="es-ES_tradnl" sz="2400" dirty="0" smtClean="0">
                <a:solidFill>
                  <a:srgbClr val="FFFFFF"/>
                </a:solidFill>
                <a:latin typeface="Papyrus"/>
                <a:cs typeface="Papyrus"/>
              </a:rPr>
              <a:t> are </a:t>
            </a:r>
            <a:r>
              <a:rPr lang="es-ES_tradnl" sz="2400" dirty="0" err="1" smtClean="0">
                <a:solidFill>
                  <a:srgbClr val="FFFFFF"/>
                </a:solidFill>
                <a:latin typeface="Papyrus"/>
                <a:cs typeface="Papyrus"/>
              </a:rPr>
              <a:t>restored</a:t>
            </a:r>
            <a:r>
              <a:rPr lang="es-ES_tradnl" sz="2400" dirty="0" smtClean="0">
                <a:solidFill>
                  <a:srgbClr val="FFFFFF"/>
                </a:solidFill>
                <a:latin typeface="Papyrus"/>
                <a:cs typeface="Papyrus"/>
              </a:rPr>
              <a:t> back </a:t>
            </a:r>
            <a:r>
              <a:rPr lang="es-ES_tradnl" sz="2400" dirty="0" err="1" smtClean="0">
                <a:solidFill>
                  <a:srgbClr val="FFFFFF"/>
                </a:solidFill>
                <a:latin typeface="Papyrus"/>
                <a:cs typeface="Papyrus"/>
              </a:rPr>
              <a:t>to</a:t>
            </a:r>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the</a:t>
            </a:r>
            <a:r>
              <a:rPr lang="es-ES_tradnl" sz="2400" dirty="0" smtClean="0">
                <a:solidFill>
                  <a:srgbClr val="FFFFFF"/>
                </a:solidFill>
                <a:latin typeface="Papyrus"/>
                <a:cs typeface="Papyrus"/>
              </a:rPr>
              <a:t> Garden of </a:t>
            </a:r>
            <a:r>
              <a:rPr lang="es-ES_tradnl" sz="2400" dirty="0" err="1" smtClean="0">
                <a:solidFill>
                  <a:srgbClr val="FFFFFF"/>
                </a:solidFill>
                <a:latin typeface="Papyrus"/>
                <a:cs typeface="Papyrus"/>
              </a:rPr>
              <a:t>Eden</a:t>
            </a:r>
            <a:r>
              <a:rPr lang="es-ES_tradnl" sz="2400" dirty="0">
                <a:solidFill>
                  <a:srgbClr val="FFFFFF"/>
                </a:solidFill>
                <a:latin typeface="Papyrus"/>
                <a:cs typeface="Papyrus"/>
              </a:rPr>
              <a:t>!</a:t>
            </a:r>
            <a:endParaRPr lang="es-ES_tradnl" sz="2400" dirty="0" smtClean="0">
              <a:solidFill>
                <a:srgbClr val="FFFFFF"/>
              </a:solidFill>
              <a:latin typeface="Papyrus"/>
              <a:cs typeface="Papyrus"/>
            </a:endParaRPr>
          </a:p>
        </p:txBody>
      </p:sp>
      <p:pic>
        <p:nvPicPr>
          <p:cNvPr id="3" name="Picture 2" descr="new-jerusalem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357" y="338667"/>
            <a:ext cx="5132040" cy="6338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641685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2" name="TextBox 1"/>
          <p:cNvSpPr txBox="1"/>
          <p:nvPr/>
        </p:nvSpPr>
        <p:spPr>
          <a:xfrm>
            <a:off x="940576" y="723174"/>
            <a:ext cx="5621091" cy="707886"/>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4000" dirty="0" smtClean="0">
                <a:solidFill>
                  <a:srgbClr val="FFFFFF"/>
                </a:solidFill>
                <a:latin typeface="Papyrus"/>
                <a:cs typeface="Papyrus"/>
              </a:rPr>
              <a:t>Oh,  </a:t>
            </a:r>
            <a:r>
              <a:rPr lang="es-ES_tradnl" sz="4000" dirty="0" err="1" smtClean="0">
                <a:solidFill>
                  <a:srgbClr val="FFFFFF"/>
                </a:solidFill>
                <a:latin typeface="Papyrus"/>
                <a:cs typeface="Papyrus"/>
              </a:rPr>
              <a:t>There</a:t>
            </a:r>
            <a:r>
              <a:rPr lang="es-ES_tradnl" sz="4000" dirty="0" smtClean="0">
                <a:solidFill>
                  <a:srgbClr val="FFFFFF"/>
                </a:solidFill>
                <a:latin typeface="Papyrus"/>
                <a:cs typeface="Papyrus"/>
              </a:rPr>
              <a:t> </a:t>
            </a:r>
            <a:r>
              <a:rPr lang="es-ES_tradnl" sz="4000" dirty="0" err="1" smtClean="0">
                <a:solidFill>
                  <a:srgbClr val="FFFFFF"/>
                </a:solidFill>
                <a:latin typeface="Papyrus"/>
                <a:cs typeface="Papyrus"/>
              </a:rPr>
              <a:t>is</a:t>
            </a:r>
            <a:r>
              <a:rPr lang="es-ES_tradnl" sz="4000" dirty="0" smtClean="0">
                <a:solidFill>
                  <a:srgbClr val="FFFFFF"/>
                </a:solidFill>
                <a:latin typeface="Papyrus"/>
                <a:cs typeface="Papyrus"/>
              </a:rPr>
              <a:t> </a:t>
            </a:r>
            <a:r>
              <a:rPr lang="es-ES_tradnl" sz="4000" dirty="0" err="1" smtClean="0">
                <a:solidFill>
                  <a:srgbClr val="FFFFFF"/>
                </a:solidFill>
                <a:latin typeface="Papyrus"/>
                <a:cs typeface="Papyrus"/>
              </a:rPr>
              <a:t>still</a:t>
            </a:r>
            <a:r>
              <a:rPr lang="es-ES_tradnl" sz="4000" dirty="0" smtClean="0">
                <a:solidFill>
                  <a:srgbClr val="FFFFFF"/>
                </a:solidFill>
                <a:latin typeface="Papyrus"/>
                <a:cs typeface="Papyrus"/>
              </a:rPr>
              <a:t> more!</a:t>
            </a:r>
            <a:endParaRPr lang="es-ES_tradnl" sz="4000" dirty="0">
              <a:solidFill>
                <a:srgbClr val="FFFFFF"/>
              </a:solidFill>
              <a:latin typeface="Papyrus"/>
              <a:cs typeface="Papyrus"/>
            </a:endParaRPr>
          </a:p>
        </p:txBody>
      </p:sp>
      <p:sp>
        <p:nvSpPr>
          <p:cNvPr id="3" name="Down Arrow 2"/>
          <p:cNvSpPr/>
          <p:nvPr/>
        </p:nvSpPr>
        <p:spPr>
          <a:xfrm>
            <a:off x="3967466" y="1780236"/>
            <a:ext cx="705517" cy="211392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_tradnl"/>
          </a:p>
        </p:txBody>
      </p:sp>
      <p:sp>
        <p:nvSpPr>
          <p:cNvPr id="5" name="TextBox 4"/>
          <p:cNvSpPr txBox="1"/>
          <p:nvPr/>
        </p:nvSpPr>
        <p:spPr>
          <a:xfrm>
            <a:off x="262049" y="4031154"/>
            <a:ext cx="8687934" cy="830997"/>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kern="1200" dirty="0" smtClean="0">
                <a:solidFill>
                  <a:srgbClr val="FFFFFF"/>
                </a:solidFill>
                <a:latin typeface="Papyrus"/>
                <a:cs typeface="Papyrus"/>
              </a:rPr>
              <a:t>Where did Adam settle after he was evicted from the Garden? </a:t>
            </a:r>
            <a:r>
              <a:rPr lang="en-US" sz="2400" dirty="0">
                <a:solidFill>
                  <a:srgbClr val="FFFFFF"/>
                </a:solidFill>
                <a:latin typeface="Papyrus"/>
                <a:cs typeface="Papyrus"/>
              </a:rPr>
              <a:t>I</a:t>
            </a:r>
            <a:r>
              <a:rPr lang="en-US" sz="2400" kern="1200" dirty="0" smtClean="0">
                <a:solidFill>
                  <a:srgbClr val="FFFFFF"/>
                </a:solidFill>
                <a:latin typeface="Papyrus"/>
                <a:cs typeface="Papyrus"/>
              </a:rPr>
              <a:t>n the City of Adam, across the Jordan </a:t>
            </a:r>
            <a:r>
              <a:rPr lang="en-US" sz="2400" dirty="0">
                <a:solidFill>
                  <a:srgbClr val="FFFFFF"/>
                </a:solidFill>
                <a:latin typeface="Papyrus"/>
                <a:cs typeface="Papyrus"/>
              </a:rPr>
              <a:t>,</a:t>
            </a:r>
            <a:r>
              <a:rPr lang="en-US" sz="2400" kern="1200" dirty="0" smtClean="0">
                <a:solidFill>
                  <a:srgbClr val="FFFFFF"/>
                </a:solidFill>
                <a:latin typeface="Papyrus"/>
                <a:cs typeface="Papyrus"/>
              </a:rPr>
              <a:t> East of Jerusalem!</a:t>
            </a:r>
            <a:endParaRPr lang="en-US" sz="2400" kern="1200" dirty="0">
              <a:solidFill>
                <a:srgbClr val="FFFFFF"/>
              </a:solidFill>
              <a:latin typeface="Papyrus"/>
              <a:cs typeface="Papyrus"/>
            </a:endParaRPr>
          </a:p>
        </p:txBody>
      </p:sp>
      <p:sp>
        <p:nvSpPr>
          <p:cNvPr id="7" name="TextBox 6"/>
          <p:cNvSpPr txBox="1"/>
          <p:nvPr/>
        </p:nvSpPr>
        <p:spPr>
          <a:xfrm>
            <a:off x="4303314" y="5280811"/>
            <a:ext cx="3349749"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sz="2400" dirty="0" err="1">
                <a:solidFill>
                  <a:srgbClr val="000000"/>
                </a:solidFill>
                <a:latin typeface="Papyrus"/>
                <a:cs typeface="Papyrus"/>
              </a:rPr>
              <a:t>T</a:t>
            </a:r>
            <a:r>
              <a:rPr lang="es-ES_tradnl" sz="2400" dirty="0" err="1" smtClean="0">
                <a:solidFill>
                  <a:srgbClr val="000000"/>
                </a:solidFill>
                <a:latin typeface="Papyrus"/>
                <a:cs typeface="Papyrus"/>
              </a:rPr>
              <a: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Battle</a:t>
            </a:r>
            <a:r>
              <a:rPr lang="es-ES_tradnl" sz="2400" dirty="0" smtClean="0">
                <a:solidFill>
                  <a:srgbClr val="000000"/>
                </a:solidFill>
                <a:latin typeface="Papyrus"/>
                <a:cs typeface="Papyrus"/>
              </a:rPr>
              <a:t> of </a:t>
            </a:r>
            <a:r>
              <a:rPr lang="es-ES_tradnl" sz="2400" dirty="0" err="1" smtClean="0">
                <a:solidFill>
                  <a:srgbClr val="000000"/>
                </a:solidFill>
                <a:latin typeface="Papyrus"/>
                <a:cs typeface="Papyrus"/>
              </a:rPr>
              <a:t>Jericho</a:t>
            </a:r>
            <a:r>
              <a:rPr lang="es-ES_tradnl" sz="2400" dirty="0" smtClean="0">
                <a:solidFill>
                  <a:srgbClr val="000000"/>
                </a:solidFill>
                <a:latin typeface="Papyrus"/>
                <a:cs typeface="Papyrus"/>
              </a:rPr>
              <a:t> </a:t>
            </a:r>
          </a:p>
          <a:p>
            <a:pPr algn="ctr"/>
            <a:r>
              <a:rPr lang="es-ES_tradnl" sz="2400" dirty="0" smtClean="0">
                <a:solidFill>
                  <a:srgbClr val="000000"/>
                </a:solidFill>
                <a:latin typeface="Papyrus"/>
                <a:cs typeface="Papyrus"/>
              </a:rPr>
              <a:t>In Joshua 3:16</a:t>
            </a:r>
            <a:endParaRPr lang="es-ES_tradnl" sz="2400" dirty="0">
              <a:solidFill>
                <a:srgbClr val="000000"/>
              </a:solidFill>
              <a:latin typeface="Papyrus"/>
              <a:cs typeface="Papyrus"/>
            </a:endParaRPr>
          </a:p>
        </p:txBody>
      </p:sp>
    </p:spTree>
    <p:extLst>
      <p:ext uri="{BB962C8B-B14F-4D97-AF65-F5344CB8AC3E}">
        <p14:creationId xmlns:p14="http://schemas.microsoft.com/office/powerpoint/2010/main" val="55950071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4" name="Picture 3" descr="images-2.jpeg"/>
          <p:cNvPicPr>
            <a:picLocks noChangeAspect="1"/>
          </p:cNvPicPr>
          <p:nvPr/>
        </p:nvPicPr>
        <p:blipFill rotWithShape="1">
          <a:blip r:embed="rId2">
            <a:extLst>
              <a:ext uri="{28A0092B-C50C-407E-A947-70E740481C1C}">
                <a14:useLocalDpi xmlns:a14="http://schemas.microsoft.com/office/drawing/2010/main" val="0"/>
              </a:ext>
            </a:extLst>
          </a:blip>
          <a:srcRect l="6807"/>
          <a:stretch/>
        </p:blipFill>
        <p:spPr>
          <a:xfrm>
            <a:off x="4778437" y="2645834"/>
            <a:ext cx="4018016" cy="2888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ad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94" y="1992721"/>
            <a:ext cx="3792483" cy="3879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54000" y="544220"/>
            <a:ext cx="8326381"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000" dirty="0" smtClean="0">
                <a:solidFill>
                  <a:srgbClr val="000000"/>
                </a:solidFill>
                <a:latin typeface="Papyrus"/>
                <a:cs typeface="Papyrus"/>
              </a:rPr>
              <a:t> “The waters which came down from above stood and rose up upon a heap very far from the city of Adam, which is near </a:t>
            </a:r>
            <a:r>
              <a:rPr lang="en-US" sz="2000" dirty="0" err="1" smtClean="0">
                <a:solidFill>
                  <a:srgbClr val="000000"/>
                </a:solidFill>
                <a:latin typeface="Papyrus"/>
                <a:cs typeface="Papyrus"/>
              </a:rPr>
              <a:t>Zaretan</a:t>
            </a:r>
            <a:r>
              <a:rPr lang="en-US" sz="2000" dirty="0" smtClean="0">
                <a:solidFill>
                  <a:srgbClr val="000000"/>
                </a:solidFill>
                <a:latin typeface="Papyrus"/>
                <a:cs typeface="Papyrus"/>
              </a:rPr>
              <a:t>.”   Joshua 3:16</a:t>
            </a:r>
            <a:endParaRPr lang="en-US" sz="2000" dirty="0">
              <a:solidFill>
                <a:srgbClr val="000000"/>
              </a:solidFill>
              <a:latin typeface="Papyrus"/>
              <a:cs typeface="Papyrus"/>
            </a:endParaRPr>
          </a:p>
        </p:txBody>
      </p:sp>
    </p:spTree>
    <p:extLst>
      <p:ext uri="{BB962C8B-B14F-4D97-AF65-F5344CB8AC3E}">
        <p14:creationId xmlns:p14="http://schemas.microsoft.com/office/powerpoint/2010/main" val="32672983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9" name="TextBox 8"/>
          <p:cNvSpPr txBox="1"/>
          <p:nvPr/>
        </p:nvSpPr>
        <p:spPr>
          <a:xfrm>
            <a:off x="977645" y="2133920"/>
            <a:ext cx="6641935" cy="2308324"/>
          </a:xfrm>
          <a:prstGeom prst="rect">
            <a:avLst/>
          </a:prstGeom>
          <a:solidFill>
            <a:srgbClr val="804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sz="3600" dirty="0" err="1" smtClean="0">
                <a:solidFill>
                  <a:schemeClr val="bg1"/>
                </a:solidFill>
                <a:latin typeface="Papyrus"/>
                <a:cs typeface="Papyrus"/>
              </a:rPr>
              <a:t>Jerusalem</a:t>
            </a:r>
            <a:r>
              <a:rPr lang="es-ES_tradnl" sz="3600" dirty="0" smtClean="0">
                <a:solidFill>
                  <a:schemeClr val="bg1"/>
                </a:solidFill>
                <a:latin typeface="Papyrus"/>
                <a:cs typeface="Papyrus"/>
              </a:rPr>
              <a:t> </a:t>
            </a:r>
            <a:r>
              <a:rPr lang="es-ES_tradnl" sz="3600" dirty="0" err="1" smtClean="0">
                <a:solidFill>
                  <a:schemeClr val="bg1"/>
                </a:solidFill>
                <a:latin typeface="Papyrus"/>
                <a:cs typeface="Papyrus"/>
              </a:rPr>
              <a:t>shall</a:t>
            </a:r>
            <a:r>
              <a:rPr lang="es-ES_tradnl" sz="3600" dirty="0" smtClean="0">
                <a:solidFill>
                  <a:schemeClr val="bg1"/>
                </a:solidFill>
                <a:latin typeface="Papyrus"/>
                <a:cs typeface="Papyrus"/>
              </a:rPr>
              <a:t> be </a:t>
            </a:r>
            <a:r>
              <a:rPr lang="es-ES_tradnl" sz="3600" dirty="0" err="1" smtClean="0">
                <a:solidFill>
                  <a:schemeClr val="bg1"/>
                </a:solidFill>
                <a:latin typeface="Papyrus"/>
                <a:cs typeface="Papyrus"/>
              </a:rPr>
              <a:t>trodden</a:t>
            </a:r>
            <a:r>
              <a:rPr lang="es-ES_tradnl" sz="3600" dirty="0" smtClean="0">
                <a:solidFill>
                  <a:schemeClr val="bg1"/>
                </a:solidFill>
                <a:latin typeface="Papyrus"/>
                <a:cs typeface="Papyrus"/>
              </a:rPr>
              <a:t> </a:t>
            </a:r>
            <a:r>
              <a:rPr lang="es-ES_tradnl" sz="3600" dirty="0" err="1" smtClean="0">
                <a:solidFill>
                  <a:schemeClr val="bg1"/>
                </a:solidFill>
                <a:latin typeface="Papyrus"/>
                <a:cs typeface="Papyrus"/>
              </a:rPr>
              <a:t>down</a:t>
            </a:r>
            <a:r>
              <a:rPr lang="es-ES_tradnl" sz="3600" dirty="0" smtClean="0">
                <a:solidFill>
                  <a:schemeClr val="bg1"/>
                </a:solidFill>
                <a:latin typeface="Papyrus"/>
                <a:cs typeface="Papyrus"/>
              </a:rPr>
              <a:t> of </a:t>
            </a:r>
            <a:r>
              <a:rPr lang="es-ES_tradnl" sz="3600" dirty="0" err="1" smtClean="0">
                <a:solidFill>
                  <a:schemeClr val="bg1"/>
                </a:solidFill>
                <a:latin typeface="Papyrus"/>
                <a:cs typeface="Papyrus"/>
              </a:rPr>
              <a:t>the</a:t>
            </a:r>
            <a:r>
              <a:rPr lang="es-ES_tradnl" sz="3600" dirty="0" smtClean="0">
                <a:solidFill>
                  <a:schemeClr val="bg1"/>
                </a:solidFill>
                <a:latin typeface="Papyrus"/>
                <a:cs typeface="Papyrus"/>
              </a:rPr>
              <a:t> Gentiles,</a:t>
            </a:r>
          </a:p>
          <a:p>
            <a:pPr algn="ctr"/>
            <a:r>
              <a:rPr lang="es-ES_tradnl" sz="3600" dirty="0" smtClean="0">
                <a:solidFill>
                  <a:schemeClr val="bg1"/>
                </a:solidFill>
                <a:latin typeface="Papyrus"/>
                <a:cs typeface="Papyrus"/>
              </a:rPr>
              <a:t> </a:t>
            </a:r>
            <a:r>
              <a:rPr lang="es-ES_tradnl" sz="3600" dirty="0" err="1" smtClean="0">
                <a:solidFill>
                  <a:schemeClr val="bg1"/>
                </a:solidFill>
                <a:latin typeface="Papyrus"/>
                <a:cs typeface="Papyrus"/>
              </a:rPr>
              <a:t>until</a:t>
            </a:r>
            <a:r>
              <a:rPr lang="es-ES_tradnl" sz="3600" dirty="0" smtClean="0">
                <a:solidFill>
                  <a:schemeClr val="bg1"/>
                </a:solidFill>
                <a:latin typeface="Papyrus"/>
                <a:cs typeface="Papyrus"/>
              </a:rPr>
              <a:t> </a:t>
            </a:r>
            <a:r>
              <a:rPr lang="es-ES_tradnl" sz="3600" dirty="0" err="1" smtClean="0">
                <a:solidFill>
                  <a:schemeClr val="bg1"/>
                </a:solidFill>
                <a:latin typeface="Papyrus"/>
                <a:cs typeface="Papyrus"/>
              </a:rPr>
              <a:t>the</a:t>
            </a:r>
            <a:r>
              <a:rPr lang="es-ES_tradnl" sz="3600" dirty="0" smtClean="0">
                <a:solidFill>
                  <a:schemeClr val="bg1"/>
                </a:solidFill>
                <a:latin typeface="Papyrus"/>
                <a:cs typeface="Papyrus"/>
              </a:rPr>
              <a:t> times of </a:t>
            </a:r>
            <a:r>
              <a:rPr lang="es-ES_tradnl" sz="3600" dirty="0" err="1" smtClean="0">
                <a:solidFill>
                  <a:schemeClr val="bg1"/>
                </a:solidFill>
                <a:latin typeface="Papyrus"/>
                <a:cs typeface="Papyrus"/>
              </a:rPr>
              <a:t>the</a:t>
            </a:r>
            <a:r>
              <a:rPr lang="es-ES_tradnl" sz="3600" dirty="0" smtClean="0">
                <a:solidFill>
                  <a:schemeClr val="bg1"/>
                </a:solidFill>
                <a:latin typeface="Papyrus"/>
                <a:cs typeface="Papyrus"/>
              </a:rPr>
              <a:t> Gentiles be </a:t>
            </a:r>
            <a:r>
              <a:rPr lang="es-ES_tradnl" sz="3600" dirty="0" err="1" smtClean="0">
                <a:solidFill>
                  <a:schemeClr val="bg1"/>
                </a:solidFill>
                <a:latin typeface="Papyrus"/>
                <a:cs typeface="Papyrus"/>
              </a:rPr>
              <a:t>fulfilled</a:t>
            </a:r>
            <a:r>
              <a:rPr lang="es-ES_tradnl" sz="3600" dirty="0" smtClean="0">
                <a:solidFill>
                  <a:schemeClr val="bg1"/>
                </a:solidFill>
                <a:latin typeface="Papyrus"/>
                <a:cs typeface="Papyrus"/>
              </a:rPr>
              <a:t>!</a:t>
            </a:r>
          </a:p>
        </p:txBody>
      </p:sp>
    </p:spTree>
    <p:extLst>
      <p:ext uri="{BB962C8B-B14F-4D97-AF65-F5344CB8AC3E}">
        <p14:creationId xmlns:p14="http://schemas.microsoft.com/office/powerpoint/2010/main" val="62269090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7" name="Picture 6" descr="the-third-temp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880" y="3166854"/>
            <a:ext cx="4647136" cy="3282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images-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58" y="400716"/>
            <a:ext cx="4386086" cy="3285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120035" y="967477"/>
            <a:ext cx="3822389"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sz="2000" dirty="0" err="1" smtClean="0">
                <a:solidFill>
                  <a:srgbClr val="000000"/>
                </a:solidFill>
                <a:latin typeface="Papyrus"/>
                <a:cs typeface="Papyrus"/>
              </a:rPr>
              <a:t>Satan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set up </a:t>
            </a:r>
            <a:r>
              <a:rPr lang="es-ES_tradnl" sz="2000" dirty="0" err="1" smtClean="0">
                <a:solidFill>
                  <a:srgbClr val="000000"/>
                </a:solidFill>
                <a:latin typeface="Papyrus"/>
                <a:cs typeface="Papyrus"/>
              </a:rPr>
              <a:t>his</a:t>
            </a:r>
            <a:r>
              <a:rPr lang="es-ES_tradnl" sz="2000" dirty="0" smtClean="0">
                <a:solidFill>
                  <a:srgbClr val="000000"/>
                </a:solidFill>
                <a:latin typeface="Papyrus"/>
                <a:cs typeface="Papyrus"/>
              </a:rPr>
              <a:t> anti-</a:t>
            </a:r>
            <a:r>
              <a:rPr lang="es-ES_tradnl" sz="2000" dirty="0" err="1" smtClean="0">
                <a:solidFill>
                  <a:srgbClr val="000000"/>
                </a:solidFill>
                <a:latin typeface="Papyrus"/>
                <a:cs typeface="Papyrus"/>
              </a:rPr>
              <a:t>christ</a:t>
            </a:r>
            <a:r>
              <a:rPr lang="es-ES_tradnl" sz="2000" dirty="0" smtClean="0">
                <a:solidFill>
                  <a:srgbClr val="000000"/>
                </a:solidFill>
                <a:latin typeface="Papyrus"/>
                <a:cs typeface="Papyrus"/>
              </a:rPr>
              <a:t> as </a:t>
            </a:r>
            <a:r>
              <a:rPr lang="es-ES_tradnl" sz="2000" dirty="0" err="1" smtClean="0">
                <a:solidFill>
                  <a:srgbClr val="000000"/>
                </a:solidFill>
                <a:latin typeface="Papyrus"/>
                <a:cs typeface="Papyrus"/>
              </a:rPr>
              <a:t>God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on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H</a:t>
            </a:r>
            <a:r>
              <a:rPr lang="en-US" sz="2000" dirty="0" smtClean="0">
                <a:solidFill>
                  <a:srgbClr val="000000"/>
                </a:solidFill>
                <a:latin typeface="Papyrus"/>
                <a:cs typeface="Papyrus"/>
              </a:rPr>
              <a:t>o</a:t>
            </a:r>
            <a:r>
              <a:rPr lang="es-ES_tradnl" sz="2000" dirty="0" err="1" smtClean="0">
                <a:solidFill>
                  <a:srgbClr val="000000"/>
                </a:solidFill>
                <a:latin typeface="Papyrus"/>
                <a:cs typeface="Papyrus"/>
              </a:rPr>
              <a:t>ly</a:t>
            </a:r>
            <a:r>
              <a:rPr lang="es-ES_tradnl" sz="2000" dirty="0" smtClean="0">
                <a:solidFill>
                  <a:srgbClr val="000000"/>
                </a:solidFill>
                <a:latin typeface="Papyrus"/>
                <a:cs typeface="Papyrus"/>
              </a:rPr>
              <a:t> Mt. </a:t>
            </a:r>
            <a:r>
              <a:rPr lang="en-US" sz="2000" dirty="0">
                <a:solidFill>
                  <a:srgbClr val="000000"/>
                </a:solidFill>
                <a:latin typeface="Papyrus"/>
                <a:cs typeface="Papyrus"/>
              </a:rPr>
              <a:t>i</a:t>
            </a:r>
            <a:r>
              <a:rPr lang="es-ES_tradnl" sz="2000" dirty="0" smtClean="0">
                <a:solidFill>
                  <a:srgbClr val="000000"/>
                </a:solidFill>
                <a:latin typeface="Papyrus"/>
                <a:cs typeface="Papyrus"/>
              </a:rPr>
              <a:t>n </a:t>
            </a:r>
            <a:r>
              <a:rPr lang="es-ES_tradnl" sz="2000" dirty="0" err="1" smtClean="0">
                <a:solidFill>
                  <a:srgbClr val="000000"/>
                </a:solidFill>
                <a:latin typeface="Papyrus"/>
                <a:cs typeface="Papyrus"/>
              </a:rPr>
              <a:t>Jerusalem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during</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Tribulation</a:t>
            </a:r>
            <a:r>
              <a:rPr lang="es-ES_tradnl" sz="2000" dirty="0" smtClean="0">
                <a:solidFill>
                  <a:srgbClr val="000000"/>
                </a:solidFill>
                <a:latin typeface="Papyrus"/>
                <a:cs typeface="Papyrus"/>
              </a:rPr>
              <a:t> and </a:t>
            </a:r>
            <a:r>
              <a:rPr lang="es-ES_tradnl" sz="2000" dirty="0" err="1" smtClean="0">
                <a:solidFill>
                  <a:srgbClr val="000000"/>
                </a:solidFill>
                <a:latin typeface="Papyrus"/>
                <a:cs typeface="Papyrus"/>
              </a:rPr>
              <a:t>demand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to</a:t>
            </a:r>
            <a:r>
              <a:rPr lang="es-ES_tradnl" sz="2000" dirty="0" smtClean="0">
                <a:solidFill>
                  <a:srgbClr val="000000"/>
                </a:solidFill>
                <a:latin typeface="Papyrus"/>
                <a:cs typeface="Papyrus"/>
              </a:rPr>
              <a:t> be </a:t>
            </a:r>
            <a:r>
              <a:rPr lang="es-ES_tradnl" sz="2000" dirty="0" err="1" smtClean="0">
                <a:solidFill>
                  <a:srgbClr val="000000"/>
                </a:solidFill>
                <a:latin typeface="Papyrus"/>
                <a:cs typeface="Papyrus"/>
              </a:rPr>
              <a:t>worshipped</a:t>
            </a:r>
            <a:endParaRPr lang="es-ES_tradnl" sz="2000" dirty="0">
              <a:solidFill>
                <a:srgbClr val="000000"/>
              </a:solidFill>
              <a:latin typeface="Papyrus"/>
              <a:cs typeface="Papyrus"/>
            </a:endParaRPr>
          </a:p>
        </p:txBody>
      </p:sp>
      <p:sp>
        <p:nvSpPr>
          <p:cNvPr id="9" name="TextBox 8"/>
          <p:cNvSpPr txBox="1"/>
          <p:nvPr/>
        </p:nvSpPr>
        <p:spPr>
          <a:xfrm>
            <a:off x="492058" y="4454423"/>
            <a:ext cx="3297574" cy="163121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Abomination</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Desolation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be removed-</a:t>
            </a:r>
          </a:p>
          <a:p>
            <a:pPr algn="ctr"/>
            <a:r>
              <a:rPr lang="es-ES_tradnl" sz="2000" dirty="0" err="1" smtClean="0">
                <a:solidFill>
                  <a:srgbClr val="000000"/>
                </a:solidFill>
                <a:latin typeface="Papyrus"/>
                <a:cs typeface="Papyrus"/>
              </a:rPr>
              <a:t>Jesus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Reign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from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Future</a:t>
            </a:r>
            <a:r>
              <a:rPr lang="es-ES_tradnl" sz="2000" dirty="0" smtClean="0">
                <a:solidFill>
                  <a:srgbClr val="000000"/>
                </a:solidFill>
                <a:latin typeface="Papyrus"/>
                <a:cs typeface="Papyrus"/>
              </a:rPr>
              <a:t> Temple and </a:t>
            </a:r>
            <a:r>
              <a:rPr lang="es-ES_tradnl" sz="2000" dirty="0" err="1" smtClean="0">
                <a:solidFill>
                  <a:srgbClr val="000000"/>
                </a:solidFill>
                <a:latin typeface="Papyrus"/>
                <a:cs typeface="Papyrus"/>
              </a:rPr>
              <a:t>God’s</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Glory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cover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Nations</a:t>
            </a:r>
            <a:r>
              <a:rPr lang="es-ES_tradnl" sz="2000" dirty="0" smtClean="0">
                <a:solidFill>
                  <a:srgbClr val="000000"/>
                </a:solidFill>
                <a:latin typeface="Papyrus"/>
                <a:cs typeface="Papyrus"/>
              </a:rPr>
              <a:t>!</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3739950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2" name="Picture 1" descr="lordretur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7" y="1531267"/>
            <a:ext cx="8566636" cy="5059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95157" y="403115"/>
            <a:ext cx="8636140" cy="110799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dirty="0" smtClean="0">
                <a:solidFill>
                  <a:srgbClr val="000000"/>
                </a:solidFill>
                <a:latin typeface="Papyrus"/>
                <a:cs typeface="Papyrus"/>
              </a:rPr>
              <a:t>“</a:t>
            </a:r>
            <a:r>
              <a:rPr lang="es-ES_tradnl" sz="2200" dirty="0" err="1" smtClean="0">
                <a:solidFill>
                  <a:srgbClr val="000000"/>
                </a:solidFill>
                <a:latin typeface="Papyrus"/>
                <a:cs typeface="Papyrus"/>
              </a:rPr>
              <a:t>Then</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shall</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they</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see</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the</a:t>
            </a:r>
            <a:r>
              <a:rPr lang="es-ES_tradnl" sz="2200" dirty="0" smtClean="0">
                <a:solidFill>
                  <a:srgbClr val="000000"/>
                </a:solidFill>
                <a:latin typeface="Papyrus"/>
                <a:cs typeface="Papyrus"/>
              </a:rPr>
              <a:t> Son of </a:t>
            </a:r>
            <a:r>
              <a:rPr lang="es-ES_tradnl" sz="2200" dirty="0" err="1" smtClean="0">
                <a:solidFill>
                  <a:srgbClr val="000000"/>
                </a:solidFill>
                <a:latin typeface="Papyrus"/>
                <a:cs typeface="Papyrus"/>
              </a:rPr>
              <a:t>Man</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coming</a:t>
            </a:r>
            <a:r>
              <a:rPr lang="es-ES_tradnl" sz="2200" dirty="0" smtClean="0">
                <a:solidFill>
                  <a:srgbClr val="000000"/>
                </a:solidFill>
                <a:latin typeface="Papyrus"/>
                <a:cs typeface="Papyrus"/>
              </a:rPr>
              <a:t> in a </a:t>
            </a:r>
            <a:r>
              <a:rPr lang="es-ES_tradnl" sz="2200" dirty="0" err="1" smtClean="0">
                <a:solidFill>
                  <a:srgbClr val="000000"/>
                </a:solidFill>
                <a:latin typeface="Papyrus"/>
                <a:cs typeface="Papyrus"/>
              </a:rPr>
              <a:t>cloud</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with</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power</a:t>
            </a:r>
            <a:r>
              <a:rPr lang="es-ES_tradnl" sz="2200" dirty="0" smtClean="0">
                <a:solidFill>
                  <a:srgbClr val="000000"/>
                </a:solidFill>
                <a:latin typeface="Papyrus"/>
                <a:cs typeface="Papyrus"/>
              </a:rPr>
              <a:t> and </a:t>
            </a:r>
            <a:r>
              <a:rPr lang="es-ES_tradnl" sz="2200" dirty="0" err="1" smtClean="0">
                <a:solidFill>
                  <a:srgbClr val="000000"/>
                </a:solidFill>
                <a:latin typeface="Papyrus"/>
                <a:cs typeface="Papyrus"/>
              </a:rPr>
              <a:t>great</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glory</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When</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these</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things</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begin</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to</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happen</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Lift</a:t>
            </a:r>
            <a:r>
              <a:rPr lang="es-ES_tradnl" sz="2200" dirty="0" smtClean="0">
                <a:solidFill>
                  <a:srgbClr val="000000"/>
                </a:solidFill>
                <a:latin typeface="Papyrus"/>
                <a:cs typeface="Papyrus"/>
              </a:rPr>
              <a:t> up </a:t>
            </a:r>
            <a:r>
              <a:rPr lang="es-ES_tradnl" sz="2200" dirty="0" err="1" smtClean="0">
                <a:solidFill>
                  <a:srgbClr val="000000"/>
                </a:solidFill>
                <a:latin typeface="Papyrus"/>
                <a:cs typeface="Papyrus"/>
              </a:rPr>
              <a:t>your</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hearts</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for</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your</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Redemption</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draws</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nigh</a:t>
            </a:r>
            <a:r>
              <a:rPr lang="es-ES_tradnl" sz="2200" dirty="0" smtClean="0">
                <a:solidFill>
                  <a:srgbClr val="000000"/>
                </a:solidFill>
                <a:latin typeface="Papyrus"/>
                <a:cs typeface="Papyrus"/>
              </a:rPr>
              <a:t>.” </a:t>
            </a:r>
            <a:r>
              <a:rPr lang="es-ES_tradnl" sz="2200" dirty="0" err="1" smtClean="0">
                <a:solidFill>
                  <a:srgbClr val="000000"/>
                </a:solidFill>
                <a:latin typeface="Papyrus"/>
                <a:cs typeface="Papyrus"/>
              </a:rPr>
              <a:t>Luke</a:t>
            </a:r>
            <a:r>
              <a:rPr lang="es-ES_tradnl" sz="2200" dirty="0" smtClean="0">
                <a:solidFill>
                  <a:srgbClr val="000000"/>
                </a:solidFill>
                <a:latin typeface="Papyrus"/>
                <a:cs typeface="Papyrus"/>
              </a:rPr>
              <a:t> 21:27-28</a:t>
            </a:r>
            <a:r>
              <a:rPr lang="es-ES_tradnl" sz="2200" dirty="0" smtClean="0">
                <a:latin typeface="Papyrus"/>
                <a:cs typeface="Papyrus"/>
              </a:rPr>
              <a:t>“</a:t>
            </a:r>
            <a:endParaRPr lang="es-ES_tradnl" sz="2200" dirty="0">
              <a:solidFill>
                <a:srgbClr val="000000"/>
              </a:solidFill>
              <a:latin typeface="Papyrus"/>
              <a:cs typeface="Papyrus"/>
            </a:endParaRPr>
          </a:p>
        </p:txBody>
      </p:sp>
    </p:spTree>
    <p:extLst>
      <p:ext uri="{BB962C8B-B14F-4D97-AF65-F5344CB8AC3E}">
        <p14:creationId xmlns:p14="http://schemas.microsoft.com/office/powerpoint/2010/main" val="21708766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B7DEE8"/>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14j3fc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7003" y="1996121"/>
            <a:ext cx="4697793" cy="4650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91640" y="4397830"/>
            <a:ext cx="3216147" cy="1631216"/>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_tradnl" sz="2000" dirty="0" smtClean="0">
                <a:solidFill>
                  <a:srgbClr val="FFFFFF"/>
                </a:solidFill>
                <a:latin typeface="Papyrus"/>
                <a:cs typeface="Papyrus"/>
              </a:rPr>
              <a:t>“</a:t>
            </a:r>
            <a:r>
              <a:rPr lang="es-ES_tradnl" sz="2000" dirty="0" err="1" smtClean="0">
                <a:solidFill>
                  <a:srgbClr val="FFFFFF"/>
                </a:solidFill>
                <a:latin typeface="Papyrus"/>
                <a:cs typeface="Papyrus"/>
              </a:rPr>
              <a:t>This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is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Jerusalem</a:t>
            </a:r>
            <a:r>
              <a:rPr lang="es-ES_tradnl" sz="2000" dirty="0" smtClean="0">
                <a:solidFill>
                  <a:srgbClr val="FFFFFF"/>
                </a:solidFill>
                <a:latin typeface="Papyrus"/>
                <a:cs typeface="Papyrus"/>
              </a:rPr>
              <a:t>: I </a:t>
            </a:r>
            <a:r>
              <a:rPr lang="es-ES_tradnl" sz="2000" dirty="0" err="1" smtClean="0">
                <a:solidFill>
                  <a:srgbClr val="FFFFFF"/>
                </a:solidFill>
                <a:latin typeface="Papyrus"/>
                <a:cs typeface="Papyrus"/>
              </a:rPr>
              <a:t>have</a:t>
            </a:r>
            <a:r>
              <a:rPr lang="es-ES_tradnl" sz="2000" dirty="0" smtClean="0">
                <a:solidFill>
                  <a:srgbClr val="FFFFFF"/>
                </a:solidFill>
                <a:latin typeface="Papyrus"/>
                <a:cs typeface="Papyrus"/>
              </a:rPr>
              <a:t> set </a:t>
            </a:r>
            <a:r>
              <a:rPr lang="es-ES_tradnl" sz="2000" dirty="0" err="1" smtClean="0">
                <a:solidFill>
                  <a:srgbClr val="FFFFFF"/>
                </a:solidFill>
                <a:latin typeface="Papyrus"/>
                <a:cs typeface="Papyrus"/>
              </a:rPr>
              <a:t>it</a:t>
            </a:r>
            <a:r>
              <a:rPr lang="es-ES_tradnl" sz="2000" dirty="0" smtClean="0">
                <a:solidFill>
                  <a:srgbClr val="FFFFFF"/>
                </a:solidFill>
                <a:latin typeface="Papyrus"/>
                <a:cs typeface="Papyrus"/>
              </a:rPr>
              <a:t> in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midst</a:t>
            </a:r>
            <a:r>
              <a:rPr lang="es-ES_tradnl" sz="2000" dirty="0" smtClean="0">
                <a:solidFill>
                  <a:srgbClr val="FFFFFF"/>
                </a:solidFill>
                <a:latin typeface="Papyrus"/>
                <a:cs typeface="Papyrus"/>
              </a:rPr>
              <a:t> of </a:t>
            </a:r>
            <a:r>
              <a:rPr lang="es-ES_tradnl" sz="2000" dirty="0" err="1" smtClean="0">
                <a:solidFill>
                  <a:srgbClr val="FFFFFF"/>
                </a:solidFill>
                <a:latin typeface="Papyrus"/>
                <a:cs typeface="Papyrus"/>
              </a:rPr>
              <a:t>the</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nations</a:t>
            </a:r>
            <a:r>
              <a:rPr lang="es-ES_tradnl" sz="2000" dirty="0" smtClean="0">
                <a:solidFill>
                  <a:srgbClr val="FFFFFF"/>
                </a:solidFill>
                <a:latin typeface="Papyrus"/>
                <a:cs typeface="Papyrus"/>
              </a:rPr>
              <a:t> and </a:t>
            </a:r>
            <a:r>
              <a:rPr lang="es-ES_tradnl" sz="2000" dirty="0" err="1" smtClean="0">
                <a:solidFill>
                  <a:srgbClr val="FFFFFF"/>
                </a:solidFill>
                <a:latin typeface="Papyrus"/>
                <a:cs typeface="Papyrus"/>
              </a:rPr>
              <a:t>countries</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that</a:t>
            </a:r>
            <a:r>
              <a:rPr lang="es-ES_tradnl" sz="2000" dirty="0" smtClean="0">
                <a:solidFill>
                  <a:srgbClr val="FFFFFF"/>
                </a:solidFill>
                <a:latin typeface="Papyrus"/>
                <a:cs typeface="Papyrus"/>
              </a:rPr>
              <a:t> are round </a:t>
            </a:r>
            <a:r>
              <a:rPr lang="es-ES_tradnl" sz="2000" dirty="0" err="1" smtClean="0">
                <a:solidFill>
                  <a:srgbClr val="FFFFFF"/>
                </a:solidFill>
                <a:latin typeface="Papyrus"/>
                <a:cs typeface="Papyrus"/>
              </a:rPr>
              <a:t>about</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her</a:t>
            </a:r>
            <a:r>
              <a:rPr lang="es-ES_tradnl" sz="2000" dirty="0" smtClean="0">
                <a:solidFill>
                  <a:srgbClr val="FFFFFF"/>
                </a:solidFill>
                <a:latin typeface="Papyrus"/>
                <a:cs typeface="Papyrus"/>
              </a:rPr>
              <a:t>.” </a:t>
            </a:r>
            <a:r>
              <a:rPr lang="es-ES_tradnl" sz="2000" dirty="0" err="1" smtClean="0">
                <a:solidFill>
                  <a:srgbClr val="FFFFFF"/>
                </a:solidFill>
                <a:latin typeface="Papyrus"/>
                <a:cs typeface="Papyrus"/>
              </a:rPr>
              <a:t>Exeziel</a:t>
            </a:r>
            <a:r>
              <a:rPr lang="es-ES_tradnl" sz="2000" dirty="0" smtClean="0">
                <a:solidFill>
                  <a:srgbClr val="FFFFFF"/>
                </a:solidFill>
                <a:latin typeface="Papyrus"/>
                <a:cs typeface="Papyrus"/>
              </a:rPr>
              <a:t> 5:5</a:t>
            </a:r>
            <a:endParaRPr lang="es-ES_tradnl" sz="2000" dirty="0">
              <a:solidFill>
                <a:srgbClr val="FFFFFF"/>
              </a:solidFill>
              <a:latin typeface="Papyrus"/>
              <a:cs typeface="Papyrus"/>
            </a:endParaRPr>
          </a:p>
        </p:txBody>
      </p:sp>
      <p:sp>
        <p:nvSpPr>
          <p:cNvPr id="7" name="TextBox 6"/>
          <p:cNvSpPr txBox="1"/>
          <p:nvPr/>
        </p:nvSpPr>
        <p:spPr>
          <a:xfrm>
            <a:off x="4957374" y="291167"/>
            <a:ext cx="3837422" cy="1200328"/>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_tradnl" sz="2400" b="1" dirty="0" err="1" smtClean="0">
                <a:solidFill>
                  <a:schemeClr val="bg1"/>
                </a:solidFill>
                <a:latin typeface="Papyrus"/>
                <a:cs typeface="Papyrus"/>
              </a:rPr>
              <a:t>God</a:t>
            </a:r>
            <a:r>
              <a:rPr lang="es-ES_tradnl" sz="2400" b="1" dirty="0" smtClean="0">
                <a:solidFill>
                  <a:schemeClr val="bg1"/>
                </a:solidFill>
                <a:latin typeface="Papyrus"/>
                <a:cs typeface="Papyrus"/>
              </a:rPr>
              <a:t> </a:t>
            </a:r>
            <a:r>
              <a:rPr lang="es-ES_tradnl" sz="2400" b="1" dirty="0" err="1" smtClean="0">
                <a:solidFill>
                  <a:schemeClr val="bg1"/>
                </a:solidFill>
                <a:latin typeface="Papyrus"/>
                <a:cs typeface="Papyrus"/>
              </a:rPr>
              <a:t>Says</a:t>
            </a:r>
            <a:r>
              <a:rPr lang="es-ES_tradnl" sz="2400" b="1" dirty="0" smtClean="0">
                <a:solidFill>
                  <a:schemeClr val="bg1"/>
                </a:solidFill>
                <a:latin typeface="Papyrus"/>
                <a:cs typeface="Papyrus"/>
              </a:rPr>
              <a:t> </a:t>
            </a:r>
            <a:r>
              <a:rPr lang="es-ES_tradnl" sz="2400" b="1" dirty="0" err="1" smtClean="0">
                <a:solidFill>
                  <a:schemeClr val="tx2">
                    <a:lumMod val="60000"/>
                    <a:lumOff val="40000"/>
                  </a:schemeClr>
                </a:solidFill>
                <a:latin typeface="Papyrus"/>
                <a:cs typeface="Papyrus"/>
              </a:rPr>
              <a:t>Jerusalem</a:t>
            </a:r>
            <a:r>
              <a:rPr lang="es-ES_tradnl" sz="2400" b="1" dirty="0" smtClean="0">
                <a:solidFill>
                  <a:schemeClr val="tx2">
                    <a:lumMod val="60000"/>
                    <a:lumOff val="40000"/>
                  </a:schemeClr>
                </a:solidFill>
                <a:latin typeface="Papyrus"/>
                <a:cs typeface="Papyrus"/>
              </a:rPr>
              <a:t> </a:t>
            </a:r>
          </a:p>
          <a:p>
            <a:pPr algn="ctr"/>
            <a:r>
              <a:rPr lang="en-US" sz="2400" b="1" dirty="0" smtClean="0">
                <a:solidFill>
                  <a:schemeClr val="bg1"/>
                </a:solidFill>
                <a:latin typeface="Papyrus"/>
                <a:cs typeface="Papyrus"/>
              </a:rPr>
              <a:t>I</a:t>
            </a:r>
            <a:r>
              <a:rPr lang="es-ES_tradnl" sz="2400" b="1" dirty="0" smtClean="0">
                <a:solidFill>
                  <a:schemeClr val="bg1"/>
                </a:solidFill>
                <a:latin typeface="Papyrus"/>
                <a:cs typeface="Papyrus"/>
              </a:rPr>
              <a:t>s </a:t>
            </a:r>
            <a:r>
              <a:rPr lang="es-ES_tradnl" sz="2400" b="1" dirty="0" err="1" smtClean="0">
                <a:solidFill>
                  <a:schemeClr val="bg1"/>
                </a:solidFill>
                <a:latin typeface="Papyrus"/>
                <a:cs typeface="Papyrus"/>
              </a:rPr>
              <a:t>the</a:t>
            </a:r>
            <a:r>
              <a:rPr lang="es-ES_tradnl" sz="2400" b="1" dirty="0" smtClean="0">
                <a:solidFill>
                  <a:schemeClr val="bg1"/>
                </a:solidFill>
                <a:latin typeface="Papyrus"/>
                <a:cs typeface="Papyrus"/>
              </a:rPr>
              <a:t> Center of </a:t>
            </a:r>
            <a:r>
              <a:rPr lang="es-ES_tradnl" sz="2400" b="1" dirty="0" err="1" smtClean="0">
                <a:solidFill>
                  <a:schemeClr val="bg1"/>
                </a:solidFill>
                <a:latin typeface="Papyrus"/>
                <a:cs typeface="Papyrus"/>
              </a:rPr>
              <a:t>the</a:t>
            </a:r>
            <a:r>
              <a:rPr lang="es-ES_tradnl" sz="2400" b="1" dirty="0" smtClean="0">
                <a:solidFill>
                  <a:schemeClr val="bg1"/>
                </a:solidFill>
                <a:latin typeface="Papyrus"/>
                <a:cs typeface="Papyrus"/>
              </a:rPr>
              <a:t> </a:t>
            </a:r>
            <a:r>
              <a:rPr lang="es-ES_tradnl" sz="2400" b="1" dirty="0" err="1" smtClean="0">
                <a:solidFill>
                  <a:schemeClr val="bg1"/>
                </a:solidFill>
                <a:latin typeface="Papyrus"/>
                <a:cs typeface="Papyrus"/>
              </a:rPr>
              <a:t>World</a:t>
            </a:r>
            <a:endParaRPr lang="es-ES_tradnl" sz="2400" b="1" dirty="0" smtClean="0">
              <a:solidFill>
                <a:schemeClr val="bg1"/>
              </a:solidFill>
              <a:latin typeface="Papyrus"/>
              <a:cs typeface="Papyrus"/>
            </a:endParaRPr>
          </a:p>
          <a:p>
            <a:pPr algn="ctr"/>
            <a:r>
              <a:rPr lang="es-ES_tradnl" sz="2400" b="1" dirty="0" smtClean="0">
                <a:solidFill>
                  <a:schemeClr val="bg1"/>
                </a:solidFill>
                <a:latin typeface="Papyrus"/>
                <a:cs typeface="Papyrus"/>
              </a:rPr>
              <a:t>And </a:t>
            </a:r>
            <a:r>
              <a:rPr lang="es-ES_tradnl" sz="2400" b="1" dirty="0" err="1" smtClean="0">
                <a:solidFill>
                  <a:schemeClr val="bg1"/>
                </a:solidFill>
                <a:latin typeface="Papyrus"/>
                <a:cs typeface="Papyrus"/>
              </a:rPr>
              <a:t>Bible</a:t>
            </a:r>
            <a:r>
              <a:rPr lang="es-ES_tradnl" sz="2400" b="1" dirty="0" smtClean="0">
                <a:solidFill>
                  <a:schemeClr val="bg1"/>
                </a:solidFill>
                <a:latin typeface="Papyrus"/>
                <a:cs typeface="Papyrus"/>
              </a:rPr>
              <a:t> </a:t>
            </a:r>
            <a:r>
              <a:rPr lang="es-ES_tradnl" sz="2400" b="1" dirty="0" err="1" smtClean="0">
                <a:solidFill>
                  <a:schemeClr val="bg1"/>
                </a:solidFill>
                <a:latin typeface="Papyrus"/>
                <a:cs typeface="Papyrus"/>
              </a:rPr>
              <a:t>Prophecy</a:t>
            </a:r>
            <a:endParaRPr lang="es-ES_tradnl" sz="2400" b="1" dirty="0">
              <a:solidFill>
                <a:schemeClr val="bg1"/>
              </a:solidFill>
              <a:latin typeface="Papyrus"/>
              <a:cs typeface="Papyrus"/>
            </a:endParaRPr>
          </a:p>
        </p:txBody>
      </p:sp>
      <p:pic>
        <p:nvPicPr>
          <p:cNvPr id="4" name="Picture 3" descr="2m43qr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48" y="153387"/>
            <a:ext cx="3998322" cy="3656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517683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2" name="TextBox 1"/>
          <p:cNvSpPr txBox="1"/>
          <p:nvPr/>
        </p:nvSpPr>
        <p:spPr>
          <a:xfrm>
            <a:off x="1350560" y="1612203"/>
            <a:ext cx="6535221" cy="584776"/>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3200" dirty="0" smtClean="0">
                <a:solidFill>
                  <a:srgbClr val="FFFFFF"/>
                </a:solidFill>
                <a:latin typeface="Papyrus"/>
                <a:cs typeface="Papyrus"/>
              </a:rPr>
              <a:t>So </a:t>
            </a:r>
            <a:r>
              <a:rPr lang="es-ES_tradnl" sz="3200" dirty="0" err="1" smtClean="0">
                <a:solidFill>
                  <a:srgbClr val="FFFFFF"/>
                </a:solidFill>
                <a:latin typeface="Papyrus"/>
                <a:cs typeface="Papyrus"/>
              </a:rPr>
              <a:t>What’s</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Love</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Got</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to</a:t>
            </a:r>
            <a:r>
              <a:rPr lang="es-ES_tradnl" sz="3200" dirty="0" smtClean="0">
                <a:solidFill>
                  <a:srgbClr val="FFFFFF"/>
                </a:solidFill>
                <a:latin typeface="Papyrus"/>
                <a:cs typeface="Papyrus"/>
              </a:rPr>
              <a:t> Do </a:t>
            </a:r>
            <a:r>
              <a:rPr lang="es-ES_tradnl" sz="3200" dirty="0" err="1" smtClean="0">
                <a:solidFill>
                  <a:srgbClr val="FFFFFF"/>
                </a:solidFill>
                <a:latin typeface="Papyrus"/>
                <a:cs typeface="Papyrus"/>
              </a:rPr>
              <a:t>with</a:t>
            </a:r>
            <a:r>
              <a:rPr lang="es-ES_tradnl" sz="3200" dirty="0" smtClean="0">
                <a:solidFill>
                  <a:srgbClr val="FFFFFF"/>
                </a:solidFill>
                <a:latin typeface="Papyrus"/>
                <a:cs typeface="Papyrus"/>
              </a:rPr>
              <a:t> </a:t>
            </a:r>
            <a:r>
              <a:rPr lang="es-ES_tradnl" sz="3200" dirty="0" err="1" smtClean="0">
                <a:solidFill>
                  <a:srgbClr val="FFFFFF"/>
                </a:solidFill>
                <a:latin typeface="Papyrus"/>
                <a:cs typeface="Papyrus"/>
              </a:rPr>
              <a:t>It</a:t>
            </a:r>
            <a:r>
              <a:rPr lang="es-ES_tradnl" sz="3200" dirty="0" smtClean="0">
                <a:solidFill>
                  <a:srgbClr val="FFFFFF"/>
                </a:solidFill>
                <a:latin typeface="Papyrus"/>
                <a:cs typeface="Papyrus"/>
              </a:rPr>
              <a:t>?</a:t>
            </a:r>
            <a:endParaRPr lang="es-ES_tradnl" sz="3200" dirty="0">
              <a:solidFill>
                <a:srgbClr val="FFFFFF"/>
              </a:solidFill>
              <a:latin typeface="Papyrus"/>
              <a:cs typeface="Papyrus"/>
            </a:endParaRPr>
          </a:p>
        </p:txBody>
      </p:sp>
      <p:sp>
        <p:nvSpPr>
          <p:cNvPr id="3" name="TextBox 2"/>
          <p:cNvSpPr txBox="1"/>
          <p:nvPr/>
        </p:nvSpPr>
        <p:spPr>
          <a:xfrm>
            <a:off x="2177024" y="2560299"/>
            <a:ext cx="3588055"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4000" dirty="0" err="1" smtClean="0">
                <a:solidFill>
                  <a:schemeClr val="tx1"/>
                </a:solidFill>
                <a:latin typeface="Lucida Handwriting"/>
                <a:cs typeface="Lucida Handwriting"/>
              </a:rPr>
              <a:t>Everything</a:t>
            </a:r>
            <a:r>
              <a:rPr lang="es-ES_tradnl" sz="4000" dirty="0" smtClean="0">
                <a:solidFill>
                  <a:schemeClr val="tx1"/>
                </a:solidFill>
                <a:latin typeface="Lucida Handwriting"/>
                <a:cs typeface="Lucida Handwriting"/>
              </a:rPr>
              <a:t>!</a:t>
            </a:r>
            <a:endParaRPr lang="es-ES_tradnl" sz="4000" dirty="0">
              <a:solidFill>
                <a:schemeClr val="tx1"/>
              </a:solidFill>
              <a:latin typeface="Lucida Handwriting"/>
              <a:cs typeface="Lucida Handwriting"/>
            </a:endParaRPr>
          </a:p>
        </p:txBody>
      </p:sp>
      <p:sp>
        <p:nvSpPr>
          <p:cNvPr id="5" name="TextBox 4"/>
          <p:cNvSpPr txBox="1"/>
          <p:nvPr/>
        </p:nvSpPr>
        <p:spPr>
          <a:xfrm>
            <a:off x="645044" y="4011412"/>
            <a:ext cx="7440623" cy="523220"/>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800" dirty="0" err="1" smtClean="0">
                <a:solidFill>
                  <a:srgbClr val="FFFFFF"/>
                </a:solidFill>
                <a:latin typeface="Papyrus"/>
                <a:cs typeface="Papyrus"/>
              </a:rPr>
              <a:t>Bible</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Prophecy</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is</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the</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Father’s</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Love</a:t>
            </a:r>
            <a:r>
              <a:rPr lang="es-ES_tradnl" sz="2800" dirty="0" smtClean="0">
                <a:solidFill>
                  <a:srgbClr val="FFFFFF"/>
                </a:solidFill>
                <a:latin typeface="Papyrus"/>
                <a:cs typeface="Papyrus"/>
              </a:rPr>
              <a:t> </a:t>
            </a:r>
            <a:r>
              <a:rPr lang="es-ES_tradnl" sz="2800" dirty="0" err="1" smtClean="0">
                <a:solidFill>
                  <a:srgbClr val="FFFFFF"/>
                </a:solidFill>
                <a:latin typeface="Papyrus"/>
                <a:cs typeface="Papyrus"/>
              </a:rPr>
              <a:t>Covenant</a:t>
            </a:r>
            <a:r>
              <a:rPr lang="es-ES_tradnl" sz="2800" dirty="0">
                <a:solidFill>
                  <a:srgbClr val="FFFFFF"/>
                </a:solidFill>
                <a:latin typeface="Papyrus"/>
                <a:cs typeface="Papyrus"/>
              </a:rPr>
              <a:t>!</a:t>
            </a:r>
          </a:p>
        </p:txBody>
      </p:sp>
    </p:spTree>
    <p:extLst>
      <p:ext uri="{BB962C8B-B14F-4D97-AF65-F5344CB8AC3E}">
        <p14:creationId xmlns:p14="http://schemas.microsoft.com/office/powerpoint/2010/main" val="36140298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9645"/>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6" name="TextBox 5"/>
          <p:cNvSpPr txBox="1"/>
          <p:nvPr/>
        </p:nvSpPr>
        <p:spPr>
          <a:xfrm>
            <a:off x="1340483" y="855145"/>
            <a:ext cx="7109253"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3200" kern="1200" dirty="0" err="1" smtClean="0">
                <a:solidFill>
                  <a:srgbClr val="000000"/>
                </a:solidFill>
                <a:latin typeface="Lucida Handwriting"/>
                <a:cs typeface="Lucida Handwriting"/>
              </a:rPr>
              <a:t>When</a:t>
            </a:r>
            <a:r>
              <a:rPr lang="es-ES_tradnl" sz="3200" kern="1200" dirty="0" smtClean="0">
                <a:solidFill>
                  <a:srgbClr val="000000"/>
                </a:solidFill>
                <a:latin typeface="Lucida Handwriting"/>
                <a:cs typeface="Lucida Handwriting"/>
              </a:rPr>
              <a:t> </a:t>
            </a:r>
            <a:r>
              <a:rPr lang="es-ES_tradnl" sz="3200" kern="1200" dirty="0" err="1" smtClean="0">
                <a:solidFill>
                  <a:srgbClr val="000000"/>
                </a:solidFill>
                <a:latin typeface="Lucida Handwriting"/>
                <a:cs typeface="Lucida Handwriting"/>
              </a:rPr>
              <a:t>is</a:t>
            </a:r>
            <a:r>
              <a:rPr lang="es-ES_tradnl" sz="3200" kern="1200" dirty="0" smtClean="0">
                <a:solidFill>
                  <a:srgbClr val="000000"/>
                </a:solidFill>
                <a:latin typeface="Lucida Handwriting"/>
                <a:cs typeface="Lucida Handwriting"/>
              </a:rPr>
              <a:t> </a:t>
            </a:r>
            <a:r>
              <a:rPr lang="es-ES_tradnl" sz="3200" kern="1200" dirty="0" err="1" smtClean="0">
                <a:solidFill>
                  <a:srgbClr val="000000"/>
                </a:solidFill>
                <a:latin typeface="Lucida Handwriting"/>
                <a:cs typeface="Lucida Handwriting"/>
              </a:rPr>
              <a:t>Jesus</a:t>
            </a:r>
            <a:r>
              <a:rPr lang="es-ES_tradnl" sz="3200" kern="1200" dirty="0" smtClean="0">
                <a:solidFill>
                  <a:srgbClr val="000000"/>
                </a:solidFill>
                <a:latin typeface="Lucida Handwriting"/>
                <a:cs typeface="Lucida Handwriting"/>
              </a:rPr>
              <a:t> </a:t>
            </a:r>
            <a:r>
              <a:rPr lang="es-ES_tradnl" sz="3200" kern="1200" dirty="0" err="1" smtClean="0">
                <a:solidFill>
                  <a:srgbClr val="000000"/>
                </a:solidFill>
                <a:latin typeface="Lucida Handwriting"/>
                <a:cs typeface="Lucida Handwriting"/>
              </a:rPr>
              <a:t>Coming</a:t>
            </a:r>
            <a:r>
              <a:rPr lang="es-ES_tradnl" sz="3200" kern="1200" dirty="0" smtClean="0">
                <a:solidFill>
                  <a:srgbClr val="000000"/>
                </a:solidFill>
                <a:latin typeface="Lucida Handwriting"/>
                <a:cs typeface="Lucida Handwriting"/>
              </a:rPr>
              <a:t> </a:t>
            </a:r>
            <a:r>
              <a:rPr lang="es-ES_tradnl" sz="3200" kern="1200" dirty="0" err="1" smtClean="0">
                <a:solidFill>
                  <a:srgbClr val="000000"/>
                </a:solidFill>
                <a:latin typeface="Lucida Handwriting"/>
                <a:cs typeface="Lucida Handwriting"/>
              </a:rPr>
              <a:t>Again</a:t>
            </a:r>
            <a:r>
              <a:rPr lang="es-ES_tradnl" sz="3200" kern="1200" dirty="0" smtClean="0">
                <a:solidFill>
                  <a:srgbClr val="000000"/>
                </a:solidFill>
                <a:latin typeface="Lucida Handwriting"/>
                <a:cs typeface="Lucida Handwriting"/>
              </a:rPr>
              <a:t>?</a:t>
            </a:r>
            <a:endParaRPr lang="es-ES_tradnl" sz="3200" kern="1200" dirty="0">
              <a:solidFill>
                <a:srgbClr val="000000"/>
              </a:solidFill>
              <a:latin typeface="Lucida Handwriting"/>
              <a:cs typeface="Lucida Handwriting"/>
            </a:endParaRPr>
          </a:p>
        </p:txBody>
      </p:sp>
      <p:sp>
        <p:nvSpPr>
          <p:cNvPr id="7" name="TextBox 6"/>
          <p:cNvSpPr txBox="1"/>
          <p:nvPr/>
        </p:nvSpPr>
        <p:spPr>
          <a:xfrm>
            <a:off x="1340483" y="2651341"/>
            <a:ext cx="5775157" cy="954107"/>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S_tradnl" sz="2800" kern="1200" dirty="0" err="1" smtClean="0">
                <a:solidFill>
                  <a:srgbClr val="FFFFFF"/>
                </a:solidFill>
                <a:latin typeface="Papyrus"/>
                <a:cs typeface="Papyrus"/>
              </a:rPr>
              <a:t>When</a:t>
            </a:r>
            <a:r>
              <a:rPr lang="es-ES_tradnl" sz="2800" kern="1200" dirty="0" smtClean="0">
                <a:solidFill>
                  <a:srgbClr val="FFFFFF"/>
                </a:solidFill>
                <a:latin typeface="Papyrus"/>
                <a:cs typeface="Papyrus"/>
              </a:rPr>
              <a:t> </a:t>
            </a:r>
            <a:r>
              <a:rPr lang="es-ES_tradnl" sz="2800" kern="1200" dirty="0" err="1" smtClean="0">
                <a:solidFill>
                  <a:srgbClr val="FFFFFF"/>
                </a:solidFill>
                <a:latin typeface="Papyrus"/>
                <a:cs typeface="Papyrus"/>
              </a:rPr>
              <a:t>the</a:t>
            </a:r>
            <a:r>
              <a:rPr lang="es-ES_tradnl" sz="2800" kern="1200" dirty="0" smtClean="0">
                <a:solidFill>
                  <a:srgbClr val="FFFFFF"/>
                </a:solidFill>
                <a:latin typeface="Papyrus"/>
                <a:cs typeface="Papyrus"/>
              </a:rPr>
              <a:t> Lord </a:t>
            </a:r>
            <a:r>
              <a:rPr lang="es-ES_tradnl" sz="2800" kern="1200" dirty="0" err="1" smtClean="0">
                <a:solidFill>
                  <a:srgbClr val="FFFFFF"/>
                </a:solidFill>
                <a:latin typeface="Papyrus"/>
                <a:cs typeface="Papyrus"/>
              </a:rPr>
              <a:t>shall</a:t>
            </a:r>
            <a:r>
              <a:rPr lang="es-ES_tradnl" sz="2800" kern="1200" dirty="0" smtClean="0">
                <a:solidFill>
                  <a:srgbClr val="FFFFFF"/>
                </a:solidFill>
                <a:latin typeface="Papyrus"/>
                <a:cs typeface="Papyrus"/>
              </a:rPr>
              <a:t> </a:t>
            </a:r>
            <a:r>
              <a:rPr lang="es-ES_tradnl" sz="2800" kern="1200" dirty="0" err="1" smtClean="0">
                <a:solidFill>
                  <a:srgbClr val="FFFFFF"/>
                </a:solidFill>
                <a:latin typeface="Papyrus"/>
                <a:cs typeface="Papyrus"/>
              </a:rPr>
              <a:t>build</a:t>
            </a:r>
            <a:r>
              <a:rPr lang="es-ES_tradnl" sz="2800" kern="1200" dirty="0" smtClean="0">
                <a:solidFill>
                  <a:srgbClr val="FFFFFF"/>
                </a:solidFill>
                <a:latin typeface="Papyrus"/>
                <a:cs typeface="Papyrus"/>
              </a:rPr>
              <a:t> up </a:t>
            </a:r>
            <a:r>
              <a:rPr lang="es-ES_tradnl" sz="2800" kern="1200" dirty="0" err="1" smtClean="0">
                <a:solidFill>
                  <a:srgbClr val="FFFFFF"/>
                </a:solidFill>
                <a:latin typeface="Papyrus"/>
                <a:cs typeface="Papyrus"/>
              </a:rPr>
              <a:t>Zion</a:t>
            </a:r>
            <a:r>
              <a:rPr lang="es-ES_tradnl" sz="2800" kern="1200" dirty="0" smtClean="0">
                <a:solidFill>
                  <a:srgbClr val="FFFFFF"/>
                </a:solidFill>
                <a:latin typeface="Papyrus"/>
                <a:cs typeface="Papyrus"/>
              </a:rPr>
              <a:t>,</a:t>
            </a:r>
          </a:p>
          <a:p>
            <a:r>
              <a:rPr lang="es-ES_tradnl" sz="2800" kern="1200" dirty="0" smtClean="0">
                <a:solidFill>
                  <a:srgbClr val="FFFFFF"/>
                </a:solidFill>
                <a:latin typeface="Papyrus"/>
                <a:cs typeface="Papyrus"/>
              </a:rPr>
              <a:t>     He </a:t>
            </a:r>
            <a:r>
              <a:rPr lang="es-ES_tradnl" sz="2800" kern="1200" dirty="0" err="1" smtClean="0">
                <a:solidFill>
                  <a:srgbClr val="FFFFFF"/>
                </a:solidFill>
                <a:latin typeface="Papyrus"/>
                <a:cs typeface="Papyrus"/>
              </a:rPr>
              <a:t>shall</a:t>
            </a:r>
            <a:r>
              <a:rPr lang="es-ES_tradnl" sz="2800" kern="1200" dirty="0" smtClean="0">
                <a:solidFill>
                  <a:srgbClr val="FFFFFF"/>
                </a:solidFill>
                <a:latin typeface="Papyrus"/>
                <a:cs typeface="Papyrus"/>
              </a:rPr>
              <a:t> </a:t>
            </a:r>
            <a:r>
              <a:rPr lang="es-ES_tradnl" sz="2800" kern="1200" dirty="0" err="1" smtClean="0">
                <a:solidFill>
                  <a:srgbClr val="FFFFFF"/>
                </a:solidFill>
                <a:latin typeface="Papyrus"/>
                <a:cs typeface="Papyrus"/>
              </a:rPr>
              <a:t>appear</a:t>
            </a:r>
            <a:r>
              <a:rPr lang="es-ES_tradnl" sz="2800" kern="1200" dirty="0" smtClean="0">
                <a:solidFill>
                  <a:srgbClr val="FFFFFF"/>
                </a:solidFill>
                <a:latin typeface="Papyrus"/>
                <a:cs typeface="Papyrus"/>
              </a:rPr>
              <a:t> in </a:t>
            </a:r>
            <a:r>
              <a:rPr lang="es-ES_tradnl" sz="2800" kern="1200" dirty="0" err="1" smtClean="0">
                <a:solidFill>
                  <a:srgbClr val="FFFFFF"/>
                </a:solidFill>
                <a:latin typeface="Papyrus"/>
                <a:cs typeface="Papyrus"/>
              </a:rPr>
              <a:t>His</a:t>
            </a:r>
            <a:r>
              <a:rPr lang="es-ES_tradnl" sz="2800" kern="1200" dirty="0" smtClean="0">
                <a:solidFill>
                  <a:srgbClr val="FFFFFF"/>
                </a:solidFill>
                <a:latin typeface="Papyrus"/>
                <a:cs typeface="Papyrus"/>
              </a:rPr>
              <a:t> </a:t>
            </a:r>
            <a:r>
              <a:rPr lang="es-ES_tradnl" sz="2800" kern="1200" dirty="0" err="1" smtClean="0">
                <a:solidFill>
                  <a:srgbClr val="FFFFFF"/>
                </a:solidFill>
                <a:latin typeface="Papyrus"/>
                <a:cs typeface="Papyrus"/>
              </a:rPr>
              <a:t>Glory</a:t>
            </a:r>
            <a:r>
              <a:rPr lang="es-ES_tradnl" sz="2800" kern="1200" dirty="0" smtClean="0">
                <a:solidFill>
                  <a:srgbClr val="FFFFFF"/>
                </a:solidFill>
                <a:latin typeface="Papyrus"/>
                <a:cs typeface="Papyrus"/>
              </a:rPr>
              <a:t>!</a:t>
            </a:r>
            <a:endParaRPr lang="es-ES_tradnl" sz="2800" kern="1200" dirty="0">
              <a:solidFill>
                <a:srgbClr val="FFFFFF"/>
              </a:solidFill>
              <a:latin typeface="Papyrus"/>
              <a:cs typeface="Papyrus"/>
            </a:endParaRPr>
          </a:p>
        </p:txBody>
      </p:sp>
      <p:sp>
        <p:nvSpPr>
          <p:cNvPr id="8" name="TextBox 7"/>
          <p:cNvSpPr txBox="1"/>
          <p:nvPr/>
        </p:nvSpPr>
        <p:spPr>
          <a:xfrm>
            <a:off x="2135676" y="4437274"/>
            <a:ext cx="4535464"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3200" kern="1200" dirty="0" err="1" smtClean="0">
                <a:solidFill>
                  <a:srgbClr val="000000"/>
                </a:solidFill>
                <a:latin typeface="Lucida Handwriting"/>
                <a:cs typeface="Lucida Handwriting"/>
              </a:rPr>
              <a:t>Zion</a:t>
            </a:r>
            <a:r>
              <a:rPr lang="es-ES_tradnl" sz="3200" kern="1200" dirty="0" smtClean="0">
                <a:solidFill>
                  <a:srgbClr val="000000"/>
                </a:solidFill>
                <a:latin typeface="Lucida Handwriting"/>
                <a:cs typeface="Lucida Handwriting"/>
              </a:rPr>
              <a:t> = </a:t>
            </a:r>
            <a:r>
              <a:rPr lang="es-ES_tradnl" sz="3200" kern="1200" dirty="0" err="1" smtClean="0">
                <a:solidFill>
                  <a:srgbClr val="000000"/>
                </a:solidFill>
                <a:latin typeface="Lucida Handwriting"/>
                <a:cs typeface="Lucida Handwriting"/>
              </a:rPr>
              <a:t>Jerusalem</a:t>
            </a:r>
            <a:endParaRPr lang="es-ES_tradnl" sz="3200" kern="1200" dirty="0" smtClean="0">
              <a:solidFill>
                <a:srgbClr val="000000"/>
              </a:solidFill>
              <a:latin typeface="Lucida Handwriting"/>
              <a:cs typeface="Lucida Handwriting"/>
            </a:endParaRPr>
          </a:p>
        </p:txBody>
      </p:sp>
    </p:spTree>
    <p:extLst>
      <p:ext uri="{BB962C8B-B14F-4D97-AF65-F5344CB8AC3E}">
        <p14:creationId xmlns:p14="http://schemas.microsoft.com/office/powerpoint/2010/main" val="34876061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4" name="Picture 3" descr="images-1.jpeg"/>
          <p:cNvPicPr>
            <a:picLocks noChangeAspect="1"/>
          </p:cNvPicPr>
          <p:nvPr/>
        </p:nvPicPr>
        <p:blipFill rotWithShape="1">
          <a:blip r:embed="rId2">
            <a:extLst>
              <a:ext uri="{28A0092B-C50C-407E-A947-70E740481C1C}">
                <a14:useLocalDpi xmlns:a14="http://schemas.microsoft.com/office/drawing/2010/main" val="0"/>
              </a:ext>
            </a:extLst>
          </a:blip>
          <a:srcRect r="4424"/>
          <a:stretch/>
        </p:blipFill>
        <p:spPr>
          <a:xfrm>
            <a:off x="373325" y="1011054"/>
            <a:ext cx="8314610" cy="4695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96433" y="221658"/>
            <a:ext cx="7789137"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400" dirty="0" smtClean="0">
                <a:solidFill>
                  <a:srgbClr val="000000"/>
                </a:solidFill>
                <a:latin typeface="Papyrus"/>
                <a:cs typeface="Papyrus"/>
              </a:rPr>
              <a:t>Modern Day </a:t>
            </a:r>
            <a:r>
              <a:rPr lang="es-ES_tradnl" sz="2400" dirty="0" err="1" smtClean="0">
                <a:solidFill>
                  <a:srgbClr val="000000"/>
                </a:solidFill>
                <a:latin typeface="Papyrus"/>
                <a:cs typeface="Papyrus"/>
              </a:rPr>
              <a:t>Miracles</a:t>
            </a:r>
            <a:r>
              <a:rPr lang="es-ES_tradnl" sz="2400" dirty="0" smtClean="0">
                <a:solidFill>
                  <a:srgbClr val="000000"/>
                </a:solidFill>
                <a:latin typeface="Papyrus"/>
                <a:cs typeface="Papyrus"/>
              </a:rPr>
              <a:t> in </a:t>
            </a:r>
            <a:r>
              <a:rPr lang="es-ES_tradnl" sz="2400" dirty="0" err="1" smtClean="0">
                <a:solidFill>
                  <a:srgbClr val="000000"/>
                </a:solidFill>
                <a:latin typeface="Papyrus"/>
                <a:cs typeface="Papyrus"/>
              </a:rPr>
              <a:t>Jerusalem</a:t>
            </a:r>
            <a:r>
              <a:rPr lang="es-ES_tradnl" sz="2400" dirty="0" smtClean="0">
                <a:solidFill>
                  <a:srgbClr val="000000"/>
                </a:solidFill>
                <a:latin typeface="Papyrus"/>
                <a:cs typeface="Papyrus"/>
              </a:rPr>
              <a:t>!</a:t>
            </a:r>
            <a:endParaRPr lang="en-US" sz="2400" dirty="0" smtClean="0">
              <a:solidFill>
                <a:srgbClr val="000000"/>
              </a:solidFill>
              <a:latin typeface="Papyrus"/>
              <a:cs typeface="Papyrus"/>
            </a:endParaRPr>
          </a:p>
          <a:p>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Return</a:t>
            </a:r>
            <a:r>
              <a:rPr lang="es-ES_tradnl" sz="2400" dirty="0" smtClean="0">
                <a:solidFill>
                  <a:srgbClr val="000000"/>
                </a:solidFill>
                <a:latin typeface="Papyrus"/>
                <a:cs typeface="Papyrus"/>
              </a:rPr>
              <a:t> of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JewsTo</a:t>
            </a:r>
            <a:r>
              <a:rPr lang="es-ES_tradnl" sz="2400" dirty="0" smtClean="0">
                <a:solidFill>
                  <a:srgbClr val="000000"/>
                </a:solidFill>
                <a:latin typeface="Papyrus"/>
                <a:cs typeface="Papyrus"/>
              </a:rPr>
              <a:t> Israel </a:t>
            </a:r>
            <a:r>
              <a:rPr lang="es-ES_tradnl" sz="2400" dirty="0" err="1">
                <a:solidFill>
                  <a:srgbClr val="000000"/>
                </a:solidFill>
                <a:latin typeface="Papyrus"/>
                <a:cs typeface="Papyrus"/>
              </a:rPr>
              <a:t>f</a:t>
            </a:r>
            <a:r>
              <a:rPr lang="es-ES_tradnl" sz="2400" dirty="0" err="1" smtClean="0">
                <a:solidFill>
                  <a:srgbClr val="000000"/>
                </a:solidFill>
                <a:latin typeface="Papyrus"/>
                <a:cs typeface="Papyrus"/>
              </a:rPr>
              <a:t>rom</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over</a:t>
            </a:r>
            <a:r>
              <a:rPr lang="es-ES_tradnl" sz="2400" dirty="0" smtClean="0">
                <a:solidFill>
                  <a:srgbClr val="000000"/>
                </a:solidFill>
                <a:latin typeface="Papyrus"/>
                <a:cs typeface="Papyrus"/>
              </a:rPr>
              <a:t> 140 </a:t>
            </a:r>
            <a:r>
              <a:rPr lang="es-ES_tradnl" sz="2400" dirty="0" err="1" smtClean="0">
                <a:solidFill>
                  <a:srgbClr val="000000"/>
                </a:solidFill>
                <a:latin typeface="Papyrus"/>
                <a:cs typeface="Papyrus"/>
              </a:rPr>
              <a:t>Nations</a:t>
            </a:r>
            <a:r>
              <a:rPr lang="es-ES_tradnl" sz="2400" dirty="0" smtClean="0">
                <a:solidFill>
                  <a:srgbClr val="000000"/>
                </a:solidFill>
                <a:latin typeface="Papyrus"/>
                <a:cs typeface="Papyrus"/>
              </a:rPr>
              <a:t>!</a:t>
            </a:r>
            <a:endParaRPr lang="es-ES_tradnl" sz="2400" dirty="0">
              <a:solidFill>
                <a:srgbClr val="000000"/>
              </a:solidFill>
              <a:latin typeface="Papyrus"/>
              <a:cs typeface="Papyrus"/>
            </a:endParaRPr>
          </a:p>
        </p:txBody>
      </p:sp>
      <p:sp>
        <p:nvSpPr>
          <p:cNvPr id="6" name="TextBox 5"/>
          <p:cNvSpPr txBox="1"/>
          <p:nvPr/>
        </p:nvSpPr>
        <p:spPr>
          <a:xfrm>
            <a:off x="373325" y="5767376"/>
            <a:ext cx="851481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400" dirty="0" smtClean="0">
                <a:solidFill>
                  <a:schemeClr val="tx1"/>
                </a:solidFill>
                <a:latin typeface="Papyrus"/>
                <a:cs typeface="Papyrus"/>
              </a:rPr>
              <a:t>“I </a:t>
            </a:r>
            <a:r>
              <a:rPr lang="es-ES_tradnl" sz="2400" dirty="0" err="1" smtClean="0">
                <a:solidFill>
                  <a:srgbClr val="000000"/>
                </a:solidFill>
                <a:latin typeface="Papyrus"/>
                <a:cs typeface="Papyrus"/>
              </a:rPr>
              <a:t>will</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gather</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my</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outcasts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from</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4 </a:t>
            </a:r>
            <a:r>
              <a:rPr lang="es-ES_tradnl" sz="2400" dirty="0" err="1" smtClean="0">
                <a:solidFill>
                  <a:srgbClr val="000000"/>
                </a:solidFill>
                <a:latin typeface="Papyrus"/>
                <a:cs typeface="Papyrus"/>
              </a:rPr>
              <a:t>corners</a:t>
            </a:r>
            <a:r>
              <a:rPr lang="es-ES_tradnl" sz="2400" dirty="0" smtClean="0">
                <a:solidFill>
                  <a:srgbClr val="000000"/>
                </a:solidFill>
                <a:latin typeface="Papyrus"/>
                <a:cs typeface="Papyrus"/>
              </a:rPr>
              <a:t> of </a:t>
            </a:r>
            <a:r>
              <a:rPr lang="es-ES_tradnl" sz="2400" dirty="0" err="1" smtClean="0">
                <a:solidFill>
                  <a:srgbClr val="000000"/>
                </a:solidFill>
                <a:latin typeface="Papyrus"/>
                <a:cs typeface="Papyrus"/>
              </a:rPr>
              <a:t>the</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Earth</a:t>
            </a:r>
            <a:r>
              <a:rPr lang="es-ES_tradnl" sz="2400" dirty="0" smtClean="0">
                <a:solidFill>
                  <a:srgbClr val="000000"/>
                </a:solidFill>
                <a:latin typeface="Papyrus"/>
                <a:cs typeface="Papyrus"/>
              </a:rPr>
              <a:t>” </a:t>
            </a:r>
          </a:p>
          <a:p>
            <a:r>
              <a:rPr lang="es-ES_tradnl" sz="2400" dirty="0">
                <a:solidFill>
                  <a:srgbClr val="000000"/>
                </a:solidFill>
                <a:latin typeface="Papyrus"/>
                <a:cs typeface="Papyrus"/>
              </a:rPr>
              <a:t> </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Isaiah</a:t>
            </a:r>
            <a:r>
              <a:rPr lang="es-ES_tradnl" sz="2400" dirty="0" smtClean="0">
                <a:solidFill>
                  <a:srgbClr val="000000"/>
                </a:solidFill>
                <a:latin typeface="Papyrus"/>
                <a:cs typeface="Papyrus"/>
              </a:rPr>
              <a:t> 11:12               </a:t>
            </a:r>
            <a:r>
              <a:rPr lang="es-ES_tradnl" sz="2000" dirty="0" smtClean="0">
                <a:solidFill>
                  <a:srgbClr val="000000"/>
                </a:solidFill>
                <a:latin typeface="Lucida Handwriting"/>
                <a:cs typeface="Lucida Handwriting"/>
              </a:rPr>
              <a:t>No </a:t>
            </a:r>
            <a:r>
              <a:rPr lang="es-ES_tradnl" sz="2000" dirty="0" err="1" smtClean="0">
                <a:solidFill>
                  <a:srgbClr val="000000"/>
                </a:solidFill>
                <a:latin typeface="Lucida Handwriting"/>
                <a:cs typeface="Lucida Handwriting"/>
              </a:rPr>
              <a:t>Replacement</a:t>
            </a:r>
            <a:r>
              <a:rPr lang="es-ES_tradnl" sz="2000" dirty="0" smtClean="0">
                <a:solidFill>
                  <a:srgbClr val="000000"/>
                </a:solidFill>
                <a:latin typeface="Lucida Handwriting"/>
                <a:cs typeface="Lucida Handwriting"/>
              </a:rPr>
              <a:t> </a:t>
            </a:r>
            <a:r>
              <a:rPr lang="es-ES_tradnl" sz="2000" dirty="0" err="1" smtClean="0">
                <a:solidFill>
                  <a:srgbClr val="000000"/>
                </a:solidFill>
                <a:latin typeface="Lucida Handwriting"/>
                <a:cs typeface="Lucida Handwriting"/>
              </a:rPr>
              <a:t>Theology</a:t>
            </a:r>
            <a:r>
              <a:rPr lang="es-ES_tradnl" sz="2000" dirty="0" smtClean="0">
                <a:solidFill>
                  <a:srgbClr val="000000"/>
                </a:solidFill>
                <a:latin typeface="Lucida Handwriting"/>
                <a:cs typeface="Lucida Handwriting"/>
              </a:rPr>
              <a:t>!</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289143005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IMG_10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41" y="3962970"/>
            <a:ext cx="3206099" cy="2404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40" y="501393"/>
            <a:ext cx="3206099" cy="2435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G_1068.JPG"/>
          <p:cNvPicPr>
            <a:picLocks noChangeAspect="1"/>
          </p:cNvPicPr>
          <p:nvPr/>
        </p:nvPicPr>
        <p:blipFill rotWithShape="1">
          <a:blip r:embed="rId4">
            <a:extLst>
              <a:ext uri="{28A0092B-C50C-407E-A947-70E740481C1C}">
                <a14:useLocalDpi xmlns:a14="http://schemas.microsoft.com/office/drawing/2010/main" val="0"/>
              </a:ext>
            </a:extLst>
          </a:blip>
          <a:srcRect r="5471"/>
          <a:stretch/>
        </p:blipFill>
        <p:spPr>
          <a:xfrm>
            <a:off x="5803787" y="4124947"/>
            <a:ext cx="3030708" cy="240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images-11.jpeg"/>
          <p:cNvPicPr>
            <a:picLocks noChangeAspect="1"/>
          </p:cNvPicPr>
          <p:nvPr/>
        </p:nvPicPr>
        <p:blipFill rotWithShape="1">
          <a:blip r:embed="rId5">
            <a:extLst>
              <a:ext uri="{28A0092B-C50C-407E-A947-70E740481C1C}">
                <a14:useLocalDpi xmlns:a14="http://schemas.microsoft.com/office/drawing/2010/main" val="0"/>
              </a:ext>
            </a:extLst>
          </a:blip>
          <a:srcRect t="-2469" r="17053" b="1"/>
          <a:stretch/>
        </p:blipFill>
        <p:spPr>
          <a:xfrm>
            <a:off x="5786556" y="869397"/>
            <a:ext cx="3152607" cy="2591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543640" y="473088"/>
            <a:ext cx="2620245" cy="34778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smtClean="0">
                <a:solidFill>
                  <a:srgbClr val="FFFFFF"/>
                </a:solidFill>
                <a:latin typeface="Papyrus"/>
                <a:cs typeface="Papyrus"/>
              </a:rPr>
              <a:t>“</a:t>
            </a:r>
            <a:r>
              <a:rPr lang="es-ES_tradnl" sz="2000" dirty="0" smtClean="0">
                <a:solidFill>
                  <a:srgbClr val="000000"/>
                </a:solidFill>
                <a:latin typeface="Papyrus"/>
                <a:cs typeface="Papyrus"/>
              </a:rPr>
              <a:t>And I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bring</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again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captivity</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My</a:t>
            </a:r>
            <a:r>
              <a:rPr lang="es-ES_tradnl" sz="2000" dirty="0">
                <a:solidFill>
                  <a:srgbClr val="000000"/>
                </a:solidFill>
                <a:latin typeface="Papyrus"/>
                <a:cs typeface="Papyrus"/>
              </a:rPr>
              <a:t> </a:t>
            </a:r>
            <a:r>
              <a:rPr lang="es-ES_tradnl" sz="2000" dirty="0" err="1" smtClean="0">
                <a:solidFill>
                  <a:srgbClr val="000000"/>
                </a:solidFill>
                <a:latin typeface="Papyrus"/>
                <a:cs typeface="Papyrus"/>
              </a:rPr>
              <a:t>people</a:t>
            </a:r>
            <a:r>
              <a:rPr lang="es-ES_tradnl" sz="2000" dirty="0" smtClean="0">
                <a:solidFill>
                  <a:srgbClr val="000000"/>
                </a:solidFill>
                <a:latin typeface="Papyrus"/>
                <a:cs typeface="Papyrus"/>
              </a:rPr>
              <a:t> Israel, &amp; </a:t>
            </a:r>
            <a:r>
              <a:rPr lang="es-ES_tradnl" sz="2000" dirty="0" err="1" smtClean="0">
                <a:solidFill>
                  <a:srgbClr val="000000"/>
                </a:solidFill>
                <a:latin typeface="Papyrus"/>
                <a:cs typeface="Papyrus"/>
              </a:rPr>
              <a:t>they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shall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build</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waste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cities</a:t>
            </a:r>
            <a:r>
              <a:rPr lang="es-ES_tradnl" sz="2000" dirty="0" smtClean="0">
                <a:solidFill>
                  <a:srgbClr val="000000"/>
                </a:solidFill>
                <a:latin typeface="Papyrus"/>
                <a:cs typeface="Papyrus"/>
              </a:rPr>
              <a:t> &amp; </a:t>
            </a:r>
            <a:r>
              <a:rPr lang="es-ES_tradnl" sz="2000" dirty="0" err="1" smtClean="0">
                <a:solidFill>
                  <a:srgbClr val="000000"/>
                </a:solidFill>
                <a:latin typeface="Papyrus"/>
                <a:cs typeface="Papyrus"/>
              </a:rPr>
              <a:t>inhabit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them</a:t>
            </a:r>
            <a:r>
              <a:rPr lang="es-ES_tradnl" sz="2000" dirty="0" smtClean="0">
                <a:solidFill>
                  <a:srgbClr val="000000"/>
                </a:solidFill>
                <a:latin typeface="Papyrus"/>
                <a:cs typeface="Papyrus"/>
              </a:rPr>
              <a:t>; &amp; </a:t>
            </a:r>
            <a:r>
              <a:rPr lang="es-ES_tradnl" sz="2000" dirty="0" err="1" smtClean="0">
                <a:solidFill>
                  <a:srgbClr val="000000"/>
                </a:solidFill>
                <a:latin typeface="Papyrus"/>
                <a:cs typeface="Papyrus"/>
              </a:rPr>
              <a:t>they</a:t>
            </a:r>
            <a:r>
              <a:rPr lang="es-ES_tradnl" sz="2000" dirty="0">
                <a:solidFill>
                  <a:srgbClr val="000000"/>
                </a:solidFill>
                <a:latin typeface="Papyrus"/>
                <a:cs typeface="Papyrus"/>
              </a:rPr>
              <a:t> </a:t>
            </a:r>
            <a:r>
              <a:rPr lang="es-ES_tradnl" sz="2000" dirty="0" err="1" smtClean="0">
                <a:solidFill>
                  <a:srgbClr val="000000"/>
                </a:solidFill>
                <a:latin typeface="Papyrus"/>
                <a:cs typeface="Papyrus"/>
              </a:rPr>
              <a:t>shall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plant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vineyards</a:t>
            </a:r>
            <a:r>
              <a:rPr lang="es-ES_tradnl" sz="2000" dirty="0" smtClean="0">
                <a:solidFill>
                  <a:srgbClr val="000000"/>
                </a:solidFill>
                <a:latin typeface="Papyrus"/>
                <a:cs typeface="Papyrus"/>
              </a:rPr>
              <a:t> &amp; </a:t>
            </a:r>
            <a:r>
              <a:rPr lang="es-ES_tradnl" sz="2000" dirty="0" err="1" smtClean="0">
                <a:solidFill>
                  <a:srgbClr val="000000"/>
                </a:solidFill>
                <a:latin typeface="Papyrus"/>
                <a:cs typeface="Papyrus"/>
              </a:rPr>
              <a:t>drink</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wine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they</a:t>
            </a:r>
            <a:r>
              <a:rPr lang="es-ES_tradnl" sz="2000" dirty="0">
                <a:solidFill>
                  <a:srgbClr val="000000"/>
                </a:solidFill>
                <a:latin typeface="Papyrus"/>
                <a:cs typeface="Papyrus"/>
              </a:rPr>
              <a:t> </a:t>
            </a:r>
            <a:r>
              <a:rPr lang="es-ES_tradnl" sz="2000" dirty="0" err="1" smtClean="0">
                <a:solidFill>
                  <a:srgbClr val="000000"/>
                </a:solidFill>
                <a:latin typeface="Papyrus"/>
                <a:cs typeface="Papyrus"/>
              </a:rPr>
              <a:t>shall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also</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make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gardens</a:t>
            </a:r>
            <a:r>
              <a:rPr lang="es-ES_tradnl" sz="2000" dirty="0" smtClean="0">
                <a:solidFill>
                  <a:srgbClr val="000000"/>
                </a:solidFill>
                <a:latin typeface="Papyrus"/>
                <a:cs typeface="Papyrus"/>
              </a:rPr>
              <a:t> &amp; </a:t>
            </a:r>
            <a:r>
              <a:rPr lang="es-ES_tradnl" sz="2000" dirty="0" err="1" smtClean="0">
                <a:solidFill>
                  <a:srgbClr val="000000"/>
                </a:solidFill>
                <a:latin typeface="Papyrus"/>
                <a:cs typeface="Papyrus"/>
              </a:rPr>
              <a:t>eat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fruit</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them</a:t>
            </a:r>
            <a:r>
              <a:rPr lang="es-ES_tradnl" sz="2000" dirty="0" smtClean="0">
                <a:solidFill>
                  <a:srgbClr val="000000"/>
                </a:solidFill>
                <a:latin typeface="Papyrus"/>
                <a:cs typeface="Papyrus"/>
              </a:rPr>
              <a:t>.”   Amos 9:14-15</a:t>
            </a:r>
            <a:endParaRPr lang="es-ES_tradnl" sz="2000" dirty="0">
              <a:solidFill>
                <a:srgbClr val="000000"/>
              </a:solidFill>
              <a:latin typeface="Papyrus"/>
              <a:cs typeface="Papyrus"/>
            </a:endParaRPr>
          </a:p>
        </p:txBody>
      </p:sp>
      <p:sp>
        <p:nvSpPr>
          <p:cNvPr id="11" name="TextBox 10"/>
          <p:cNvSpPr txBox="1"/>
          <p:nvPr/>
        </p:nvSpPr>
        <p:spPr>
          <a:xfrm>
            <a:off x="3543640" y="4428552"/>
            <a:ext cx="2242916" cy="1938992"/>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dirty="0" smtClean="0">
                <a:solidFill>
                  <a:srgbClr val="000000"/>
                </a:solidFill>
                <a:latin typeface="Papyrus"/>
                <a:cs typeface="Papyrus"/>
              </a:rPr>
              <a:t>“</a:t>
            </a:r>
            <a:r>
              <a:rPr lang="es-ES_tradnl" sz="2000" dirty="0" smtClean="0">
                <a:solidFill>
                  <a:srgbClr val="000000"/>
                </a:solidFill>
                <a:latin typeface="Papyrus"/>
                <a:cs typeface="Papyrus"/>
              </a:rPr>
              <a:t>I </a:t>
            </a:r>
            <a:r>
              <a:rPr lang="es-ES_tradnl" sz="2000" dirty="0" err="1" smtClean="0">
                <a:solidFill>
                  <a:srgbClr val="000000"/>
                </a:solidFill>
                <a:latin typeface="Papyrus"/>
                <a:cs typeface="Papyrus"/>
              </a:rPr>
              <a:t>will</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plant</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them</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upon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their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land</a:t>
            </a:r>
            <a:r>
              <a:rPr lang="es-ES_tradnl" sz="2000" dirty="0" smtClean="0">
                <a:solidFill>
                  <a:srgbClr val="000000"/>
                </a:solidFill>
                <a:latin typeface="Papyrus"/>
                <a:cs typeface="Papyrus"/>
              </a:rPr>
              <a:t> and </a:t>
            </a:r>
            <a:r>
              <a:rPr lang="es-ES_tradnl" sz="2000" dirty="0" err="1" smtClean="0">
                <a:solidFill>
                  <a:srgbClr val="000000"/>
                </a:solidFill>
                <a:latin typeface="Papyrus"/>
                <a:cs typeface="Papyrus"/>
              </a:rPr>
              <a:t>they</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shall</a:t>
            </a:r>
            <a:r>
              <a:rPr lang="es-ES_tradnl" sz="2000" dirty="0" smtClean="0">
                <a:solidFill>
                  <a:srgbClr val="000000"/>
                </a:solidFill>
                <a:latin typeface="Papyrus"/>
                <a:cs typeface="Papyrus"/>
              </a:rPr>
              <a:t> no more be </a:t>
            </a:r>
            <a:r>
              <a:rPr lang="es-ES_tradnl" sz="2000" dirty="0" err="1" smtClean="0">
                <a:solidFill>
                  <a:srgbClr val="000000"/>
                </a:solidFill>
                <a:latin typeface="Papyrus"/>
                <a:cs typeface="Papyrus"/>
              </a:rPr>
              <a:t>pulled</a:t>
            </a:r>
            <a:r>
              <a:rPr lang="es-ES_tradnl" sz="2000" dirty="0" smtClean="0">
                <a:solidFill>
                  <a:srgbClr val="000000"/>
                </a:solidFill>
                <a:latin typeface="Papyrus"/>
                <a:cs typeface="Papyrus"/>
              </a:rPr>
              <a:t> up </a:t>
            </a:r>
            <a:r>
              <a:rPr lang="es-ES_tradnl" sz="2000" dirty="0" err="1" smtClean="0">
                <a:solidFill>
                  <a:srgbClr val="000000"/>
                </a:solidFill>
                <a:latin typeface="Papyrus"/>
                <a:cs typeface="Papyrus"/>
              </a:rPr>
              <a:t>out</a:t>
            </a:r>
            <a:r>
              <a:rPr lang="es-ES_tradnl" sz="2000" dirty="0" smtClean="0">
                <a:solidFill>
                  <a:srgbClr val="000000"/>
                </a:solidFill>
                <a:latin typeface="Papyrus"/>
                <a:cs typeface="Papyrus"/>
              </a:rPr>
              <a:t> of </a:t>
            </a:r>
            <a:r>
              <a:rPr lang="es-ES_tradnl" sz="2000" dirty="0" err="1" smtClean="0">
                <a:solidFill>
                  <a:srgbClr val="000000"/>
                </a:solidFill>
                <a:latin typeface="Papyrus"/>
                <a:cs typeface="Papyrus"/>
              </a:rPr>
              <a:t>their</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land</a:t>
            </a:r>
            <a:r>
              <a:rPr lang="es-ES_tradnl" sz="2000" dirty="0" smtClean="0">
                <a:solidFill>
                  <a:srgbClr val="000000"/>
                </a:solidFill>
                <a:latin typeface="Papyrus"/>
                <a:cs typeface="Papyrus"/>
              </a:rPr>
              <a:t> I </a:t>
            </a:r>
            <a:r>
              <a:rPr lang="es-ES_tradnl" sz="2000" dirty="0" err="1" smtClean="0">
                <a:solidFill>
                  <a:srgbClr val="000000"/>
                </a:solidFill>
                <a:latin typeface="Papyrus"/>
                <a:cs typeface="Papyrus"/>
              </a:rPr>
              <a:t>have</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given</a:t>
            </a:r>
            <a:r>
              <a:rPr lang="es-ES_tradnl" sz="2000" dirty="0" smtClean="0">
                <a:solidFill>
                  <a:srgbClr val="000000"/>
                </a:solidFill>
                <a:latin typeface="Papyrus"/>
                <a:cs typeface="Papyrus"/>
              </a:rPr>
              <a:t> </a:t>
            </a:r>
            <a:r>
              <a:rPr lang="es-ES_tradnl" sz="2000" dirty="0" err="1" smtClean="0">
                <a:solidFill>
                  <a:srgbClr val="000000"/>
                </a:solidFill>
                <a:latin typeface="Papyrus"/>
                <a:cs typeface="Papyrus"/>
              </a:rPr>
              <a:t>them</a:t>
            </a:r>
            <a:r>
              <a:rPr lang="es-ES_tradnl" sz="2000" dirty="0" smtClean="0">
                <a:solidFill>
                  <a:srgbClr val="000000"/>
                </a:solidFill>
                <a:latin typeface="Papyrus"/>
                <a:cs typeface="Papyrus"/>
              </a:rPr>
              <a:t>.”</a:t>
            </a:r>
            <a:endParaRPr lang="es-ES_tradnl" sz="2000" dirty="0">
              <a:solidFill>
                <a:srgbClr val="000000"/>
              </a:solidFill>
              <a:latin typeface="Papyrus"/>
              <a:cs typeface="Papyrus"/>
            </a:endParaRPr>
          </a:p>
        </p:txBody>
      </p:sp>
    </p:spTree>
    <p:extLst>
      <p:ext uri="{BB962C8B-B14F-4D97-AF65-F5344CB8AC3E}">
        <p14:creationId xmlns:p14="http://schemas.microsoft.com/office/powerpoint/2010/main" val="209465722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dirty="0">
              <a:latin typeface="Papyrus"/>
              <a:cs typeface="Papyrus"/>
            </a:endParaRPr>
          </a:p>
        </p:txBody>
      </p:sp>
      <p:pic>
        <p:nvPicPr>
          <p:cNvPr id="2" name="Picture 1" descr="priestly-garments1-300x199.jpg"/>
          <p:cNvPicPr>
            <a:picLocks noChangeAspect="1"/>
          </p:cNvPicPr>
          <p:nvPr/>
        </p:nvPicPr>
        <p:blipFill rotWithShape="1">
          <a:blip r:embed="rId2">
            <a:extLst>
              <a:ext uri="{BEBA8EAE-BF5A-486C-A8C5-ECC9F3942E4B}">
                <a14:imgProps xmlns:a14="http://schemas.microsoft.com/office/drawing/2010/main">
                  <a14:imgLayer r:embed="rId3">
                    <a14:imgEffect>
                      <a14:backgroundRemoval t="9548" b="100000" l="0" r="73667">
                        <a14:foregroundMark x1="56333" y1="80402" x2="56333" y2="80402"/>
                        <a14:foregroundMark x1="57000" y1="73367" x2="57000" y2="73367"/>
                        <a14:foregroundMark x1="61000" y1="30151" x2="61000" y2="30151"/>
                        <a14:foregroundMark x1="56333" y1="26633" x2="56333" y2="26633"/>
                        <a14:foregroundMark x1="50000" y1="90452" x2="50000" y2="90452"/>
                        <a14:foregroundMark x1="35667" y1="85930" x2="35667" y2="85930"/>
                        <a14:foregroundMark x1="12333" y1="86935" x2="12333" y2="86935"/>
                        <a14:foregroundMark x1="55333" y1="94472" x2="55333" y2="94472"/>
                        <a14:foregroundMark x1="64333" y1="92965" x2="64333" y2="92965"/>
                        <a14:foregroundMark x1="37667" y1="92965" x2="37667" y2="92965"/>
                        <a14:foregroundMark x1="30000" y1="94472" x2="30000" y2="94472"/>
                      </a14:backgroundRemoval>
                    </a14:imgEffect>
                  </a14:imgLayer>
                </a14:imgProps>
              </a:ext>
              <a:ext uri="{28A0092B-C50C-407E-A947-70E740481C1C}">
                <a14:useLocalDpi xmlns:a14="http://schemas.microsoft.com/office/drawing/2010/main" val="0"/>
              </a:ext>
            </a:extLst>
          </a:blip>
          <a:srcRect r="23546"/>
          <a:stretch/>
        </p:blipFill>
        <p:spPr>
          <a:xfrm>
            <a:off x="211549" y="288344"/>
            <a:ext cx="2912882" cy="2527300"/>
          </a:xfrm>
          <a:prstGeom prst="rect">
            <a:avLst/>
          </a:prstGeom>
        </p:spPr>
      </p:pic>
      <p:pic>
        <p:nvPicPr>
          <p:cNvPr id="5" name="Picture 4" descr="bezichin.jpg"/>
          <p:cNvPicPr>
            <a:picLocks noChangeAspect="1"/>
          </p:cNvPicPr>
          <p:nvPr/>
        </p:nvPicPr>
        <p:blipFill>
          <a:blip r:embed="rId4">
            <a:extLst>
              <a:ext uri="{BEBA8EAE-BF5A-486C-A8C5-ECC9F3942E4B}">
                <a14:imgProps xmlns:a14="http://schemas.microsoft.com/office/drawing/2010/main">
                  <a14:imgLayer r:embed="rId5">
                    <a14:imgEffect>
                      <a14:backgroundRemoval t="2500" b="100000" l="0" r="99667">
                        <a14:backgroundMark x1="15333" y1="81250" x2="15333" y2="81250"/>
                        <a14:backgroundMark x1="21667" y1="86250" x2="21667" y2="86250"/>
                        <a14:backgroundMark x1="28500" y1="89750" x2="28500" y2="89750"/>
                        <a14:backgroundMark x1="59167" y1="66750" x2="59167" y2="66750"/>
                        <a14:backgroundMark x1="91167" y1="42750" x2="91167" y2="42750"/>
                        <a14:backgroundMark x1="37667" y1="93250" x2="37667" y2="93250"/>
                        <a14:backgroundMark x1="58167" y1="51250" x2="58167" y2="51250"/>
                        <a14:backgroundMark x1="63833" y1="62500" x2="63833" y2="62500"/>
                        <a14:backgroundMark x1="62667" y1="85500" x2="62667" y2="85500"/>
                        <a14:backgroundMark x1="76333" y1="84500" x2="76333" y2="84500"/>
                        <a14:backgroundMark x1="76333" y1="84500" x2="76333" y2="84500"/>
                        <a14:backgroundMark x1="76333" y1="84500" x2="76333" y2="84500"/>
                        <a14:backgroundMark x1="60333" y1="72750" x2="60333" y2="72750"/>
                      </a14:backgroundRemoval>
                    </a14:imgEffect>
                  </a14:imgLayer>
                </a14:imgProps>
              </a:ext>
              <a:ext uri="{28A0092B-C50C-407E-A947-70E740481C1C}">
                <a14:useLocalDpi xmlns:a14="http://schemas.microsoft.com/office/drawing/2010/main" val="0"/>
              </a:ext>
            </a:extLst>
          </a:blip>
          <a:stretch>
            <a:fillRect/>
          </a:stretch>
        </p:blipFill>
        <p:spPr>
          <a:xfrm>
            <a:off x="5606662" y="0"/>
            <a:ext cx="3537338" cy="2358225"/>
          </a:xfrm>
          <a:prstGeom prst="rect">
            <a:avLst/>
          </a:prstGeom>
        </p:spPr>
      </p:pic>
      <p:sp>
        <p:nvSpPr>
          <p:cNvPr id="7" name="TextBox 6"/>
          <p:cNvSpPr txBox="1"/>
          <p:nvPr/>
        </p:nvSpPr>
        <p:spPr>
          <a:xfrm>
            <a:off x="367718" y="3024266"/>
            <a:ext cx="4409638" cy="830997"/>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smtClean="0">
                <a:solidFill>
                  <a:schemeClr val="bg1"/>
                </a:solidFill>
                <a:latin typeface="Papyrus"/>
                <a:cs typeface="Papyrus"/>
              </a:rPr>
              <a:t>“</a:t>
            </a:r>
            <a:r>
              <a:rPr lang="en-US" sz="2400" b="1" dirty="0" smtClean="0">
                <a:solidFill>
                  <a:srgbClr val="FFFFFF"/>
                </a:solidFill>
                <a:latin typeface="Papyrus"/>
                <a:cs typeface="Papyrus"/>
              </a:rPr>
              <a:t>T</a:t>
            </a:r>
            <a:r>
              <a:rPr lang="es-ES_tradnl" sz="2400" b="1" dirty="0" smtClean="0">
                <a:solidFill>
                  <a:srgbClr val="FFFFFF"/>
                </a:solidFill>
                <a:latin typeface="Papyrus"/>
                <a:cs typeface="Papyrus"/>
              </a:rPr>
              <a:t>he </a:t>
            </a:r>
            <a:r>
              <a:rPr lang="es-ES_tradnl" sz="2400" b="1" dirty="0" err="1" smtClean="0">
                <a:solidFill>
                  <a:srgbClr val="FFFFFF"/>
                </a:solidFill>
                <a:latin typeface="Papyrus"/>
                <a:cs typeface="Papyrus"/>
              </a:rPr>
              <a:t>Restitution</a:t>
            </a:r>
            <a:r>
              <a:rPr lang="es-ES_tradnl" sz="2400" b="1" dirty="0" smtClean="0">
                <a:solidFill>
                  <a:srgbClr val="FFFFFF"/>
                </a:solidFill>
                <a:latin typeface="Papyrus"/>
                <a:cs typeface="Papyrus"/>
              </a:rPr>
              <a:t> of </a:t>
            </a:r>
            <a:r>
              <a:rPr lang="es-ES_tradnl" sz="2400" b="1" dirty="0" err="1" smtClean="0">
                <a:solidFill>
                  <a:srgbClr val="FFFFFF"/>
                </a:solidFill>
                <a:latin typeface="Papyrus"/>
                <a:cs typeface="Papyrus"/>
              </a:rPr>
              <a:t>All</a:t>
            </a:r>
            <a:r>
              <a:rPr lang="es-ES_tradnl" sz="2400" b="1" dirty="0" smtClean="0">
                <a:solidFill>
                  <a:srgbClr val="FFFFFF"/>
                </a:solidFill>
                <a:latin typeface="Papyrus"/>
                <a:cs typeface="Papyrus"/>
              </a:rPr>
              <a:t> </a:t>
            </a:r>
            <a:r>
              <a:rPr lang="es-ES_tradnl" sz="2400" b="1" dirty="0" err="1" smtClean="0">
                <a:solidFill>
                  <a:srgbClr val="FFFFFF"/>
                </a:solidFill>
                <a:latin typeface="Papyrus"/>
                <a:cs typeface="Papyrus"/>
              </a:rPr>
              <a:t>Things</a:t>
            </a:r>
            <a:r>
              <a:rPr lang="es-ES_tradnl" sz="2400" b="1" dirty="0" smtClean="0">
                <a:solidFill>
                  <a:srgbClr val="FFFFFF"/>
                </a:solidFill>
                <a:latin typeface="Papyrus"/>
                <a:cs typeface="Papyrus"/>
              </a:rPr>
              <a:t>”</a:t>
            </a:r>
          </a:p>
          <a:p>
            <a:r>
              <a:rPr lang="es-ES_tradnl" sz="2400" b="1" dirty="0">
                <a:solidFill>
                  <a:srgbClr val="FFFFFF"/>
                </a:solidFill>
                <a:latin typeface="Papyrus"/>
                <a:cs typeface="Papyrus"/>
              </a:rPr>
              <a:t> </a:t>
            </a:r>
            <a:r>
              <a:rPr lang="es-ES_tradnl" sz="2400" b="1" dirty="0" smtClean="0">
                <a:solidFill>
                  <a:srgbClr val="FFFFFF"/>
                </a:solidFill>
                <a:latin typeface="Papyrus"/>
                <a:cs typeface="Papyrus"/>
              </a:rPr>
              <a:t>               </a:t>
            </a:r>
            <a:r>
              <a:rPr lang="es-ES_tradnl" sz="2400" b="1" dirty="0" err="1" smtClean="0">
                <a:solidFill>
                  <a:srgbClr val="FFFFFF"/>
                </a:solidFill>
                <a:latin typeface="Papyrus"/>
                <a:cs typeface="Papyrus"/>
              </a:rPr>
              <a:t>Acts</a:t>
            </a:r>
            <a:r>
              <a:rPr lang="es-ES_tradnl" sz="2400" b="1" dirty="0" smtClean="0">
                <a:solidFill>
                  <a:srgbClr val="FFFFFF"/>
                </a:solidFill>
                <a:latin typeface="Papyrus"/>
                <a:cs typeface="Papyrus"/>
              </a:rPr>
              <a:t> 3:21</a:t>
            </a:r>
            <a:endParaRPr lang="es-ES_tradnl" sz="2400" b="1" dirty="0">
              <a:solidFill>
                <a:srgbClr val="FFFFFF"/>
              </a:solidFill>
              <a:latin typeface="Papyrus"/>
              <a:cs typeface="Papyrus"/>
            </a:endParaRPr>
          </a:p>
        </p:txBody>
      </p:sp>
      <p:sp>
        <p:nvSpPr>
          <p:cNvPr id="8" name="TextBox 7"/>
          <p:cNvSpPr txBox="1"/>
          <p:nvPr/>
        </p:nvSpPr>
        <p:spPr>
          <a:xfrm>
            <a:off x="211549" y="6146744"/>
            <a:ext cx="3028004" cy="369332"/>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dirty="0" err="1" smtClean="0">
                <a:solidFill>
                  <a:srgbClr val="FFFFFF"/>
                </a:solidFill>
                <a:latin typeface="Papyrus"/>
                <a:cs typeface="Papyrus"/>
              </a:rPr>
              <a:t>Sanhedrin</a:t>
            </a:r>
            <a:r>
              <a:rPr lang="es-ES_tradnl" dirty="0" smtClean="0">
                <a:solidFill>
                  <a:srgbClr val="FFFFFF"/>
                </a:solidFill>
                <a:latin typeface="Papyrus"/>
                <a:cs typeface="Papyrus"/>
              </a:rPr>
              <a:t> </a:t>
            </a:r>
            <a:r>
              <a:rPr lang="es-ES_tradnl" dirty="0" smtClean="0">
                <a:solidFill>
                  <a:srgbClr val="FFFFFF"/>
                </a:solidFill>
                <a:latin typeface="Papyrus"/>
                <a:cs typeface="Papyrus"/>
              </a:rPr>
              <a:t>Re-</a:t>
            </a:r>
            <a:r>
              <a:rPr lang="es-ES_tradnl" dirty="0" err="1" smtClean="0">
                <a:solidFill>
                  <a:srgbClr val="FFFFFF"/>
                </a:solidFill>
                <a:latin typeface="Papyrus"/>
                <a:cs typeface="Papyrus"/>
              </a:rPr>
              <a:t>established</a:t>
            </a:r>
            <a:endParaRPr lang="es-ES_tradnl" dirty="0">
              <a:solidFill>
                <a:srgbClr val="FFFFFF"/>
              </a:solidFill>
              <a:latin typeface="Papyrus"/>
              <a:cs typeface="Papyrus"/>
            </a:endParaRPr>
          </a:p>
        </p:txBody>
      </p:sp>
      <p:sp>
        <p:nvSpPr>
          <p:cNvPr id="9" name="TextBox 8"/>
          <p:cNvSpPr txBox="1"/>
          <p:nvPr/>
        </p:nvSpPr>
        <p:spPr>
          <a:xfrm flipH="1">
            <a:off x="211549" y="288344"/>
            <a:ext cx="3124431" cy="369332"/>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dirty="0" err="1" smtClean="0">
                <a:solidFill>
                  <a:srgbClr val="FFFFFF"/>
                </a:solidFill>
                <a:latin typeface="Papyrus"/>
                <a:cs typeface="Papyrus"/>
              </a:rPr>
              <a:t>Levite’s</a:t>
            </a:r>
            <a:r>
              <a:rPr lang="es-ES_tradnl" dirty="0" smtClean="0">
                <a:solidFill>
                  <a:srgbClr val="FFFFFF"/>
                </a:solidFill>
                <a:latin typeface="Papyrus"/>
                <a:cs typeface="Papyrus"/>
              </a:rPr>
              <a:t> </a:t>
            </a:r>
            <a:r>
              <a:rPr lang="es-ES_tradnl" dirty="0" err="1" smtClean="0">
                <a:solidFill>
                  <a:srgbClr val="FFFFFF"/>
                </a:solidFill>
                <a:latin typeface="Papyrus"/>
                <a:cs typeface="Papyrus"/>
              </a:rPr>
              <a:t>Garments</a:t>
            </a:r>
            <a:r>
              <a:rPr lang="es-ES_tradnl" dirty="0">
                <a:solidFill>
                  <a:srgbClr val="FFFFFF"/>
                </a:solidFill>
                <a:latin typeface="Papyrus"/>
                <a:cs typeface="Papyrus"/>
              </a:rPr>
              <a:t> </a:t>
            </a:r>
            <a:r>
              <a:rPr lang="es-ES_tradnl" dirty="0" err="1" smtClean="0">
                <a:solidFill>
                  <a:srgbClr val="FFFFFF"/>
                </a:solidFill>
                <a:latin typeface="Papyrus"/>
                <a:cs typeface="Papyrus"/>
              </a:rPr>
              <a:t>Recreated</a:t>
            </a:r>
            <a:r>
              <a:rPr lang="es-ES_tradnl" dirty="0" smtClean="0">
                <a:solidFill>
                  <a:srgbClr val="FFFFFF"/>
                </a:solidFill>
                <a:latin typeface="Papyrus"/>
                <a:cs typeface="Papyrus"/>
              </a:rPr>
              <a:t>!</a:t>
            </a:r>
            <a:endParaRPr lang="es-ES_tradnl" dirty="0">
              <a:solidFill>
                <a:srgbClr val="FFFFFF"/>
              </a:solidFill>
              <a:latin typeface="Papyrus"/>
              <a:cs typeface="Papyrus"/>
            </a:endParaRPr>
          </a:p>
        </p:txBody>
      </p:sp>
      <p:pic>
        <p:nvPicPr>
          <p:cNvPr id="10" name="Picture 9" descr="images-7.jpeg"/>
          <p:cNvPicPr>
            <a:picLocks noChangeAspect="1"/>
          </p:cNvPicPr>
          <p:nvPr/>
        </p:nvPicPr>
        <p:blipFill>
          <a:blip r:embed="rId6">
            <a:extLst>
              <a:ext uri="{BEBA8EAE-BF5A-486C-A8C5-ECC9F3942E4B}">
                <a14:imgProps xmlns:a14="http://schemas.microsoft.com/office/drawing/2010/main">
                  <a14:imgLayer r:embed="rId7">
                    <a14:imgEffect>
                      <a14:backgroundRemoval t="5000" b="100000" l="1000" r="97500"/>
                    </a14:imgEffect>
                  </a14:imgLayer>
                </a14:imgProps>
              </a:ext>
              <a:ext uri="{28A0092B-C50C-407E-A947-70E740481C1C}">
                <a14:useLocalDpi xmlns:a14="http://schemas.microsoft.com/office/drawing/2010/main" val="0"/>
              </a:ext>
            </a:extLst>
          </a:blip>
          <a:stretch>
            <a:fillRect/>
          </a:stretch>
        </p:blipFill>
        <p:spPr>
          <a:xfrm>
            <a:off x="3487964" y="1346144"/>
            <a:ext cx="2540000" cy="1778000"/>
          </a:xfrm>
          <a:prstGeom prst="rect">
            <a:avLst/>
          </a:prstGeom>
        </p:spPr>
      </p:pic>
      <p:sp>
        <p:nvSpPr>
          <p:cNvPr id="11" name="TextBox 10"/>
          <p:cNvSpPr txBox="1"/>
          <p:nvPr/>
        </p:nvSpPr>
        <p:spPr>
          <a:xfrm>
            <a:off x="3395722" y="724934"/>
            <a:ext cx="2270682" cy="646331"/>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dirty="0" smtClean="0">
                <a:solidFill>
                  <a:schemeClr val="bg1"/>
                </a:solidFill>
                <a:latin typeface="Papyrus"/>
                <a:cs typeface="Papyrus"/>
              </a:rPr>
              <a:t>Red </a:t>
            </a:r>
            <a:r>
              <a:rPr lang="es-ES_tradnl" dirty="0" err="1" smtClean="0">
                <a:solidFill>
                  <a:schemeClr val="bg1"/>
                </a:solidFill>
                <a:latin typeface="Papyrus"/>
                <a:cs typeface="Papyrus"/>
              </a:rPr>
              <a:t>Heifer</a:t>
            </a:r>
            <a:r>
              <a:rPr lang="es-ES_tradnl" dirty="0" smtClean="0">
                <a:solidFill>
                  <a:schemeClr val="bg1"/>
                </a:solidFill>
                <a:latin typeface="Papyrus"/>
                <a:cs typeface="Papyrus"/>
              </a:rPr>
              <a:t> </a:t>
            </a:r>
            <a:r>
              <a:rPr lang="es-ES_tradnl" dirty="0" err="1" smtClean="0">
                <a:solidFill>
                  <a:schemeClr val="bg1"/>
                </a:solidFill>
                <a:latin typeface="Papyrus"/>
                <a:cs typeface="Papyrus"/>
              </a:rPr>
              <a:t>for</a:t>
            </a:r>
            <a:endParaRPr lang="es-ES_tradnl" dirty="0" smtClean="0">
              <a:solidFill>
                <a:schemeClr val="bg1"/>
              </a:solidFill>
              <a:latin typeface="Papyrus"/>
              <a:cs typeface="Papyrus"/>
            </a:endParaRPr>
          </a:p>
          <a:p>
            <a:r>
              <a:rPr lang="es-ES_tradnl" dirty="0" smtClean="0">
                <a:solidFill>
                  <a:schemeClr val="bg1"/>
                </a:solidFill>
                <a:latin typeface="Papyrus"/>
                <a:cs typeface="Papyrus"/>
              </a:rPr>
              <a:t> Temple </a:t>
            </a:r>
            <a:r>
              <a:rPr lang="es-ES_tradnl" dirty="0" err="1" smtClean="0">
                <a:solidFill>
                  <a:schemeClr val="bg1"/>
                </a:solidFill>
                <a:latin typeface="Papyrus"/>
                <a:cs typeface="Papyrus"/>
              </a:rPr>
              <a:t>Purification</a:t>
            </a:r>
            <a:endParaRPr lang="es-ES_tradnl" dirty="0">
              <a:solidFill>
                <a:schemeClr val="bg1"/>
              </a:solidFill>
              <a:latin typeface="Papyrus"/>
              <a:cs typeface="Papyrus"/>
            </a:endParaRPr>
          </a:p>
        </p:txBody>
      </p:sp>
      <p:sp>
        <p:nvSpPr>
          <p:cNvPr id="12" name="TextBox 11"/>
          <p:cNvSpPr txBox="1"/>
          <p:nvPr/>
        </p:nvSpPr>
        <p:spPr>
          <a:xfrm>
            <a:off x="6571384" y="1874486"/>
            <a:ext cx="2338284" cy="369332"/>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dirty="0" smtClean="0">
                <a:solidFill>
                  <a:srgbClr val="FFFFFF"/>
                </a:solidFill>
                <a:latin typeface="Papyrus"/>
                <a:cs typeface="Papyrus"/>
              </a:rPr>
              <a:t>H</a:t>
            </a:r>
            <a:r>
              <a:rPr lang="en-US" dirty="0" smtClean="0">
                <a:solidFill>
                  <a:srgbClr val="FFFFFF"/>
                </a:solidFill>
                <a:latin typeface="Papyrus"/>
                <a:cs typeface="Papyrus"/>
              </a:rPr>
              <a:t>o</a:t>
            </a:r>
            <a:r>
              <a:rPr lang="es-ES_tradnl" dirty="0" err="1" smtClean="0">
                <a:solidFill>
                  <a:srgbClr val="FFFFFF"/>
                </a:solidFill>
                <a:latin typeface="Papyrus"/>
                <a:cs typeface="Papyrus"/>
              </a:rPr>
              <a:t>ly</a:t>
            </a:r>
            <a:r>
              <a:rPr lang="es-ES_tradnl" dirty="0" smtClean="0">
                <a:solidFill>
                  <a:srgbClr val="FFFFFF"/>
                </a:solidFill>
                <a:latin typeface="Papyrus"/>
                <a:cs typeface="Papyrus"/>
              </a:rPr>
              <a:t> Temple </a:t>
            </a:r>
            <a:r>
              <a:rPr lang="es-ES_tradnl" dirty="0" err="1" smtClean="0">
                <a:solidFill>
                  <a:srgbClr val="FFFFFF"/>
                </a:solidFill>
                <a:latin typeface="Papyrus"/>
                <a:cs typeface="Papyrus"/>
              </a:rPr>
              <a:t>Vessels</a:t>
            </a:r>
            <a:endParaRPr lang="es-ES_tradnl" dirty="0">
              <a:solidFill>
                <a:srgbClr val="FFFFFF"/>
              </a:solidFill>
              <a:latin typeface="Papyrus"/>
              <a:cs typeface="Papyrus"/>
            </a:endParaRPr>
          </a:p>
        </p:txBody>
      </p:sp>
      <p:pic>
        <p:nvPicPr>
          <p:cNvPr id="13" name="Picture 12" descr="images-9.jpeg"/>
          <p:cNvPicPr>
            <a:picLocks noChangeAspect="1"/>
          </p:cNvPicPr>
          <p:nvPr/>
        </p:nvPicPr>
        <p:blipFill rotWithShape="1">
          <a:blip r:embed="rId8">
            <a:extLst>
              <a:ext uri="{28A0092B-C50C-407E-A947-70E740481C1C}">
                <a14:useLocalDpi xmlns:a14="http://schemas.microsoft.com/office/drawing/2010/main" val="0"/>
              </a:ext>
            </a:extLst>
          </a:blip>
          <a:srcRect l="16478" r="13739" b="3973"/>
          <a:stretch/>
        </p:blipFill>
        <p:spPr>
          <a:xfrm>
            <a:off x="6248861" y="2815644"/>
            <a:ext cx="2660807" cy="3751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6377603" y="2379853"/>
            <a:ext cx="2766397" cy="64633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dirty="0" smtClean="0">
                <a:solidFill>
                  <a:srgbClr val="FFFFFF"/>
                </a:solidFill>
                <a:latin typeface="Papyrus"/>
                <a:cs typeface="Papyrus"/>
              </a:rPr>
              <a:t>High </a:t>
            </a:r>
            <a:r>
              <a:rPr lang="es-ES_tradnl" dirty="0" err="1" smtClean="0">
                <a:solidFill>
                  <a:srgbClr val="FFFFFF"/>
                </a:solidFill>
                <a:latin typeface="Papyrus"/>
                <a:cs typeface="Papyrus"/>
              </a:rPr>
              <a:t>Priest’s</a:t>
            </a:r>
            <a:r>
              <a:rPr lang="es-ES_tradnl" dirty="0" smtClean="0">
                <a:solidFill>
                  <a:srgbClr val="FFFFFF"/>
                </a:solidFill>
                <a:latin typeface="Papyrus"/>
                <a:cs typeface="Papyrus"/>
              </a:rPr>
              <a:t>  Crown, Robes,  &amp; </a:t>
            </a:r>
            <a:r>
              <a:rPr lang="es-ES_tradnl" dirty="0" err="1" smtClean="0">
                <a:solidFill>
                  <a:srgbClr val="FFFFFF"/>
                </a:solidFill>
                <a:latin typeface="Papyrus"/>
                <a:cs typeface="Papyrus"/>
              </a:rPr>
              <a:t>Ephod</a:t>
            </a:r>
            <a:endParaRPr lang="es-ES_tradnl" dirty="0">
              <a:solidFill>
                <a:srgbClr val="FFFFFF"/>
              </a:solidFill>
              <a:latin typeface="Papyrus"/>
              <a:cs typeface="Papyrus"/>
            </a:endParaRPr>
          </a:p>
        </p:txBody>
      </p:sp>
      <p:pic>
        <p:nvPicPr>
          <p:cNvPr id="15" name="Picture 14" descr="images-10.jpeg"/>
          <p:cNvPicPr>
            <a:picLocks noChangeAspect="1"/>
          </p:cNvPicPr>
          <p:nvPr/>
        </p:nvPicPr>
        <p:blipFill>
          <a:blip r:embed="rId9">
            <a:extLst>
              <a:ext uri="{BEBA8EAE-BF5A-486C-A8C5-ECC9F3942E4B}">
                <a14:imgProps xmlns:a14="http://schemas.microsoft.com/office/drawing/2010/main">
                  <a14:imgLayer r:embed="rId10">
                    <a14:imgEffect>
                      <a14:backgroundRemoval t="3361" b="97899" l="2358" r="95755">
                        <a14:foregroundMark x1="21698" y1="73529" x2="21698" y2="73529"/>
                        <a14:foregroundMark x1="27358" y1="16807" x2="27358" y2="16807"/>
                        <a14:foregroundMark x1="21698" y1="25210" x2="21698" y2="25210"/>
                        <a14:backgroundMark x1="43868" y1="30672" x2="43868" y2="30672"/>
                        <a14:backgroundMark x1="54717" y1="12605" x2="54717" y2="12605"/>
                        <a14:backgroundMark x1="46226" y1="36134" x2="46226" y2="36134"/>
                      </a14:backgroundRemoval>
                    </a14:imgEffect>
                  </a14:imgLayer>
                </a14:imgProps>
              </a:ext>
              <a:ext uri="{28A0092B-C50C-407E-A947-70E740481C1C}">
                <a14:useLocalDpi xmlns:a14="http://schemas.microsoft.com/office/drawing/2010/main" val="0"/>
              </a:ext>
            </a:extLst>
          </a:blip>
          <a:stretch>
            <a:fillRect/>
          </a:stretch>
        </p:blipFill>
        <p:spPr>
          <a:xfrm>
            <a:off x="3733520" y="3124144"/>
            <a:ext cx="2692400" cy="3022600"/>
          </a:xfrm>
          <a:prstGeom prst="rect">
            <a:avLst/>
          </a:prstGeom>
        </p:spPr>
      </p:pic>
      <p:sp>
        <p:nvSpPr>
          <p:cNvPr id="16" name="TextBox 15"/>
          <p:cNvSpPr txBox="1"/>
          <p:nvPr/>
        </p:nvSpPr>
        <p:spPr>
          <a:xfrm>
            <a:off x="3733520" y="6146744"/>
            <a:ext cx="2106577" cy="369332"/>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dirty="0" err="1" smtClean="0">
                <a:solidFill>
                  <a:srgbClr val="FFFFFF"/>
                </a:solidFill>
                <a:latin typeface="Papyrus"/>
                <a:cs typeface="Papyrus"/>
              </a:rPr>
              <a:t>Hebrew</a:t>
            </a:r>
            <a:r>
              <a:rPr lang="es-ES_tradnl" dirty="0" smtClean="0">
                <a:solidFill>
                  <a:srgbClr val="FFFFFF"/>
                </a:solidFill>
                <a:latin typeface="Papyrus"/>
                <a:cs typeface="Papyrus"/>
              </a:rPr>
              <a:t> </a:t>
            </a:r>
            <a:r>
              <a:rPr lang="es-ES_tradnl" dirty="0" err="1" smtClean="0">
                <a:solidFill>
                  <a:srgbClr val="FFFFFF"/>
                </a:solidFill>
                <a:latin typeface="Papyrus"/>
                <a:cs typeface="Papyrus"/>
              </a:rPr>
              <a:t>Language</a:t>
            </a:r>
            <a:endParaRPr lang="es-ES_tradnl" dirty="0">
              <a:solidFill>
                <a:srgbClr val="FFFFFF"/>
              </a:solidFill>
              <a:latin typeface="Papyrus"/>
              <a:cs typeface="Papyrus"/>
            </a:endParaRPr>
          </a:p>
        </p:txBody>
      </p:sp>
      <p:pic>
        <p:nvPicPr>
          <p:cNvPr id="17" name="Picture 16" descr="Picture_1.png"/>
          <p:cNvPicPr>
            <a:picLocks noChangeAspect="1"/>
          </p:cNvPicPr>
          <p:nvPr/>
        </p:nvPicPr>
        <p:blipFill rotWithShape="1">
          <a:blip r:embed="rId11">
            <a:extLst>
              <a:ext uri="{28A0092B-C50C-407E-A947-70E740481C1C}">
                <a14:useLocalDpi xmlns:a14="http://schemas.microsoft.com/office/drawing/2010/main" val="0"/>
              </a:ext>
            </a:extLst>
          </a:blip>
          <a:srcRect l="9919" t="8418" r="7942" b="20199"/>
          <a:stretch/>
        </p:blipFill>
        <p:spPr>
          <a:xfrm>
            <a:off x="209067" y="4182137"/>
            <a:ext cx="3524453" cy="1753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28716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7" name="Picture 6" descr="praying at kot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04" y="467036"/>
            <a:ext cx="8008992" cy="600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286934" y="1317228"/>
            <a:ext cx="6654799" cy="646331"/>
          </a:xfrm>
          <a:prstGeom prst="rect">
            <a:avLst/>
          </a:prstGeom>
          <a:solidFill>
            <a:srgbClr val="804000"/>
          </a:solidFill>
          <a:ln>
            <a:solidFill>
              <a:srgbClr val="804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3600" dirty="0" err="1" smtClean="0">
                <a:solidFill>
                  <a:srgbClr val="FFFFFF"/>
                </a:solidFill>
                <a:latin typeface="Papyrus"/>
                <a:cs typeface="Papyrus"/>
              </a:rPr>
              <a:t>Jerusalem</a:t>
            </a:r>
            <a:r>
              <a:rPr lang="es-ES_tradnl" sz="3600" dirty="0" smtClean="0">
                <a:solidFill>
                  <a:srgbClr val="FFFFFF"/>
                </a:solidFill>
                <a:latin typeface="Papyrus"/>
                <a:cs typeface="Papyrus"/>
              </a:rPr>
              <a:t> </a:t>
            </a:r>
            <a:r>
              <a:rPr lang="es-ES_tradnl" sz="3600" dirty="0" err="1" smtClean="0">
                <a:solidFill>
                  <a:srgbClr val="FFFFFF"/>
                </a:solidFill>
                <a:latin typeface="Papyrus"/>
                <a:cs typeface="Papyrus"/>
              </a:rPr>
              <a:t>Belongs</a:t>
            </a:r>
            <a:r>
              <a:rPr lang="es-ES_tradnl" sz="3600" dirty="0" smtClean="0">
                <a:solidFill>
                  <a:srgbClr val="FFFFFF"/>
                </a:solidFill>
                <a:latin typeface="Papyrus"/>
                <a:cs typeface="Papyrus"/>
              </a:rPr>
              <a:t> </a:t>
            </a:r>
            <a:r>
              <a:rPr lang="es-ES_tradnl" sz="3600" dirty="0" err="1" smtClean="0">
                <a:solidFill>
                  <a:srgbClr val="FFFFFF"/>
                </a:solidFill>
                <a:latin typeface="Papyrus"/>
                <a:cs typeface="Papyrus"/>
              </a:rPr>
              <a:t>To</a:t>
            </a:r>
            <a:r>
              <a:rPr lang="es-ES_tradnl" sz="3600" dirty="0" smtClean="0">
                <a:solidFill>
                  <a:srgbClr val="FFFFFF"/>
                </a:solidFill>
                <a:latin typeface="Papyrus"/>
                <a:cs typeface="Papyrus"/>
              </a:rPr>
              <a:t> </a:t>
            </a:r>
            <a:r>
              <a:rPr lang="es-ES_tradnl" sz="3600" dirty="0" err="1" smtClean="0">
                <a:solidFill>
                  <a:srgbClr val="FFFFFF"/>
                </a:solidFill>
                <a:latin typeface="Papyrus"/>
                <a:cs typeface="Papyrus"/>
              </a:rPr>
              <a:t>the</a:t>
            </a:r>
            <a:r>
              <a:rPr lang="es-ES_tradnl" sz="3600" dirty="0" smtClean="0">
                <a:solidFill>
                  <a:srgbClr val="FFFFFF"/>
                </a:solidFill>
                <a:latin typeface="Papyrus"/>
                <a:cs typeface="Papyrus"/>
              </a:rPr>
              <a:t> Lord!</a:t>
            </a:r>
            <a:endParaRPr lang="es-ES_tradnl" sz="3600" dirty="0">
              <a:solidFill>
                <a:srgbClr val="FFFFFF"/>
              </a:solidFill>
              <a:latin typeface="Papyrus"/>
              <a:cs typeface="Papyrus"/>
            </a:endParaRPr>
          </a:p>
        </p:txBody>
      </p:sp>
      <p:sp>
        <p:nvSpPr>
          <p:cNvPr id="3" name="TextBox 2"/>
          <p:cNvSpPr txBox="1"/>
          <p:nvPr/>
        </p:nvSpPr>
        <p:spPr>
          <a:xfrm>
            <a:off x="651958" y="4601740"/>
            <a:ext cx="289578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His</a:t>
            </a:r>
            <a:r>
              <a:rPr lang="es-ES_tradnl" sz="2400" dirty="0" smtClean="0">
                <a:solidFill>
                  <a:srgbClr val="000000"/>
                </a:solidFill>
                <a:latin typeface="Papyrus"/>
                <a:cs typeface="Papyrus"/>
              </a:rPr>
              <a:t> </a:t>
            </a:r>
            <a:r>
              <a:rPr lang="es-ES_tradnl" sz="2400" dirty="0" err="1" smtClean="0">
                <a:solidFill>
                  <a:srgbClr val="000000"/>
                </a:solidFill>
                <a:latin typeface="Papyrus"/>
                <a:cs typeface="Papyrus"/>
              </a:rPr>
              <a:t>Covenant</a:t>
            </a:r>
            <a:r>
              <a:rPr lang="es-ES_tradnl" sz="2400" dirty="0" smtClean="0">
                <a:solidFill>
                  <a:srgbClr val="000000"/>
                </a:solidFill>
                <a:latin typeface="Papyrus"/>
                <a:cs typeface="Papyrus"/>
              </a:rPr>
              <a:t> Place</a:t>
            </a:r>
            <a:endParaRPr lang="es-ES_tradnl" sz="2400" dirty="0">
              <a:solidFill>
                <a:srgbClr val="000000"/>
              </a:solidFill>
              <a:latin typeface="Papyrus"/>
              <a:cs typeface="Papyrus"/>
            </a:endParaRPr>
          </a:p>
        </p:txBody>
      </p:sp>
    </p:spTree>
    <p:extLst>
      <p:ext uri="{BB962C8B-B14F-4D97-AF65-F5344CB8AC3E}">
        <p14:creationId xmlns:p14="http://schemas.microsoft.com/office/powerpoint/2010/main" val="357654790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od Covenant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accent5">
              <a:lumMod val="75000"/>
            </a:schemeClr>
          </a:solidFill>
        </p:spPr>
      </p:pic>
      <p:sp>
        <p:nvSpPr>
          <p:cNvPr id="5" name="TextBox 4"/>
          <p:cNvSpPr txBox="1"/>
          <p:nvPr/>
        </p:nvSpPr>
        <p:spPr>
          <a:xfrm>
            <a:off x="3259666" y="5566832"/>
            <a:ext cx="2688167" cy="707886"/>
          </a:xfrm>
          <a:prstGeom prst="rect">
            <a:avLst/>
          </a:prstGeom>
          <a:noFill/>
        </p:spPr>
        <p:txBody>
          <a:bodyPr wrap="square" rtlCol="0">
            <a:spAutoFit/>
          </a:bodyPr>
          <a:lstStyle/>
          <a:p>
            <a:r>
              <a:rPr lang="en-US" sz="4000" dirty="0" smtClean="0">
                <a:solidFill>
                  <a:srgbClr val="FFFFFF"/>
                </a:solidFill>
                <a:latin typeface="Noteworthy Light"/>
                <a:cs typeface="Noteworthy Light"/>
              </a:rPr>
              <a:t>“The Place”</a:t>
            </a:r>
            <a:endParaRPr lang="en-US" sz="4000" dirty="0">
              <a:solidFill>
                <a:srgbClr val="FFFFFF"/>
              </a:solidFill>
              <a:latin typeface="Noteworthy Light"/>
              <a:cs typeface="Noteworthy Light"/>
            </a:endParaRPr>
          </a:p>
        </p:txBody>
      </p:sp>
    </p:spTree>
    <p:extLst>
      <p:ext uri="{BB962C8B-B14F-4D97-AF65-F5344CB8AC3E}">
        <p14:creationId xmlns:p14="http://schemas.microsoft.com/office/powerpoint/2010/main" val="36112823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061"/>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5" name="Picture 4" descr="anc-jerusalem-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53" y="237643"/>
            <a:ext cx="5523842" cy="6414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315075" y="2426100"/>
            <a:ext cx="2335467" cy="1015663"/>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S_tradnl" sz="2000" dirty="0" err="1" smtClean="0">
                <a:solidFill>
                  <a:schemeClr val="tx1"/>
                </a:solidFill>
                <a:latin typeface="Papyrus"/>
                <a:cs typeface="Papyrus"/>
              </a:rPr>
              <a:t>Even</a:t>
            </a:r>
            <a:r>
              <a:rPr lang="es-ES_tradnl" sz="2000" dirty="0" smtClean="0">
                <a:solidFill>
                  <a:schemeClr val="tx1"/>
                </a:solidFill>
                <a:latin typeface="Papyrus"/>
                <a:cs typeface="Papyrus"/>
              </a:rPr>
              <a:t> </a:t>
            </a:r>
            <a:r>
              <a:rPr lang="es-ES_tradnl" sz="2000" dirty="0" err="1" smtClean="0">
                <a:solidFill>
                  <a:schemeClr val="tx1"/>
                </a:solidFill>
                <a:latin typeface="Papyrus"/>
                <a:cs typeface="Papyrus"/>
              </a:rPr>
              <a:t>the</a:t>
            </a:r>
            <a:r>
              <a:rPr lang="es-ES_tradnl" sz="2000" dirty="0" smtClean="0">
                <a:solidFill>
                  <a:schemeClr val="tx1"/>
                </a:solidFill>
                <a:latin typeface="Papyrus"/>
                <a:cs typeface="Papyrus"/>
              </a:rPr>
              <a:t> </a:t>
            </a:r>
            <a:r>
              <a:rPr lang="es-ES_tradnl" sz="2000" dirty="0" err="1" smtClean="0">
                <a:solidFill>
                  <a:schemeClr val="tx1"/>
                </a:solidFill>
                <a:latin typeface="Papyrus"/>
                <a:cs typeface="Papyrus"/>
              </a:rPr>
              <a:t>Valleys</a:t>
            </a:r>
            <a:r>
              <a:rPr lang="es-ES_tradnl" sz="2000" dirty="0" smtClean="0">
                <a:solidFill>
                  <a:schemeClr val="tx1"/>
                </a:solidFill>
                <a:latin typeface="Papyrus"/>
                <a:cs typeface="Papyrus"/>
              </a:rPr>
              <a:t>  </a:t>
            </a:r>
            <a:r>
              <a:rPr lang="es-ES_tradnl" sz="2000" dirty="0" err="1" smtClean="0">
                <a:solidFill>
                  <a:schemeClr val="tx1"/>
                </a:solidFill>
                <a:latin typeface="Papyrus"/>
                <a:cs typeface="Papyrus"/>
              </a:rPr>
              <a:t>form</a:t>
            </a:r>
            <a:r>
              <a:rPr lang="es-ES_tradnl" sz="2000" dirty="0" smtClean="0">
                <a:solidFill>
                  <a:schemeClr val="tx1"/>
                </a:solidFill>
                <a:latin typeface="Papyrus"/>
                <a:cs typeface="Papyrus"/>
              </a:rPr>
              <a:t>  </a:t>
            </a:r>
            <a:r>
              <a:rPr lang="es-ES_tradnl" sz="2000" dirty="0" err="1" smtClean="0">
                <a:solidFill>
                  <a:schemeClr val="tx1"/>
                </a:solidFill>
                <a:latin typeface="Papyrus"/>
                <a:cs typeface="Papyrus"/>
              </a:rPr>
              <a:t>Shin</a:t>
            </a:r>
            <a:r>
              <a:rPr lang="es-ES_tradnl" sz="2000" dirty="0">
                <a:solidFill>
                  <a:schemeClr val="tx1"/>
                </a:solidFill>
                <a:latin typeface="Papyrus"/>
                <a:cs typeface="Papyrus"/>
              </a:rPr>
              <a:t> </a:t>
            </a:r>
            <a:r>
              <a:rPr lang="es-ES_tradnl" sz="2000" dirty="0" smtClean="0">
                <a:solidFill>
                  <a:schemeClr val="tx1"/>
                </a:solidFill>
                <a:latin typeface="Papyrus"/>
                <a:cs typeface="Papyrus"/>
              </a:rPr>
              <a:t> </a:t>
            </a:r>
            <a:endParaRPr lang="es-ES_tradnl" sz="4000" dirty="0">
              <a:solidFill>
                <a:schemeClr val="tx1"/>
              </a:solidFill>
              <a:latin typeface="Papyrus"/>
              <a:cs typeface="Papyrus"/>
            </a:endParaRPr>
          </a:p>
          <a:p>
            <a:r>
              <a:rPr lang="es-ES_tradnl" sz="2000" dirty="0" err="1" smtClean="0">
                <a:solidFill>
                  <a:schemeClr val="tx1"/>
                </a:solidFill>
                <a:latin typeface="Papyrus"/>
                <a:cs typeface="Papyrus"/>
              </a:rPr>
              <a:t>The</a:t>
            </a:r>
            <a:r>
              <a:rPr lang="es-ES_tradnl" sz="2000" dirty="0" smtClean="0">
                <a:solidFill>
                  <a:schemeClr val="tx1"/>
                </a:solidFill>
                <a:latin typeface="Papyrus"/>
                <a:cs typeface="Papyrus"/>
              </a:rPr>
              <a:t> </a:t>
            </a:r>
            <a:r>
              <a:rPr lang="es-ES_tradnl" sz="2000" dirty="0" err="1" smtClean="0">
                <a:solidFill>
                  <a:schemeClr val="tx1"/>
                </a:solidFill>
                <a:latin typeface="Papyrus"/>
                <a:cs typeface="Papyrus"/>
              </a:rPr>
              <a:t>Name</a:t>
            </a:r>
            <a:r>
              <a:rPr lang="es-ES_tradnl" sz="2000" dirty="0" smtClean="0">
                <a:solidFill>
                  <a:schemeClr val="tx1"/>
                </a:solidFill>
                <a:latin typeface="Papyrus"/>
                <a:cs typeface="Papyrus"/>
              </a:rPr>
              <a:t> of </a:t>
            </a:r>
            <a:r>
              <a:rPr lang="es-ES_tradnl" sz="2000" dirty="0" err="1" smtClean="0">
                <a:solidFill>
                  <a:schemeClr val="tx1"/>
                </a:solidFill>
                <a:latin typeface="Papyrus"/>
                <a:cs typeface="Papyrus"/>
              </a:rPr>
              <a:t>God</a:t>
            </a:r>
            <a:endParaRPr lang="es-ES_tradnl" dirty="0">
              <a:solidFill>
                <a:srgbClr val="0000FF"/>
              </a:solidFill>
              <a:latin typeface="Papyrus"/>
              <a:cs typeface="Papyrus"/>
            </a:endParaRPr>
          </a:p>
        </p:txBody>
      </p:sp>
      <p:sp>
        <p:nvSpPr>
          <p:cNvPr id="6" name="TextBox 5"/>
          <p:cNvSpPr txBox="1"/>
          <p:nvPr/>
        </p:nvSpPr>
        <p:spPr>
          <a:xfrm>
            <a:off x="5626569" y="523018"/>
            <a:ext cx="3023973" cy="1200328"/>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smtClean="0">
                <a:solidFill>
                  <a:srgbClr val="FFFFFF"/>
                </a:solidFill>
                <a:latin typeface="Papyrus"/>
                <a:cs typeface="Papyrus"/>
              </a:rPr>
              <a:t>God Says He put His Name  in Jerusalem </a:t>
            </a:r>
          </a:p>
          <a:p>
            <a:pPr algn="ctr"/>
            <a:r>
              <a:rPr lang="en-US" sz="2400" dirty="0" smtClean="0">
                <a:solidFill>
                  <a:srgbClr val="FFFFFF"/>
                </a:solidFill>
                <a:latin typeface="Papyrus"/>
                <a:cs typeface="Papyrus"/>
              </a:rPr>
              <a:t>“ </a:t>
            </a:r>
            <a:r>
              <a:rPr lang="en-US" sz="2400" dirty="0" err="1" smtClean="0">
                <a:solidFill>
                  <a:srgbClr val="558ED5"/>
                </a:solidFill>
                <a:latin typeface="Papyrus"/>
                <a:cs typeface="Papyrus"/>
              </a:rPr>
              <a:t>Jireh</a:t>
            </a:r>
            <a:r>
              <a:rPr lang="en-US" sz="2400" dirty="0" smtClean="0">
                <a:solidFill>
                  <a:srgbClr val="FFFFFF"/>
                </a:solidFill>
                <a:latin typeface="Papyrus"/>
                <a:cs typeface="Papyrus"/>
              </a:rPr>
              <a:t> +</a:t>
            </a:r>
            <a:r>
              <a:rPr lang="en-US" sz="2400" dirty="0" smtClean="0">
                <a:solidFill>
                  <a:srgbClr val="558ED5"/>
                </a:solidFill>
                <a:latin typeface="Papyrus"/>
                <a:cs typeface="Papyrus"/>
              </a:rPr>
              <a:t>Shalom</a:t>
            </a:r>
            <a:r>
              <a:rPr lang="en-US" sz="2400" dirty="0" smtClean="0">
                <a:solidFill>
                  <a:srgbClr val="FFFFFF"/>
                </a:solidFill>
                <a:latin typeface="Papyrus"/>
                <a:cs typeface="Papyrus"/>
              </a:rPr>
              <a:t>” </a:t>
            </a:r>
          </a:p>
        </p:txBody>
      </p:sp>
      <p:pic>
        <p:nvPicPr>
          <p:cNvPr id="7" name="Picture 6" descr="images-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418" y="4377587"/>
            <a:ext cx="4121124" cy="2009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22036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Rectangle 3"/>
          <p:cNvSpPr/>
          <p:nvPr/>
        </p:nvSpPr>
        <p:spPr>
          <a:xfrm>
            <a:off x="511393" y="922674"/>
            <a:ext cx="8277530" cy="5632311"/>
          </a:xfrm>
          <a:prstGeom prst="rect">
            <a:avLst/>
          </a:prstGeom>
          <a:solidFill>
            <a:srgbClr val="804000"/>
          </a:solidFill>
        </p:spPr>
        <p:style>
          <a:lnRef idx="0">
            <a:schemeClr val="accent3"/>
          </a:lnRef>
          <a:fillRef idx="3">
            <a:schemeClr val="accent3"/>
          </a:fillRef>
          <a:effectRef idx="3">
            <a:schemeClr val="accent3"/>
          </a:effectRef>
          <a:fontRef idx="minor">
            <a:schemeClr val="lt1"/>
          </a:fontRef>
        </p:style>
        <p:txBody>
          <a:bodyPr wrap="square">
            <a:spAutoFit/>
          </a:bodyPr>
          <a:lstStyle/>
          <a:p>
            <a:pPr marL="342900" indent="-342900">
              <a:buFont typeface="Wingdings" charset="2"/>
              <a:buChar char="v"/>
            </a:pPr>
            <a:r>
              <a:rPr lang="en-US" sz="2000" b="1" kern="1200" dirty="0">
                <a:solidFill>
                  <a:srgbClr val="FFFFFF"/>
                </a:solidFill>
                <a:latin typeface="Papyrus"/>
                <a:cs typeface="Papyrus"/>
              </a:rPr>
              <a:t>City of David</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2 </a:t>
            </a:r>
            <a:r>
              <a:rPr lang="en-US" sz="2000" kern="1200" dirty="0">
                <a:solidFill>
                  <a:srgbClr val="FFFFFF"/>
                </a:solidFill>
                <a:latin typeface="Papyrus"/>
                <a:cs typeface="Papyrus"/>
              </a:rPr>
              <a:t>Samuel 6:10</a:t>
            </a:r>
            <a:r>
              <a:rPr lang="en-US" sz="2000" kern="1200" dirty="0" smtClean="0">
                <a:solidFill>
                  <a:srgbClr val="FFFFFF"/>
                </a:solidFill>
                <a:latin typeface="Papyrus"/>
                <a:cs typeface="Papyrus"/>
              </a:rPr>
              <a:t>;  </a:t>
            </a:r>
            <a:r>
              <a:rPr lang="en-US" sz="2000" kern="1200" dirty="0">
                <a:solidFill>
                  <a:srgbClr val="FFFFFF"/>
                </a:solidFill>
                <a:latin typeface="Papyrus"/>
                <a:cs typeface="Papyrus"/>
              </a:rPr>
              <a:t>1 Kings 11:27; </a:t>
            </a:r>
            <a:r>
              <a:rPr lang="en-US" sz="2000" kern="1200" dirty="0" smtClean="0">
                <a:solidFill>
                  <a:srgbClr val="FFFFFF"/>
                </a:solidFill>
                <a:latin typeface="Papyrus"/>
                <a:cs typeface="Papyrus"/>
              </a:rPr>
              <a:t> 2 </a:t>
            </a:r>
            <a:r>
              <a:rPr lang="en-US" sz="2000" kern="1200" dirty="0">
                <a:solidFill>
                  <a:srgbClr val="FFFFFF"/>
                </a:solidFill>
                <a:latin typeface="Papyrus"/>
                <a:cs typeface="Papyrus"/>
              </a:rPr>
              <a:t>Chronicles 8:11</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City of God</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a:t>
            </a:r>
            <a:r>
              <a:rPr lang="en-US" sz="2000" kern="1200" dirty="0">
                <a:solidFill>
                  <a:srgbClr val="FFFFFF"/>
                </a:solidFill>
                <a:latin typeface="Papyrus"/>
                <a:cs typeface="Papyrus"/>
              </a:rPr>
              <a:t>Psalm 46:4; </a:t>
            </a:r>
            <a:r>
              <a:rPr lang="en-US" sz="2000" kern="1200" dirty="0" smtClean="0">
                <a:solidFill>
                  <a:srgbClr val="FFFFFF"/>
                </a:solidFill>
                <a:latin typeface="Papyrus"/>
                <a:cs typeface="Papyrus"/>
              </a:rPr>
              <a:t> Psalm </a:t>
            </a:r>
            <a:r>
              <a:rPr lang="en-US" sz="2000" kern="1200" dirty="0">
                <a:solidFill>
                  <a:srgbClr val="FFFFFF"/>
                </a:solidFill>
                <a:latin typeface="Papyrus"/>
                <a:cs typeface="Papyrus"/>
              </a:rPr>
              <a:t>87:3</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City of Judah</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2 </a:t>
            </a:r>
            <a:r>
              <a:rPr lang="en-US" sz="2000" kern="1200" dirty="0">
                <a:solidFill>
                  <a:srgbClr val="FFFFFF"/>
                </a:solidFill>
                <a:latin typeface="Papyrus"/>
                <a:cs typeface="Papyrus"/>
              </a:rPr>
              <a:t>Chronicles 25:28</a:t>
            </a:r>
          </a:p>
          <a:p>
            <a:pPr marL="342900" indent="-342900">
              <a:buFont typeface="Wingdings" charset="2"/>
              <a:buChar char="v"/>
            </a:pPr>
            <a:r>
              <a:rPr lang="en-US" sz="2000" b="1" kern="1200" dirty="0" smtClean="0">
                <a:solidFill>
                  <a:srgbClr val="FFFFFF"/>
                </a:solidFill>
                <a:latin typeface="Papyrus"/>
                <a:cs typeface="Papyrus"/>
              </a:rPr>
              <a:t>City </a:t>
            </a:r>
            <a:r>
              <a:rPr lang="en-US" sz="2000" b="1" kern="1200" dirty="0">
                <a:solidFill>
                  <a:srgbClr val="FFFFFF"/>
                </a:solidFill>
                <a:latin typeface="Papyrus"/>
                <a:cs typeface="Papyrus"/>
              </a:rPr>
              <a:t>of </a:t>
            </a:r>
            <a:r>
              <a:rPr lang="en-US" sz="2000" b="1" kern="1200" dirty="0" smtClean="0">
                <a:solidFill>
                  <a:srgbClr val="FFFFFF"/>
                </a:solidFill>
                <a:latin typeface="Papyrus"/>
                <a:cs typeface="Papyrus"/>
              </a:rPr>
              <a:t>Joy                                                                    </a:t>
            </a:r>
            <a:r>
              <a:rPr lang="en-US" sz="2000" kern="1200" dirty="0" smtClean="0">
                <a:solidFill>
                  <a:srgbClr val="FFFFFF"/>
                </a:solidFill>
                <a:latin typeface="Papyrus"/>
                <a:cs typeface="Papyrus"/>
              </a:rPr>
              <a:t>Jeremiah </a:t>
            </a:r>
            <a:r>
              <a:rPr lang="en-US" sz="2000" kern="1200" dirty="0">
                <a:solidFill>
                  <a:srgbClr val="FFFFFF"/>
                </a:solidFill>
                <a:latin typeface="Papyrus"/>
                <a:cs typeface="Papyrus"/>
              </a:rPr>
              <a:t>49:25</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City of Peace</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a:t>
            </a:r>
            <a:r>
              <a:rPr lang="en-US" sz="2000" kern="1200" dirty="0">
                <a:solidFill>
                  <a:srgbClr val="FFFFFF"/>
                </a:solidFill>
                <a:latin typeface="Papyrus"/>
                <a:cs typeface="Papyrus"/>
              </a:rPr>
              <a:t>Hebrews 7:2</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City of Praise</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a:t>
            </a:r>
            <a:r>
              <a:rPr lang="en-US" sz="2000" kern="1200" dirty="0">
                <a:solidFill>
                  <a:srgbClr val="FFFFFF"/>
                </a:solidFill>
                <a:latin typeface="Papyrus"/>
                <a:cs typeface="Papyrus"/>
              </a:rPr>
              <a:t>Jeremiah 49:25</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City of Righteousness</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a:t>
            </a:r>
            <a:r>
              <a:rPr lang="en-US" sz="2000" kern="1200" dirty="0">
                <a:solidFill>
                  <a:srgbClr val="FFFFFF"/>
                </a:solidFill>
                <a:latin typeface="Papyrus"/>
                <a:cs typeface="Papyrus"/>
              </a:rPr>
              <a:t>Isaiah 1:26</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City of the Great King</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Psalm </a:t>
            </a:r>
            <a:r>
              <a:rPr lang="en-US" sz="2000" kern="1200" dirty="0">
                <a:solidFill>
                  <a:srgbClr val="FFFFFF"/>
                </a:solidFill>
                <a:latin typeface="Papyrus"/>
                <a:cs typeface="Papyrus"/>
              </a:rPr>
              <a:t>48:2</a:t>
            </a:r>
            <a:r>
              <a:rPr lang="en-US" sz="2000" kern="1200" dirty="0" smtClean="0">
                <a:solidFill>
                  <a:srgbClr val="FFFFFF"/>
                </a:solidFill>
                <a:latin typeface="Papyrus"/>
                <a:cs typeface="Papyrus"/>
              </a:rPr>
              <a:t>;  Matt </a:t>
            </a:r>
            <a:r>
              <a:rPr lang="en-US" sz="2000" kern="1200" dirty="0">
                <a:solidFill>
                  <a:srgbClr val="FFFFFF"/>
                </a:solidFill>
                <a:latin typeface="Papyrus"/>
                <a:cs typeface="Papyrus"/>
              </a:rPr>
              <a:t>5:35</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City of the Lord</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a:t>
            </a:r>
            <a:r>
              <a:rPr lang="en-US" sz="2000" kern="1200" dirty="0">
                <a:solidFill>
                  <a:srgbClr val="FFFFFF"/>
                </a:solidFill>
                <a:latin typeface="Papyrus"/>
                <a:cs typeface="Papyrus"/>
              </a:rPr>
              <a:t>Isaiah 60:14</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City of Truth</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a:t>
            </a:r>
            <a:r>
              <a:rPr lang="en-US" sz="2000" kern="1200" dirty="0">
                <a:solidFill>
                  <a:srgbClr val="FFFFFF"/>
                </a:solidFill>
                <a:latin typeface="Papyrus"/>
                <a:cs typeface="Papyrus"/>
              </a:rPr>
              <a:t>Zechariah 8:3</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Faithful </a:t>
            </a:r>
            <a:r>
              <a:rPr lang="en-US" sz="2000" b="1" kern="1200" dirty="0" smtClean="0">
                <a:solidFill>
                  <a:srgbClr val="FFFFFF"/>
                </a:solidFill>
                <a:latin typeface="Papyrus"/>
                <a:cs typeface="Papyrus"/>
              </a:rPr>
              <a:t>City                                                                                  </a:t>
            </a:r>
            <a:r>
              <a:rPr lang="en-US" sz="2000" kern="1200" dirty="0" smtClean="0">
                <a:solidFill>
                  <a:srgbClr val="FFFFFF"/>
                </a:solidFill>
                <a:latin typeface="Papyrus"/>
                <a:cs typeface="Papyrus"/>
              </a:rPr>
              <a:t>Isaiah </a:t>
            </a:r>
            <a:r>
              <a:rPr lang="en-US" sz="2000" kern="1200" dirty="0">
                <a:solidFill>
                  <a:srgbClr val="FFFFFF"/>
                </a:solidFill>
                <a:latin typeface="Papyrus"/>
                <a:cs typeface="Papyrus"/>
              </a:rPr>
              <a:t>1:26</a:t>
            </a:r>
          </a:p>
          <a:p>
            <a:pPr marL="342900" indent="-342900">
              <a:buFont typeface="Wingdings" charset="2"/>
              <a:buChar char="v"/>
            </a:pPr>
            <a:r>
              <a:rPr lang="en-US" sz="2000" b="1" kern="1200" dirty="0" smtClean="0">
                <a:solidFill>
                  <a:srgbClr val="FFFFFF"/>
                </a:solidFill>
                <a:latin typeface="Papyrus"/>
                <a:cs typeface="Papyrus"/>
              </a:rPr>
              <a:t>Gate </a:t>
            </a:r>
            <a:r>
              <a:rPr lang="en-US" sz="2000" b="1" kern="1200" dirty="0">
                <a:solidFill>
                  <a:srgbClr val="FFFFFF"/>
                </a:solidFill>
                <a:latin typeface="Papyrus"/>
                <a:cs typeface="Papyrus"/>
              </a:rPr>
              <a:t>of My People</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a:t>
            </a:r>
            <a:r>
              <a:rPr lang="en-US" sz="2000" kern="1200" dirty="0" err="1" smtClean="0">
                <a:solidFill>
                  <a:srgbClr val="FFFFFF"/>
                </a:solidFill>
                <a:latin typeface="Papyrus"/>
                <a:cs typeface="Papyrus"/>
              </a:rPr>
              <a:t>Obad</a:t>
            </a:r>
            <a:r>
              <a:rPr lang="en-US" sz="2000" kern="1200" dirty="0" smtClean="0">
                <a:solidFill>
                  <a:srgbClr val="FFFFFF"/>
                </a:solidFill>
                <a:latin typeface="Papyrus"/>
                <a:cs typeface="Papyrus"/>
              </a:rPr>
              <a:t> </a:t>
            </a:r>
            <a:r>
              <a:rPr lang="en-US" sz="2000" kern="1200" dirty="0">
                <a:solidFill>
                  <a:srgbClr val="FFFFFF"/>
                </a:solidFill>
                <a:latin typeface="Papyrus"/>
                <a:cs typeface="Papyrus"/>
              </a:rPr>
              <a:t>1:13; </a:t>
            </a:r>
            <a:r>
              <a:rPr lang="en-US" sz="2000" kern="1200" dirty="0" smtClean="0">
                <a:solidFill>
                  <a:srgbClr val="FFFFFF"/>
                </a:solidFill>
                <a:latin typeface="Papyrus"/>
                <a:cs typeface="Papyrus"/>
              </a:rPr>
              <a:t> Micah </a:t>
            </a:r>
            <a:r>
              <a:rPr lang="en-US" sz="2000" kern="1200" dirty="0">
                <a:solidFill>
                  <a:srgbClr val="FFFFFF"/>
                </a:solidFill>
                <a:latin typeface="Papyrus"/>
                <a:cs typeface="Papyrus"/>
              </a:rPr>
              <a:t>1:9</a:t>
            </a:r>
          </a:p>
          <a:p>
            <a:pPr marL="342900" indent="-342900">
              <a:buFont typeface="Wingdings" charset="2"/>
              <a:buChar char="v"/>
            </a:pPr>
            <a:r>
              <a:rPr lang="en-US" sz="2000" b="1" kern="1200" dirty="0" smtClean="0">
                <a:solidFill>
                  <a:srgbClr val="FFFFFF"/>
                </a:solidFill>
                <a:latin typeface="Papyrus"/>
                <a:cs typeface="Papyrus"/>
              </a:rPr>
              <a:t>Green Olive Tree</a:t>
            </a:r>
            <a:r>
              <a:rPr lang="en-US" sz="2000" kern="1200" dirty="0">
                <a:solidFill>
                  <a:srgbClr val="FFFFFF"/>
                </a:solidFill>
                <a:latin typeface="Papyrus"/>
                <a:cs typeface="Papyrus"/>
              </a:rPr>
              <a:t> </a:t>
            </a:r>
            <a:r>
              <a:rPr lang="en-US" sz="2000" dirty="0">
                <a:solidFill>
                  <a:srgbClr val="FFFFFF"/>
                </a:solidFill>
                <a:latin typeface="Papyrus"/>
                <a:cs typeface="Papyrus"/>
              </a:rPr>
              <a:t> </a:t>
            </a:r>
            <a:r>
              <a:rPr lang="en-US" sz="2000" dirty="0" smtClean="0">
                <a:solidFill>
                  <a:srgbClr val="FFFFFF"/>
                </a:solidFill>
                <a:latin typeface="Papyrus"/>
                <a:cs typeface="Papyrus"/>
              </a:rPr>
              <a:t>                                                                      </a:t>
            </a:r>
            <a:r>
              <a:rPr lang="en-US" sz="2000" kern="1200" dirty="0" smtClean="0">
                <a:solidFill>
                  <a:srgbClr val="FFFFFF"/>
                </a:solidFill>
                <a:latin typeface="Papyrus"/>
                <a:cs typeface="Papyrus"/>
              </a:rPr>
              <a:t>Jeremiah </a:t>
            </a:r>
            <a:r>
              <a:rPr lang="en-US" sz="2000" kern="1200" dirty="0">
                <a:solidFill>
                  <a:srgbClr val="FFFFFF"/>
                </a:solidFill>
                <a:latin typeface="Papyrus"/>
                <a:cs typeface="Papyrus"/>
              </a:rPr>
              <a:t>11:16</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Holy City</a:t>
            </a:r>
            <a:r>
              <a:rPr lang="en-US" sz="2000" kern="1200" dirty="0">
                <a:solidFill>
                  <a:srgbClr val="FFFFFF"/>
                </a:solidFill>
                <a:latin typeface="Papyrus"/>
                <a:cs typeface="Papyrus"/>
              </a:rPr>
              <a:t> </a:t>
            </a:r>
            <a:r>
              <a:rPr lang="en-US" sz="2000" kern="1200" dirty="0" smtClean="0">
                <a:solidFill>
                  <a:srgbClr val="FFFFFF"/>
                </a:solidFill>
                <a:latin typeface="Papyrus"/>
                <a:cs typeface="Papyrus"/>
              </a:rPr>
              <a:t>              Neh. </a:t>
            </a:r>
            <a:r>
              <a:rPr lang="en-US" sz="2000" kern="1200" dirty="0">
                <a:solidFill>
                  <a:srgbClr val="FFFFFF"/>
                </a:solidFill>
                <a:latin typeface="Papyrus"/>
                <a:cs typeface="Papyrus"/>
              </a:rPr>
              <a:t>11:1, 18</a:t>
            </a:r>
            <a:r>
              <a:rPr lang="en-US" sz="2000" kern="1200" dirty="0" smtClean="0">
                <a:solidFill>
                  <a:srgbClr val="FFFFFF"/>
                </a:solidFill>
                <a:latin typeface="Papyrus"/>
                <a:cs typeface="Papyrus"/>
              </a:rPr>
              <a:t>;   Isa </a:t>
            </a:r>
            <a:r>
              <a:rPr lang="en-US" sz="2000" kern="1200" dirty="0">
                <a:solidFill>
                  <a:srgbClr val="FFFFFF"/>
                </a:solidFill>
                <a:latin typeface="Papyrus"/>
                <a:cs typeface="Papyrus"/>
              </a:rPr>
              <a:t>48:2, 52:1</a:t>
            </a:r>
            <a:r>
              <a:rPr lang="en-US" sz="2000" kern="1200" dirty="0" smtClean="0">
                <a:solidFill>
                  <a:srgbClr val="FFFFFF"/>
                </a:solidFill>
                <a:latin typeface="Papyrus"/>
                <a:cs typeface="Papyrus"/>
              </a:rPr>
              <a:t>;  Matt. </a:t>
            </a:r>
            <a:r>
              <a:rPr lang="en-US" sz="2000" kern="1200" dirty="0">
                <a:solidFill>
                  <a:srgbClr val="FFFFFF"/>
                </a:solidFill>
                <a:latin typeface="Papyrus"/>
                <a:cs typeface="Papyrus"/>
              </a:rPr>
              <a:t>4:5, 27:53; </a:t>
            </a:r>
            <a:r>
              <a:rPr lang="en-US" sz="2000" kern="1200" dirty="0" smtClean="0">
                <a:solidFill>
                  <a:srgbClr val="FFFFFF"/>
                </a:solidFill>
                <a:latin typeface="Papyrus"/>
                <a:cs typeface="Papyrus"/>
              </a:rPr>
              <a:t> Rev. </a:t>
            </a:r>
            <a:r>
              <a:rPr lang="en-US" sz="2000" kern="1200" dirty="0">
                <a:solidFill>
                  <a:srgbClr val="FFFFFF"/>
                </a:solidFill>
                <a:latin typeface="Papyrus"/>
                <a:cs typeface="Papyrus"/>
              </a:rPr>
              <a:t>11:</a:t>
            </a:r>
            <a:r>
              <a:rPr lang="en-US" sz="2000" kern="1200" dirty="0" smtClean="0">
                <a:solidFill>
                  <a:srgbClr val="FFFFFF"/>
                </a:solidFill>
                <a:latin typeface="Papyrus"/>
                <a:cs typeface="Papyrus"/>
              </a:rPr>
              <a:t>2</a:t>
            </a:r>
            <a:endParaRPr lang="en-US" sz="2000" kern="1200" dirty="0">
              <a:solidFill>
                <a:srgbClr val="FFFFFF"/>
              </a:solidFill>
              <a:latin typeface="Papyrus"/>
              <a:cs typeface="Papyrus"/>
            </a:endParaRPr>
          </a:p>
          <a:p>
            <a:pPr marL="342900" indent="-342900">
              <a:buFont typeface="Wingdings" charset="2"/>
              <a:buChar char="v"/>
            </a:pPr>
            <a:r>
              <a:rPr lang="hu-HU" sz="2000" b="1" kern="1200" dirty="0" smtClean="0">
                <a:solidFill>
                  <a:srgbClr val="FFFFFF"/>
                </a:solidFill>
                <a:latin typeface="Papyrus"/>
                <a:cs typeface="Papyrus"/>
              </a:rPr>
              <a:t>Holy </a:t>
            </a:r>
            <a:r>
              <a:rPr lang="hu-HU" sz="2000" b="1" kern="1200" dirty="0">
                <a:solidFill>
                  <a:srgbClr val="FFFFFF"/>
                </a:solidFill>
                <a:latin typeface="Papyrus"/>
                <a:cs typeface="Papyrus"/>
              </a:rPr>
              <a:t>Mountain</a:t>
            </a:r>
            <a:r>
              <a:rPr lang="hu-HU" sz="2000" kern="1200" dirty="0">
                <a:solidFill>
                  <a:srgbClr val="FFFFFF"/>
                </a:solidFill>
                <a:latin typeface="Papyrus"/>
                <a:cs typeface="Papyrus"/>
              </a:rPr>
              <a:t> </a:t>
            </a:r>
            <a:r>
              <a:rPr lang="hu-HU" sz="2000" dirty="0">
                <a:solidFill>
                  <a:srgbClr val="FFFFFF"/>
                </a:solidFill>
                <a:latin typeface="Papyrus"/>
                <a:cs typeface="Papyrus"/>
              </a:rPr>
              <a:t> </a:t>
            </a:r>
            <a:r>
              <a:rPr lang="hu-HU" sz="2000" dirty="0" smtClean="0">
                <a:solidFill>
                  <a:srgbClr val="FFFFFF"/>
                </a:solidFill>
                <a:latin typeface="Papyrus"/>
                <a:cs typeface="Papyrus"/>
              </a:rPr>
              <a:t>            </a:t>
            </a:r>
            <a:r>
              <a:rPr lang="hu-HU" sz="2000" kern="1200" dirty="0" smtClean="0">
                <a:solidFill>
                  <a:srgbClr val="FFFFFF"/>
                </a:solidFill>
                <a:latin typeface="Papyrus"/>
                <a:cs typeface="Papyrus"/>
              </a:rPr>
              <a:t> Isa. </a:t>
            </a:r>
            <a:r>
              <a:rPr lang="hu-HU" sz="2000" kern="1200" dirty="0">
                <a:solidFill>
                  <a:srgbClr val="FFFFFF"/>
                </a:solidFill>
                <a:latin typeface="Papyrus"/>
                <a:cs typeface="Papyrus"/>
              </a:rPr>
              <a:t>11:9, 56:7, 57:13, 65:25, 66:20</a:t>
            </a:r>
            <a:r>
              <a:rPr lang="hu-HU" sz="2000" kern="1200" dirty="0" smtClean="0">
                <a:solidFill>
                  <a:srgbClr val="FFFFFF"/>
                </a:solidFill>
                <a:latin typeface="Papyrus"/>
                <a:cs typeface="Papyrus"/>
              </a:rPr>
              <a:t>;  Ezek </a:t>
            </a:r>
            <a:r>
              <a:rPr lang="hu-HU" sz="2000" kern="1200" dirty="0">
                <a:solidFill>
                  <a:srgbClr val="FFFFFF"/>
                </a:solidFill>
                <a:latin typeface="Papyrus"/>
                <a:cs typeface="Papyrus"/>
              </a:rPr>
              <a:t>20:40</a:t>
            </a:r>
            <a:r>
              <a:rPr lang="hu-HU" sz="2000" kern="1200" dirty="0" smtClean="0">
                <a:solidFill>
                  <a:srgbClr val="FFFFFF"/>
                </a:solidFill>
                <a:latin typeface="Papyrus"/>
                <a:cs typeface="Papyrus"/>
              </a:rPr>
              <a:t>;  	                       		          Dan 9:16,20;  </a:t>
            </a:r>
            <a:r>
              <a:rPr lang="hu-HU" sz="2000" kern="1200" dirty="0">
                <a:solidFill>
                  <a:srgbClr val="FFFFFF"/>
                </a:solidFill>
                <a:latin typeface="Papyrus"/>
                <a:cs typeface="Papyrus"/>
              </a:rPr>
              <a:t>Joel 2:1, 3:17</a:t>
            </a:r>
            <a:r>
              <a:rPr lang="hu-HU" sz="2000" kern="1200" dirty="0" smtClean="0">
                <a:solidFill>
                  <a:srgbClr val="FFFFFF"/>
                </a:solidFill>
                <a:latin typeface="Papyrus"/>
                <a:cs typeface="Papyrus"/>
              </a:rPr>
              <a:t>;  Zeph </a:t>
            </a:r>
            <a:r>
              <a:rPr lang="hu-HU" sz="2000" kern="1200" dirty="0">
                <a:solidFill>
                  <a:srgbClr val="FFFFFF"/>
                </a:solidFill>
                <a:latin typeface="Papyrus"/>
                <a:cs typeface="Papyrus"/>
              </a:rPr>
              <a:t>3:11; </a:t>
            </a:r>
            <a:r>
              <a:rPr lang="hu-HU" sz="2000" kern="1200" dirty="0" smtClean="0">
                <a:solidFill>
                  <a:srgbClr val="FFFFFF"/>
                </a:solidFill>
                <a:latin typeface="Papyrus"/>
                <a:cs typeface="Papyrus"/>
              </a:rPr>
              <a:t> Zech </a:t>
            </a:r>
            <a:r>
              <a:rPr lang="hu-HU" sz="2000" kern="1200" dirty="0">
                <a:solidFill>
                  <a:srgbClr val="FFFFFF"/>
                </a:solidFill>
                <a:latin typeface="Papyrus"/>
                <a:cs typeface="Papyrus"/>
              </a:rPr>
              <a:t>8:3</a:t>
            </a:r>
          </a:p>
          <a:p>
            <a:pPr marL="342900" indent="-342900">
              <a:buFont typeface="Wingdings" charset="2"/>
              <a:buChar char="v"/>
            </a:pPr>
            <a:r>
              <a:rPr lang="en-US" sz="2000" b="1" kern="1200" dirty="0" smtClean="0">
                <a:solidFill>
                  <a:srgbClr val="FFFFFF"/>
                </a:solidFill>
                <a:latin typeface="Papyrus"/>
                <a:cs typeface="Papyrus"/>
              </a:rPr>
              <a:t> </a:t>
            </a:r>
            <a:r>
              <a:rPr lang="en-US" sz="2000" b="1" kern="1200" dirty="0">
                <a:solidFill>
                  <a:srgbClr val="FFFFFF"/>
                </a:solidFill>
                <a:latin typeface="Papyrus"/>
                <a:cs typeface="Papyrus"/>
              </a:rPr>
              <a:t>Throne of the </a:t>
            </a:r>
            <a:r>
              <a:rPr lang="en-US" sz="2000" b="1" kern="1200" dirty="0" smtClean="0">
                <a:solidFill>
                  <a:srgbClr val="FFFFFF"/>
                </a:solidFill>
                <a:latin typeface="Papyrus"/>
                <a:cs typeface="Papyrus"/>
              </a:rPr>
              <a:t>Lord                                                               </a:t>
            </a:r>
            <a:r>
              <a:rPr lang="en-US" sz="2000" kern="1200" dirty="0" smtClean="0">
                <a:solidFill>
                  <a:srgbClr val="FFFFFF"/>
                </a:solidFill>
                <a:latin typeface="Papyrus"/>
                <a:cs typeface="Papyrus"/>
              </a:rPr>
              <a:t>Jeremiah </a:t>
            </a:r>
            <a:r>
              <a:rPr lang="en-US" sz="2000" kern="1200" dirty="0">
                <a:solidFill>
                  <a:srgbClr val="FFFFFF"/>
                </a:solidFill>
                <a:latin typeface="Papyrus"/>
                <a:cs typeface="Papyrus"/>
              </a:rPr>
              <a:t>3:17</a:t>
            </a:r>
          </a:p>
          <a:p>
            <a:pPr marL="342900" indent="-342900">
              <a:buFont typeface="Wingdings" charset="2"/>
              <a:buChar char="v"/>
            </a:pPr>
            <a:r>
              <a:rPr lang="sk-SK" sz="2000" b="1" kern="1200" dirty="0" smtClean="0">
                <a:solidFill>
                  <a:srgbClr val="FFFFFF"/>
                </a:solidFill>
                <a:latin typeface="Papyrus"/>
                <a:cs typeface="Papyrus"/>
              </a:rPr>
              <a:t> </a:t>
            </a:r>
            <a:r>
              <a:rPr lang="sk-SK" sz="2000" b="1" kern="1200" dirty="0">
                <a:solidFill>
                  <a:srgbClr val="FFFFFF"/>
                </a:solidFill>
                <a:latin typeface="Papyrus"/>
                <a:cs typeface="Papyrus"/>
              </a:rPr>
              <a:t>Zion</a:t>
            </a:r>
            <a:r>
              <a:rPr lang="sk-SK" sz="2000" kern="1200" dirty="0">
                <a:solidFill>
                  <a:srgbClr val="FFFFFF"/>
                </a:solidFill>
                <a:latin typeface="Papyrus"/>
                <a:cs typeface="Papyrus"/>
              </a:rPr>
              <a:t> </a:t>
            </a:r>
            <a:r>
              <a:rPr lang="sk-SK" sz="2000" kern="1200" dirty="0" smtClean="0">
                <a:solidFill>
                  <a:srgbClr val="FFFFFF"/>
                </a:solidFill>
                <a:latin typeface="Papyrus"/>
                <a:cs typeface="Papyrus"/>
              </a:rPr>
              <a:t>                                                      </a:t>
            </a:r>
            <a:r>
              <a:rPr lang="sk-SK" sz="2000" kern="1200" dirty="0">
                <a:solidFill>
                  <a:srgbClr val="FFFFFF"/>
                </a:solidFill>
                <a:latin typeface="Papyrus"/>
                <a:cs typeface="Papyrus"/>
              </a:rPr>
              <a:t>1 Kings 8:1; Isaiah 60:14; </a:t>
            </a:r>
            <a:r>
              <a:rPr lang="sk-SK" sz="2000" kern="1200" dirty="0" smtClean="0">
                <a:solidFill>
                  <a:srgbClr val="FFFFFF"/>
                </a:solidFill>
                <a:latin typeface="Papyrus"/>
                <a:cs typeface="Papyrus"/>
              </a:rPr>
              <a:t>Zech.9:13</a:t>
            </a:r>
            <a:endParaRPr lang="es-ES_tradnl" kern="1200" dirty="0">
              <a:solidFill>
                <a:srgbClr val="FFFFFF"/>
              </a:solidFill>
            </a:endParaRPr>
          </a:p>
        </p:txBody>
      </p:sp>
      <p:sp>
        <p:nvSpPr>
          <p:cNvPr id="5" name="TextBox 4"/>
          <p:cNvSpPr txBox="1"/>
          <p:nvPr/>
        </p:nvSpPr>
        <p:spPr>
          <a:xfrm>
            <a:off x="2137832" y="172282"/>
            <a:ext cx="4804835"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400" dirty="0" smtClean="0">
                <a:solidFill>
                  <a:srgbClr val="0000FF"/>
                </a:solidFill>
                <a:latin typeface="Papyrus"/>
                <a:cs typeface="Papyrus"/>
              </a:rPr>
              <a:t>   </a:t>
            </a:r>
            <a:r>
              <a:rPr lang="es-ES_tradnl" sz="2800" dirty="0" err="1" smtClean="0">
                <a:solidFill>
                  <a:schemeClr val="tx1"/>
                </a:solidFill>
                <a:latin typeface="Noteworthy Light"/>
                <a:cs typeface="Noteworthy Light"/>
              </a:rPr>
              <a:t>Jerusalem</a:t>
            </a:r>
            <a:r>
              <a:rPr lang="es-ES_tradnl" sz="2800" dirty="0" smtClean="0">
                <a:solidFill>
                  <a:schemeClr val="tx1"/>
                </a:solidFill>
                <a:latin typeface="Noteworthy Light"/>
                <a:cs typeface="Noteworthy Light"/>
              </a:rPr>
              <a:t> </a:t>
            </a:r>
            <a:r>
              <a:rPr lang="es-ES_tradnl" sz="2800" dirty="0" err="1" smtClean="0">
                <a:solidFill>
                  <a:schemeClr val="tx1"/>
                </a:solidFill>
                <a:latin typeface="Noteworthy Light"/>
                <a:cs typeface="Noteworthy Light"/>
              </a:rPr>
              <a:t>Belongs</a:t>
            </a:r>
            <a:r>
              <a:rPr lang="es-ES_tradnl" sz="2800" dirty="0" smtClean="0">
                <a:solidFill>
                  <a:schemeClr val="tx1"/>
                </a:solidFill>
                <a:latin typeface="Noteworthy Light"/>
                <a:cs typeface="Noteworthy Light"/>
              </a:rPr>
              <a:t> </a:t>
            </a:r>
            <a:r>
              <a:rPr lang="es-ES_tradnl" sz="2800" dirty="0" err="1" smtClean="0">
                <a:solidFill>
                  <a:schemeClr val="tx1"/>
                </a:solidFill>
                <a:latin typeface="Noteworthy Light"/>
                <a:cs typeface="Noteworthy Light"/>
              </a:rPr>
              <a:t>to</a:t>
            </a:r>
            <a:r>
              <a:rPr lang="es-ES_tradnl" sz="2800" dirty="0" smtClean="0">
                <a:solidFill>
                  <a:schemeClr val="tx1"/>
                </a:solidFill>
                <a:latin typeface="Noteworthy Light"/>
                <a:cs typeface="Noteworthy Light"/>
              </a:rPr>
              <a:t> </a:t>
            </a:r>
            <a:r>
              <a:rPr lang="es-ES_tradnl" sz="2800" dirty="0" err="1" smtClean="0">
                <a:solidFill>
                  <a:schemeClr val="tx1"/>
                </a:solidFill>
                <a:latin typeface="Noteworthy Light"/>
                <a:cs typeface="Noteworthy Light"/>
              </a:rPr>
              <a:t>the</a:t>
            </a:r>
            <a:r>
              <a:rPr lang="es-ES_tradnl" sz="2800" dirty="0" smtClean="0">
                <a:solidFill>
                  <a:schemeClr val="tx1"/>
                </a:solidFill>
                <a:latin typeface="Noteworthy Light"/>
                <a:cs typeface="Noteworthy Light"/>
              </a:rPr>
              <a:t> Lord!</a:t>
            </a:r>
            <a:endParaRPr lang="es-ES_tradnl" sz="2800" dirty="0">
              <a:solidFill>
                <a:schemeClr val="tx1"/>
              </a:solidFill>
              <a:latin typeface="Noteworthy Light"/>
              <a:cs typeface="Noteworthy Light"/>
            </a:endParaRPr>
          </a:p>
        </p:txBody>
      </p:sp>
    </p:spTree>
    <p:extLst>
      <p:ext uri="{BB962C8B-B14F-4D97-AF65-F5344CB8AC3E}">
        <p14:creationId xmlns:p14="http://schemas.microsoft.com/office/powerpoint/2010/main" val="28280578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endParaRPr lang="es-ES_tradnl" dirty="0"/>
          </a:p>
        </p:txBody>
      </p:sp>
      <p:sp>
        <p:nvSpPr>
          <p:cNvPr id="5" name="TextBox 4"/>
          <p:cNvSpPr txBox="1"/>
          <p:nvPr/>
        </p:nvSpPr>
        <p:spPr>
          <a:xfrm>
            <a:off x="2056077" y="1310126"/>
            <a:ext cx="4817671" cy="2308324"/>
          </a:xfrm>
          <a:prstGeom prst="rect">
            <a:avLst/>
          </a:prstGeom>
          <a:solidFill>
            <a:srgbClr val="804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_tradnl" sz="3600" dirty="0" err="1" smtClean="0">
                <a:solidFill>
                  <a:srgbClr val="FFFFFF"/>
                </a:solidFill>
                <a:latin typeface="Papyrus"/>
                <a:cs typeface="Papyrus"/>
              </a:rPr>
              <a:t>Why</a:t>
            </a:r>
            <a:r>
              <a:rPr lang="es-ES_tradnl" sz="3600" dirty="0" smtClean="0">
                <a:solidFill>
                  <a:srgbClr val="FFFFFF"/>
                </a:solidFill>
                <a:latin typeface="Papyrus"/>
                <a:cs typeface="Papyrus"/>
              </a:rPr>
              <a:t> Do </a:t>
            </a:r>
            <a:r>
              <a:rPr lang="es-ES_tradnl" sz="3600" dirty="0" err="1" smtClean="0">
                <a:solidFill>
                  <a:srgbClr val="FFFFFF"/>
                </a:solidFill>
                <a:latin typeface="Papyrus"/>
                <a:cs typeface="Papyrus"/>
              </a:rPr>
              <a:t>All</a:t>
            </a:r>
            <a:r>
              <a:rPr lang="es-ES_tradnl" sz="3600" dirty="0" smtClean="0">
                <a:solidFill>
                  <a:srgbClr val="FFFFFF"/>
                </a:solidFill>
                <a:latin typeface="Papyrus"/>
                <a:cs typeface="Papyrus"/>
              </a:rPr>
              <a:t> </a:t>
            </a:r>
            <a:r>
              <a:rPr lang="es-ES_tradnl" sz="3600" dirty="0" err="1" smtClean="0">
                <a:solidFill>
                  <a:srgbClr val="FFFFFF"/>
                </a:solidFill>
                <a:latin typeface="Papyrus"/>
                <a:cs typeface="Papyrus"/>
              </a:rPr>
              <a:t>the</a:t>
            </a:r>
            <a:r>
              <a:rPr lang="es-ES_tradnl" sz="3600" dirty="0" smtClean="0">
                <a:solidFill>
                  <a:srgbClr val="FFFFFF"/>
                </a:solidFill>
                <a:latin typeface="Papyrus"/>
                <a:cs typeface="Papyrus"/>
              </a:rPr>
              <a:t> </a:t>
            </a:r>
            <a:r>
              <a:rPr lang="es-ES_tradnl" sz="3600" dirty="0" err="1" smtClean="0">
                <a:solidFill>
                  <a:srgbClr val="FFFFFF"/>
                </a:solidFill>
                <a:latin typeface="Papyrus"/>
                <a:cs typeface="Papyrus"/>
              </a:rPr>
              <a:t>Nations</a:t>
            </a:r>
            <a:r>
              <a:rPr lang="es-ES_tradnl" sz="3600" dirty="0" smtClean="0">
                <a:solidFill>
                  <a:srgbClr val="FFFFFF"/>
                </a:solidFill>
                <a:latin typeface="Papyrus"/>
                <a:cs typeface="Papyrus"/>
              </a:rPr>
              <a:t> Rage </a:t>
            </a:r>
            <a:r>
              <a:rPr lang="es-ES_tradnl" sz="3600" dirty="0" err="1" smtClean="0">
                <a:solidFill>
                  <a:srgbClr val="FFFFFF"/>
                </a:solidFill>
                <a:latin typeface="Papyrus"/>
                <a:cs typeface="Papyrus"/>
              </a:rPr>
              <a:t>Over</a:t>
            </a:r>
            <a:r>
              <a:rPr lang="es-ES_tradnl" sz="3600" dirty="0" smtClean="0">
                <a:solidFill>
                  <a:srgbClr val="FFFFFF"/>
                </a:solidFill>
                <a:latin typeface="Papyrus"/>
                <a:cs typeface="Papyrus"/>
              </a:rPr>
              <a:t> </a:t>
            </a:r>
            <a:r>
              <a:rPr lang="es-ES_tradnl" sz="3600" dirty="0" err="1" smtClean="0">
                <a:solidFill>
                  <a:srgbClr val="FFFFFF"/>
                </a:solidFill>
                <a:latin typeface="Papyrus"/>
                <a:cs typeface="Papyrus"/>
              </a:rPr>
              <a:t>Who</a:t>
            </a:r>
            <a:r>
              <a:rPr lang="es-ES_tradnl" sz="3600" dirty="0" smtClean="0">
                <a:solidFill>
                  <a:srgbClr val="FFFFFF"/>
                </a:solidFill>
                <a:latin typeface="Papyrus"/>
                <a:cs typeface="Papyrus"/>
              </a:rPr>
              <a:t> </a:t>
            </a:r>
            <a:r>
              <a:rPr lang="es-ES_tradnl" sz="3600" dirty="0" err="1" smtClean="0">
                <a:solidFill>
                  <a:srgbClr val="FFFFFF"/>
                </a:solidFill>
                <a:latin typeface="Papyrus"/>
                <a:cs typeface="Papyrus"/>
              </a:rPr>
              <a:t>Controls</a:t>
            </a:r>
            <a:r>
              <a:rPr lang="es-ES_tradnl" sz="3600" dirty="0" smtClean="0">
                <a:solidFill>
                  <a:srgbClr val="FFFFFF"/>
                </a:solidFill>
                <a:latin typeface="Papyrus"/>
                <a:cs typeface="Papyrus"/>
              </a:rPr>
              <a:t> </a:t>
            </a:r>
            <a:r>
              <a:rPr lang="es-ES_tradnl" sz="3600" dirty="0" err="1" smtClean="0">
                <a:solidFill>
                  <a:srgbClr val="FFFFFF"/>
                </a:solidFill>
                <a:latin typeface="Papyrus"/>
                <a:cs typeface="Papyrus"/>
              </a:rPr>
              <a:t>Jerusalem</a:t>
            </a:r>
            <a:r>
              <a:rPr lang="es-ES_tradnl" sz="3600" dirty="0" smtClean="0">
                <a:solidFill>
                  <a:srgbClr val="FFFFFF"/>
                </a:solidFill>
                <a:latin typeface="Papyrus"/>
                <a:cs typeface="Papyrus"/>
              </a:rPr>
              <a:t>?</a:t>
            </a:r>
            <a:endParaRPr lang="es-ES_tradnl" sz="3600" dirty="0">
              <a:solidFill>
                <a:srgbClr val="FFFFFF"/>
              </a:solidFill>
              <a:latin typeface="Papyrus"/>
              <a:cs typeface="Papyrus"/>
            </a:endParaRPr>
          </a:p>
        </p:txBody>
      </p:sp>
      <p:sp>
        <p:nvSpPr>
          <p:cNvPr id="2" name="TextBox 1"/>
          <p:cNvSpPr txBox="1"/>
          <p:nvPr/>
        </p:nvSpPr>
        <p:spPr>
          <a:xfrm>
            <a:off x="1409577" y="4344730"/>
            <a:ext cx="6411579"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4000" dirty="0" err="1" smtClean="0">
                <a:solidFill>
                  <a:schemeClr val="tx1"/>
                </a:solidFill>
                <a:latin typeface="Noteworthy Light"/>
                <a:cs typeface="Noteworthy Light"/>
              </a:rPr>
              <a:t>Because</a:t>
            </a:r>
            <a:r>
              <a:rPr lang="es-ES_tradnl" sz="4000" dirty="0">
                <a:solidFill>
                  <a:schemeClr val="tx1"/>
                </a:solidFill>
                <a:latin typeface="Noteworthy Light"/>
                <a:cs typeface="Noteworthy Light"/>
              </a:rPr>
              <a:t> </a:t>
            </a:r>
            <a:r>
              <a:rPr lang="es-ES_tradnl" sz="4000" dirty="0" err="1" smtClean="0">
                <a:solidFill>
                  <a:schemeClr val="tx1"/>
                </a:solidFill>
                <a:latin typeface="Noteworthy Light"/>
                <a:cs typeface="Noteworthy Light"/>
              </a:rPr>
              <a:t>Jesus</a:t>
            </a:r>
            <a:r>
              <a:rPr lang="es-ES_tradnl" sz="4000" dirty="0" smtClean="0">
                <a:solidFill>
                  <a:schemeClr val="tx1"/>
                </a:solidFill>
                <a:latin typeface="Noteworthy Light"/>
                <a:cs typeface="Noteworthy Light"/>
              </a:rPr>
              <a:t> </a:t>
            </a:r>
            <a:r>
              <a:rPr lang="es-ES_tradnl" sz="4000" dirty="0" err="1" smtClean="0">
                <a:solidFill>
                  <a:schemeClr val="tx1"/>
                </a:solidFill>
                <a:latin typeface="Noteworthy Light"/>
                <a:cs typeface="Noteworthy Light"/>
              </a:rPr>
              <a:t>is</a:t>
            </a:r>
            <a:r>
              <a:rPr lang="es-ES_tradnl" sz="4000" dirty="0" smtClean="0">
                <a:solidFill>
                  <a:schemeClr val="tx1"/>
                </a:solidFill>
                <a:latin typeface="Noteworthy Light"/>
                <a:cs typeface="Noteworthy Light"/>
              </a:rPr>
              <a:t> </a:t>
            </a:r>
            <a:r>
              <a:rPr lang="es-ES_tradnl" sz="4000" dirty="0" err="1" smtClean="0">
                <a:solidFill>
                  <a:schemeClr val="tx1"/>
                </a:solidFill>
                <a:latin typeface="Noteworthy Light"/>
                <a:cs typeface="Noteworthy Light"/>
              </a:rPr>
              <a:t>Coming</a:t>
            </a:r>
            <a:r>
              <a:rPr lang="es-ES_tradnl" sz="4000" dirty="0">
                <a:solidFill>
                  <a:schemeClr val="tx1"/>
                </a:solidFill>
                <a:latin typeface="Noteworthy Light"/>
                <a:cs typeface="Noteworthy Light"/>
              </a:rPr>
              <a:t> </a:t>
            </a:r>
            <a:r>
              <a:rPr lang="es-ES_tradnl" sz="4000" dirty="0" err="1" smtClean="0">
                <a:solidFill>
                  <a:schemeClr val="tx1"/>
                </a:solidFill>
                <a:latin typeface="Noteworthy Light"/>
                <a:cs typeface="Noteworthy Light"/>
              </a:rPr>
              <a:t>Soon</a:t>
            </a:r>
            <a:r>
              <a:rPr lang="es-ES_tradnl" sz="4000" dirty="0" smtClean="0">
                <a:solidFill>
                  <a:schemeClr val="tx1"/>
                </a:solidFill>
                <a:latin typeface="Noteworthy Light"/>
                <a:cs typeface="Noteworthy Light"/>
              </a:rPr>
              <a:t>!</a:t>
            </a:r>
            <a:endParaRPr lang="es-ES_tradnl" sz="4000" dirty="0">
              <a:solidFill>
                <a:schemeClr val="tx1"/>
              </a:solidFill>
              <a:latin typeface="Noteworthy Light"/>
              <a:cs typeface="Noteworthy Light"/>
            </a:endParaRPr>
          </a:p>
        </p:txBody>
      </p:sp>
    </p:spTree>
    <p:extLst>
      <p:ext uri="{BB962C8B-B14F-4D97-AF65-F5344CB8AC3E}">
        <p14:creationId xmlns:p14="http://schemas.microsoft.com/office/powerpoint/2010/main" val="20593281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5277" cy="6858000"/>
          </a:xfrm>
          <a:prstGeom prst="rect">
            <a:avLst/>
          </a:prstGeom>
          <a:solidFill>
            <a:schemeClr val="accent5">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4" name="TextBox 3"/>
          <p:cNvSpPr txBox="1"/>
          <p:nvPr/>
        </p:nvSpPr>
        <p:spPr>
          <a:xfrm>
            <a:off x="3389066" y="3789992"/>
            <a:ext cx="187177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400" dirty="0" smtClean="0">
                <a:solidFill>
                  <a:srgbClr val="FFFFFF"/>
                </a:solidFill>
                <a:latin typeface="Papyrus"/>
                <a:cs typeface="Papyrus"/>
              </a:rPr>
              <a:t> </a:t>
            </a:r>
            <a:r>
              <a:rPr lang="es-ES_tradnl" sz="2400" dirty="0" err="1" smtClean="0">
                <a:solidFill>
                  <a:srgbClr val="FFFFFF"/>
                </a:solidFill>
                <a:latin typeface="Papyrus"/>
                <a:cs typeface="Papyrus"/>
              </a:rPr>
              <a:t>Psalm</a:t>
            </a:r>
            <a:r>
              <a:rPr lang="es-ES_tradnl" sz="2400" dirty="0" smtClean="0">
                <a:solidFill>
                  <a:srgbClr val="FFFFFF"/>
                </a:solidFill>
                <a:latin typeface="Papyrus"/>
                <a:cs typeface="Papyrus"/>
              </a:rPr>
              <a:t> 2:1-5</a:t>
            </a:r>
            <a:endParaRPr lang="es-ES_tradnl" sz="2400" dirty="0">
              <a:solidFill>
                <a:srgbClr val="FFFFFF"/>
              </a:solidFill>
              <a:latin typeface="Papyrus"/>
              <a:cs typeface="Papyrus"/>
            </a:endParaRPr>
          </a:p>
        </p:txBody>
      </p:sp>
      <p:sp>
        <p:nvSpPr>
          <p:cNvPr id="7" name="TextBox 6"/>
          <p:cNvSpPr txBox="1"/>
          <p:nvPr/>
        </p:nvSpPr>
        <p:spPr>
          <a:xfrm>
            <a:off x="1" y="4446560"/>
            <a:ext cx="8874653"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smtClean="0">
                <a:latin typeface="Papyrus"/>
                <a:cs typeface="Papyrus"/>
              </a:rPr>
              <a:t> </a:t>
            </a:r>
            <a:r>
              <a:rPr lang="en-US" dirty="0" smtClean="0">
                <a:latin typeface="Papyrus"/>
                <a:cs typeface="Papyrus"/>
              </a:rPr>
              <a:t> </a:t>
            </a:r>
            <a:r>
              <a:rPr lang="en-US" sz="2000" dirty="0" smtClean="0">
                <a:solidFill>
                  <a:schemeClr val="tx1"/>
                </a:solidFill>
                <a:latin typeface="Papyrus"/>
                <a:cs typeface="Papyrus"/>
              </a:rPr>
              <a:t>“ Why do the heathen rage,  and the people imagine a vain thing?                                                                                                                       The Kings of the earth set themselves &amp; the rulers take counsel together, </a:t>
            </a:r>
          </a:p>
          <a:p>
            <a:pPr algn="ctr"/>
            <a:r>
              <a:rPr lang="en-US" sz="2000" dirty="0" smtClean="0">
                <a:solidFill>
                  <a:schemeClr val="tx1"/>
                </a:solidFill>
                <a:latin typeface="Papyrus"/>
                <a:cs typeface="Papyrus"/>
              </a:rPr>
              <a:t>  Against  the Lord &amp; His Anointed One(Christ!), saying                                                                      ‘Let us break their bands asunder,  &amp; cast away their cords from us”                                  </a:t>
            </a:r>
          </a:p>
          <a:p>
            <a:pPr algn="ctr"/>
            <a:r>
              <a:rPr lang="en-US" sz="2000" dirty="0" smtClean="0">
                <a:solidFill>
                  <a:schemeClr val="tx1"/>
                </a:solidFill>
                <a:latin typeface="Papyrus"/>
                <a:cs typeface="Papyrus"/>
              </a:rPr>
              <a:t> He that sits in the Heavens shall laugh: </a:t>
            </a:r>
            <a:r>
              <a:rPr lang="en-US" sz="2000" dirty="0">
                <a:solidFill>
                  <a:schemeClr val="tx1"/>
                </a:solidFill>
                <a:latin typeface="Papyrus"/>
                <a:cs typeface="Papyrus"/>
              </a:rPr>
              <a:t>t</a:t>
            </a:r>
            <a:r>
              <a:rPr lang="en-US" sz="2000" dirty="0" smtClean="0">
                <a:solidFill>
                  <a:schemeClr val="tx1"/>
                </a:solidFill>
                <a:latin typeface="Papyrus"/>
                <a:cs typeface="Papyrus"/>
              </a:rPr>
              <a:t>he Lord shall have them in derision   </a:t>
            </a:r>
          </a:p>
          <a:p>
            <a:pPr algn="ctr"/>
            <a:r>
              <a:rPr lang="en-US" sz="2000" dirty="0" smtClean="0">
                <a:solidFill>
                  <a:schemeClr val="tx1"/>
                </a:solidFill>
                <a:latin typeface="Papyrus"/>
                <a:cs typeface="Papyrus"/>
              </a:rPr>
              <a:t>Then shall He speak to them in His wrath, </a:t>
            </a:r>
            <a:r>
              <a:rPr lang="en-US" sz="2000" dirty="0">
                <a:solidFill>
                  <a:schemeClr val="tx1"/>
                </a:solidFill>
                <a:latin typeface="Papyrus"/>
                <a:cs typeface="Papyrus"/>
              </a:rPr>
              <a:t>&amp;</a:t>
            </a:r>
            <a:r>
              <a:rPr lang="en-US" sz="2000" dirty="0" smtClean="0">
                <a:solidFill>
                  <a:schemeClr val="tx1"/>
                </a:solidFill>
                <a:latin typeface="Papyrus"/>
                <a:cs typeface="Papyrus"/>
              </a:rPr>
              <a:t> vex them in His sore displeasure</a:t>
            </a:r>
          </a:p>
        </p:txBody>
      </p:sp>
      <p:pic>
        <p:nvPicPr>
          <p:cNvPr id="8" name="Picture 7" descr="copy-blog-image-21.png"/>
          <p:cNvPicPr>
            <a:picLocks noChangeAspect="1"/>
          </p:cNvPicPr>
          <p:nvPr/>
        </p:nvPicPr>
        <p:blipFill rotWithShape="1">
          <a:blip r:embed="rId3">
            <a:extLst>
              <a:ext uri="{28A0092B-C50C-407E-A947-70E740481C1C}">
                <a14:useLocalDpi xmlns:a14="http://schemas.microsoft.com/office/drawing/2010/main" val="0"/>
              </a:ext>
            </a:extLst>
          </a:blip>
          <a:srcRect l="4780" r="2946"/>
          <a:stretch/>
        </p:blipFill>
        <p:spPr>
          <a:xfrm>
            <a:off x="270626" y="423270"/>
            <a:ext cx="8604028" cy="3197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06878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380</TotalTime>
  <Words>2643</Words>
  <Application>Microsoft Macintosh PowerPoint</Application>
  <PresentationFormat>On-screen Show (4:3)</PresentationFormat>
  <Paragraphs>237</Paragraphs>
  <Slides>56</Slides>
  <Notes>3</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Jerusalem Belongs to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‘”Behold, I will make Jerusalem a cup of trembling to all the people round about, then they shall be in the siege both against Judah and against Jerusalem.  And in that Day will I make Jerusalem a burdensome stone for all people; all that burden themselves with it shall be cut in pieces, though all the people of the earth be gathered against it.  (Zechariah 12:2-3)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53</cp:revision>
  <dcterms:created xsi:type="dcterms:W3CDTF">2016-04-01T14:43:11Z</dcterms:created>
  <dcterms:modified xsi:type="dcterms:W3CDTF">2020-08-23T18:52:04Z</dcterms:modified>
</cp:coreProperties>
</file>