
<file path=[Content_Types].xml><?xml version="1.0" encoding="utf-8"?>
<Types xmlns="http://schemas.openxmlformats.org/package/2006/content-types">
  <Default Extension="xml" ContentType="application/xml"/>
  <Default Extension="TIF" ContentType="image/tiff"/>
  <Default Extension="jpeg" ContentType="image/jpeg"/>
  <Default Extension="jp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7" r:id="rId2"/>
    <p:sldId id="258" r:id="rId3"/>
    <p:sldId id="259" r:id="rId4"/>
    <p:sldId id="332" r:id="rId5"/>
    <p:sldId id="260" r:id="rId6"/>
    <p:sldId id="263" r:id="rId7"/>
    <p:sldId id="261" r:id="rId8"/>
    <p:sldId id="262" r:id="rId9"/>
    <p:sldId id="264" r:id="rId10"/>
    <p:sldId id="265" r:id="rId11"/>
    <p:sldId id="266" r:id="rId12"/>
    <p:sldId id="267" r:id="rId13"/>
    <p:sldId id="268" r:id="rId14"/>
    <p:sldId id="269" r:id="rId15"/>
    <p:sldId id="270" r:id="rId16"/>
    <p:sldId id="271" r:id="rId17"/>
    <p:sldId id="272" r:id="rId18"/>
    <p:sldId id="333"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4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58" d="100"/>
          <a:sy n="58" d="100"/>
        </p:scale>
        <p:origin x="-186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presProps" Target="presProps.xml"/><Relationship Id="rId4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46DA894-6140-6E48-9F3E-4DDA745451E3}" type="datetimeFigureOut">
              <a:rPr lang="en-US" smtClean="0"/>
              <a:t>8/23/20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202B4B-863F-004B-B099-4E8D6DEAEFAD}" type="slidenum">
              <a:rPr lang="en-US" smtClean="0"/>
              <a:t>‹#›</a:t>
            </a:fld>
            <a:endParaRPr lang="en-US"/>
          </a:p>
        </p:txBody>
      </p:sp>
    </p:spTree>
    <p:extLst>
      <p:ext uri="{BB962C8B-B14F-4D97-AF65-F5344CB8AC3E}">
        <p14:creationId xmlns:p14="http://schemas.microsoft.com/office/powerpoint/2010/main" val="23557051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4D1DD-295E-5F42-9185-EC1D538C2F9B}" type="slidenum">
              <a:rPr lang="en-US" smtClean="0"/>
              <a:t>2</a:t>
            </a:fld>
            <a:endParaRPr lang="en-US"/>
          </a:p>
        </p:txBody>
      </p:sp>
    </p:spTree>
    <p:extLst>
      <p:ext uri="{BB962C8B-B14F-4D97-AF65-F5344CB8AC3E}">
        <p14:creationId xmlns:p14="http://schemas.microsoft.com/office/powerpoint/2010/main" val="417971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4D1DD-295E-5F42-9185-EC1D538C2F9B}" type="slidenum">
              <a:rPr lang="en-US" smtClean="0"/>
              <a:t>40</a:t>
            </a:fld>
            <a:endParaRPr lang="en-US"/>
          </a:p>
        </p:txBody>
      </p:sp>
    </p:spTree>
    <p:extLst>
      <p:ext uri="{BB962C8B-B14F-4D97-AF65-F5344CB8AC3E}">
        <p14:creationId xmlns:p14="http://schemas.microsoft.com/office/powerpoint/2010/main" val="4179713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DA8488-7B6D-0144-AB33-D751B4346E07}"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1728544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DA8488-7B6D-0144-AB33-D751B4346E07}"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3125370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DA8488-7B6D-0144-AB33-D751B4346E07}"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266844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DA8488-7B6D-0144-AB33-D751B4346E07}"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13864930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2DA8488-7B6D-0144-AB33-D751B4346E07}" type="datetimeFigureOut">
              <a:rPr lang="en-US" smtClean="0"/>
              <a:t>8/23/20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1264096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DA8488-7B6D-0144-AB33-D751B4346E07}"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31534427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DA8488-7B6D-0144-AB33-D751B4346E07}" type="datetimeFigureOut">
              <a:rPr lang="en-US" smtClean="0"/>
              <a:t>8/23/20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898037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DA8488-7B6D-0144-AB33-D751B4346E07}" type="datetimeFigureOut">
              <a:rPr lang="en-US" smtClean="0"/>
              <a:t>8/23/20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875597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DA8488-7B6D-0144-AB33-D751B4346E07}" type="datetimeFigureOut">
              <a:rPr lang="en-US" smtClean="0"/>
              <a:t>8/23/20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26752178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DA8488-7B6D-0144-AB33-D751B4346E07}"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2966242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2DA8488-7B6D-0144-AB33-D751B4346E07}" type="datetimeFigureOut">
              <a:rPr lang="en-US" smtClean="0"/>
              <a:t>8/23/20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4AE660-2E88-9A4F-9FAD-23212DAB2A36}" type="slidenum">
              <a:rPr lang="en-US" smtClean="0"/>
              <a:t>‹#›</a:t>
            </a:fld>
            <a:endParaRPr lang="en-US"/>
          </a:p>
        </p:txBody>
      </p:sp>
    </p:spTree>
    <p:extLst>
      <p:ext uri="{BB962C8B-B14F-4D97-AF65-F5344CB8AC3E}">
        <p14:creationId xmlns:p14="http://schemas.microsoft.com/office/powerpoint/2010/main" val="35909240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DA8488-7B6D-0144-AB33-D751B4346E07}" type="datetimeFigureOut">
              <a:rPr lang="en-US" smtClean="0"/>
              <a:t>8/23/20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4AE660-2E88-9A4F-9FAD-23212DAB2A36}" type="slidenum">
              <a:rPr lang="en-US" smtClean="0"/>
              <a:t>‹#›</a:t>
            </a:fld>
            <a:endParaRPr lang="en-US"/>
          </a:p>
        </p:txBody>
      </p:sp>
    </p:spTree>
    <p:extLst>
      <p:ext uri="{BB962C8B-B14F-4D97-AF65-F5344CB8AC3E}">
        <p14:creationId xmlns:p14="http://schemas.microsoft.com/office/powerpoint/2010/main" val="2264723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TIF"/></Relationships>
</file>

<file path=ppt/slides/_rels/slide13.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23.png"/><Relationship Id="rId5" Type="http://schemas.microsoft.com/office/2007/relationships/hdphoto" Target="../media/hdphoto8.wdp"/><Relationship Id="rId1" Type="http://schemas.openxmlformats.org/officeDocument/2006/relationships/slideLayout" Target="../slideLayouts/slideLayout1.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png"/><Relationship Id="rId3" Type="http://schemas.microsoft.com/office/2007/relationships/hdphoto" Target="../media/hdphoto9.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png"/><Relationship Id="rId3" Type="http://schemas.microsoft.com/office/2007/relationships/hdphoto" Target="../media/hdphoto10.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microsoft.com/office/2007/relationships/hdphoto" Target="../media/hdphoto11.wdp"/><Relationship Id="rId5" Type="http://schemas.openxmlformats.org/officeDocument/2006/relationships/image" Target="../media/image30.jpg"/><Relationship Id="rId6" Type="http://schemas.openxmlformats.org/officeDocument/2006/relationships/image" Target="../media/image31.png"/><Relationship Id="rId7" Type="http://schemas.microsoft.com/office/2007/relationships/hdphoto" Target="../media/hdphoto12.wdp"/><Relationship Id="rId8" Type="http://schemas.openxmlformats.org/officeDocument/2006/relationships/image" Target="../media/image32.jpeg"/><Relationship Id="rId1" Type="http://schemas.openxmlformats.org/officeDocument/2006/relationships/slideLayout" Target="../slideLayouts/slideLayout1.xml"/><Relationship Id="rId2" Type="http://schemas.openxmlformats.org/officeDocument/2006/relationships/image" Target="../media/image2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microsoft.com/office/2007/relationships/hdphoto" Target="../media/hdphoto13.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4.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5" Type="http://schemas.microsoft.com/office/2007/relationships/hdphoto" Target="../media/hdphoto2.wdp"/><Relationship Id="rId6" Type="http://schemas.microsoft.com/office/2007/relationships/hdphoto" Target="../media/hdphoto3.wdp"/><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 Id="rId3" Type="http://schemas.microsoft.com/office/2007/relationships/hdphoto" Target="../media/hdphoto14.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eg"/><Relationship Id="rId3" Type="http://schemas.microsoft.com/office/2007/relationships/hdphoto" Target="../media/hdphoto15.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3.png"/><Relationship Id="rId3" Type="http://schemas.microsoft.com/office/2007/relationships/hdphoto" Target="../media/hdphoto16.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jpeg"/><Relationship Id="rId3" Type="http://schemas.microsoft.com/office/2007/relationships/hdphoto" Target="../media/hdphoto15.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eg"/><Relationship Id="rId3" Type="http://schemas.microsoft.com/office/2007/relationships/hdphoto" Target="../media/hdphoto17.wdp"/></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4" Type="http://schemas.microsoft.com/office/2007/relationships/hdphoto" Target="../media/hdphoto18.wdp"/><Relationship Id="rId1" Type="http://schemas.openxmlformats.org/officeDocument/2006/relationships/slideLayout" Target="../slideLayouts/slideLayout1.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4" Type="http://schemas.microsoft.com/office/2007/relationships/hdphoto" Target="../media/hdphoto18.wdp"/><Relationship Id="rId1" Type="http://schemas.openxmlformats.org/officeDocument/2006/relationships/slideLayout" Target="../slideLayouts/slideLayout1.xml"/><Relationship Id="rId2"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jpeg"/><Relationship Id="rId3"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9.png"/><Relationship Id="rId5" Type="http://schemas.microsoft.com/office/2007/relationships/hdphoto" Target="../media/hdphoto6.wdp"/><Relationship Id="rId6" Type="http://schemas.openxmlformats.org/officeDocument/2006/relationships/image" Target="../media/image10.jpg"/><Relationship Id="rId7"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g"/><Relationship Id="rId8" Type="http://schemas.openxmlformats.org/officeDocument/2006/relationships/image" Target="../media/image18.gif"/><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ood Covenant_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solidFill>
            <a:schemeClr val="accent5">
              <a:lumMod val="75000"/>
            </a:schemeClr>
          </a:solidFill>
        </p:spPr>
      </p:pic>
      <p:sp>
        <p:nvSpPr>
          <p:cNvPr id="5" name="TextBox 4"/>
          <p:cNvSpPr txBox="1"/>
          <p:nvPr/>
        </p:nvSpPr>
        <p:spPr>
          <a:xfrm>
            <a:off x="1713399" y="5557971"/>
            <a:ext cx="6571384" cy="707886"/>
          </a:xfrm>
          <a:prstGeom prst="rect">
            <a:avLst/>
          </a:prstGeom>
          <a:noFill/>
        </p:spPr>
        <p:txBody>
          <a:bodyPr wrap="square" rtlCol="0">
            <a:spAutoFit/>
          </a:bodyPr>
          <a:lstStyle/>
          <a:p>
            <a:r>
              <a:rPr lang="en-US" sz="4000" dirty="0">
                <a:solidFill>
                  <a:schemeClr val="bg1"/>
                </a:solidFill>
                <a:latin typeface="Noteworthy Light"/>
                <a:cs typeface="Noteworthy Light"/>
              </a:rPr>
              <a:t> </a:t>
            </a:r>
            <a:r>
              <a:rPr lang="en-US" sz="4000" dirty="0" smtClean="0">
                <a:solidFill>
                  <a:schemeClr val="bg1"/>
                </a:solidFill>
                <a:latin typeface="Noteworthy Light"/>
                <a:cs typeface="Noteworthy Light"/>
              </a:rPr>
              <a:t>  God’s Power &amp; Protection</a:t>
            </a:r>
            <a:endParaRPr lang="en-US" sz="4000" dirty="0">
              <a:solidFill>
                <a:schemeClr val="bg1"/>
              </a:solidFill>
              <a:latin typeface="Noteworthy Light"/>
              <a:cs typeface="Noteworthy Light"/>
            </a:endParaRPr>
          </a:p>
        </p:txBody>
      </p:sp>
    </p:spTree>
    <p:extLst>
      <p:ext uri="{BB962C8B-B14F-4D97-AF65-F5344CB8AC3E}">
        <p14:creationId xmlns:p14="http://schemas.microsoft.com/office/powerpoint/2010/main" val="26283934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 name="Picture 2" descr="17.jpg"/>
          <p:cNvPicPr>
            <a:picLocks noChangeAspect="1"/>
          </p:cNvPicPr>
          <p:nvPr/>
        </p:nvPicPr>
        <p:blipFill rotWithShape="1">
          <a:blip r:embed="rId2">
            <a:extLst>
              <a:ext uri="{28A0092B-C50C-407E-A947-70E740481C1C}">
                <a14:useLocalDpi xmlns:a14="http://schemas.microsoft.com/office/drawing/2010/main" val="0"/>
              </a:ext>
            </a:extLst>
          </a:blip>
          <a:srcRect l="11433" t="8816" r="11976" b="10948"/>
          <a:stretch/>
        </p:blipFill>
        <p:spPr>
          <a:xfrm>
            <a:off x="0" y="333138"/>
            <a:ext cx="4381692" cy="6207975"/>
          </a:xfrm>
          <a:prstGeom prst="rect">
            <a:avLst/>
          </a:prstGeom>
        </p:spPr>
      </p:pic>
      <p:sp>
        <p:nvSpPr>
          <p:cNvPr id="6" name="TextBox 5"/>
          <p:cNvSpPr txBox="1"/>
          <p:nvPr/>
        </p:nvSpPr>
        <p:spPr>
          <a:xfrm>
            <a:off x="4381692" y="333138"/>
            <a:ext cx="4762308" cy="623247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smtClean="0">
                <a:solidFill>
                  <a:srgbClr val="000000"/>
                </a:solidFill>
                <a:latin typeface="Noteworthy Light"/>
                <a:cs typeface="Noteworthy Light"/>
              </a:rPr>
              <a:t>     </a:t>
            </a:r>
            <a:r>
              <a:rPr lang="en-US" sz="1900" dirty="0" smtClean="0">
                <a:solidFill>
                  <a:srgbClr val="000000"/>
                </a:solidFill>
                <a:latin typeface="Noteworthy Light"/>
                <a:cs typeface="Noteworthy Light"/>
              </a:rPr>
              <a:t>  Revelation 12 – The Woman is Israel</a:t>
            </a:r>
          </a:p>
          <a:p>
            <a:endParaRPr lang="en-US" sz="1900" dirty="0" smtClean="0">
              <a:solidFill>
                <a:srgbClr val="000000"/>
              </a:solidFill>
              <a:latin typeface="Noteworthy Light"/>
              <a:cs typeface="Noteworthy Light"/>
            </a:endParaRPr>
          </a:p>
          <a:p>
            <a:r>
              <a:rPr lang="en-US" sz="1900" dirty="0" smtClean="0">
                <a:solidFill>
                  <a:srgbClr val="000000"/>
                </a:solidFill>
                <a:latin typeface="Noteworthy Light"/>
                <a:cs typeface="Noteworthy Light"/>
              </a:rPr>
              <a:t>1. And there appeared a great wonder in heaven: </a:t>
            </a:r>
          </a:p>
          <a:p>
            <a:r>
              <a:rPr lang="en-US" sz="1900" dirty="0" smtClean="0">
                <a:solidFill>
                  <a:srgbClr val="000000"/>
                </a:solidFill>
                <a:latin typeface="Noteworthy Light"/>
                <a:cs typeface="Noteworthy Light"/>
              </a:rPr>
              <a:t> a woman clothed with the sun &amp; the moon under      </a:t>
            </a:r>
          </a:p>
          <a:p>
            <a:r>
              <a:rPr lang="en-US" sz="1900" dirty="0" smtClean="0">
                <a:solidFill>
                  <a:srgbClr val="000000"/>
                </a:solidFill>
                <a:latin typeface="Noteworthy Light"/>
                <a:cs typeface="Noteworthy Light"/>
              </a:rPr>
              <a:t> her feet &amp; on her head a crown on 12 stars</a:t>
            </a:r>
          </a:p>
          <a:p>
            <a:r>
              <a:rPr lang="en-US" sz="1900" dirty="0" smtClean="0">
                <a:solidFill>
                  <a:srgbClr val="000000"/>
                </a:solidFill>
                <a:latin typeface="Noteworthy Light"/>
                <a:cs typeface="Noteworthy Light"/>
              </a:rPr>
              <a:t>2. And she being with child cried,</a:t>
            </a:r>
          </a:p>
          <a:p>
            <a:r>
              <a:rPr lang="en-US" sz="1900" dirty="0">
                <a:solidFill>
                  <a:srgbClr val="000000"/>
                </a:solidFill>
                <a:latin typeface="Noteworthy Light"/>
                <a:cs typeface="Noteworthy Light"/>
              </a:rPr>
              <a:t> </a:t>
            </a:r>
            <a:r>
              <a:rPr lang="en-US" sz="1900" dirty="0" smtClean="0">
                <a:solidFill>
                  <a:srgbClr val="000000"/>
                </a:solidFill>
                <a:latin typeface="Noteworthy Light"/>
                <a:cs typeface="Noteworthy Light"/>
              </a:rPr>
              <a:t>    travailing in birth &amp; in pain to be delivered.</a:t>
            </a:r>
          </a:p>
          <a:p>
            <a:endParaRPr lang="en-US" sz="1900" dirty="0">
              <a:solidFill>
                <a:srgbClr val="000000"/>
              </a:solidFill>
              <a:latin typeface="Noteworthy Light"/>
              <a:cs typeface="Noteworthy Light"/>
            </a:endParaRPr>
          </a:p>
          <a:p>
            <a:endParaRPr lang="en-US" sz="1900" dirty="0" smtClean="0">
              <a:solidFill>
                <a:srgbClr val="000000"/>
              </a:solidFill>
              <a:latin typeface="Noteworthy Light"/>
              <a:cs typeface="Noteworthy Light"/>
            </a:endParaRPr>
          </a:p>
          <a:p>
            <a:r>
              <a:rPr lang="en-US" sz="1900" dirty="0" smtClean="0">
                <a:solidFill>
                  <a:srgbClr val="000000"/>
                </a:solidFill>
                <a:latin typeface="Noteworthy Light"/>
                <a:cs typeface="Noteworthy Light"/>
              </a:rPr>
              <a:t>3. And there appeared another wonder in heaven</a:t>
            </a:r>
            <a:endParaRPr lang="en-US" sz="1900" dirty="0">
              <a:solidFill>
                <a:srgbClr val="000000"/>
              </a:solidFill>
              <a:latin typeface="Noteworthy Light"/>
              <a:cs typeface="Noteworthy Light"/>
            </a:endParaRPr>
          </a:p>
          <a:p>
            <a:r>
              <a:rPr lang="en-US" sz="1900" dirty="0" smtClean="0">
                <a:solidFill>
                  <a:srgbClr val="000000"/>
                </a:solidFill>
                <a:latin typeface="Noteworthy Light"/>
                <a:cs typeface="Noteworthy Light"/>
              </a:rPr>
              <a:t>   Behold, a great red dragon, having 7 heads</a:t>
            </a:r>
          </a:p>
          <a:p>
            <a:r>
              <a:rPr lang="en-US" sz="1900" dirty="0" smtClean="0">
                <a:solidFill>
                  <a:srgbClr val="000000"/>
                </a:solidFill>
                <a:latin typeface="Noteworthy Light"/>
                <a:cs typeface="Noteworthy Light"/>
              </a:rPr>
              <a:t>      &amp; 10 horns, and 7 crowns upon his heads.</a:t>
            </a:r>
          </a:p>
          <a:p>
            <a:r>
              <a:rPr lang="en-US" sz="1900" dirty="0" smtClean="0">
                <a:solidFill>
                  <a:srgbClr val="000000"/>
                </a:solidFill>
                <a:latin typeface="Noteworthy Light"/>
                <a:cs typeface="Noteworthy Light"/>
              </a:rPr>
              <a:t>4. And his tail drew 1/3 part of the stars </a:t>
            </a:r>
          </a:p>
          <a:p>
            <a:r>
              <a:rPr lang="en-US" sz="1900" dirty="0">
                <a:solidFill>
                  <a:srgbClr val="000000"/>
                </a:solidFill>
                <a:latin typeface="Noteworthy Light"/>
                <a:cs typeface="Noteworthy Light"/>
              </a:rPr>
              <a:t> </a:t>
            </a:r>
            <a:r>
              <a:rPr lang="en-US" sz="1900" dirty="0" smtClean="0">
                <a:solidFill>
                  <a:srgbClr val="000000"/>
                </a:solidFill>
                <a:latin typeface="Noteworthy Light"/>
                <a:cs typeface="Noteworthy Light"/>
              </a:rPr>
              <a:t>    of heaven, and cast them to the earth.</a:t>
            </a:r>
          </a:p>
          <a:p>
            <a:endParaRPr lang="en-US" sz="1900" dirty="0" smtClean="0">
              <a:solidFill>
                <a:srgbClr val="000000"/>
              </a:solidFill>
              <a:latin typeface="Noteworthy Light"/>
              <a:cs typeface="Noteworthy Light"/>
            </a:endParaRPr>
          </a:p>
          <a:p>
            <a:r>
              <a:rPr lang="en-US" sz="1900" dirty="0" smtClean="0">
                <a:solidFill>
                  <a:srgbClr val="000000"/>
                </a:solidFill>
                <a:latin typeface="Noteworthy Light"/>
                <a:cs typeface="Noteworthy Light"/>
              </a:rPr>
              <a:t>5. And the dragon stood before the woman</a:t>
            </a:r>
          </a:p>
          <a:p>
            <a:r>
              <a:rPr lang="en-US" sz="1900" dirty="0">
                <a:solidFill>
                  <a:srgbClr val="000000"/>
                </a:solidFill>
                <a:latin typeface="Noteworthy Light"/>
                <a:cs typeface="Noteworthy Light"/>
              </a:rPr>
              <a:t> </a:t>
            </a:r>
            <a:r>
              <a:rPr lang="en-US" sz="1900" dirty="0" smtClean="0">
                <a:solidFill>
                  <a:srgbClr val="000000"/>
                </a:solidFill>
                <a:latin typeface="Noteworthy Light"/>
                <a:cs typeface="Noteworthy Light"/>
              </a:rPr>
              <a:t>  who was ready to be delivered</a:t>
            </a:r>
          </a:p>
          <a:p>
            <a:r>
              <a:rPr lang="en-US" sz="1900" dirty="0">
                <a:solidFill>
                  <a:srgbClr val="000000"/>
                </a:solidFill>
                <a:latin typeface="Noteworthy Light"/>
                <a:cs typeface="Noteworthy Light"/>
              </a:rPr>
              <a:t> </a:t>
            </a:r>
            <a:r>
              <a:rPr lang="en-US" sz="1900" dirty="0" smtClean="0">
                <a:solidFill>
                  <a:srgbClr val="000000"/>
                </a:solidFill>
                <a:latin typeface="Noteworthy Light"/>
                <a:cs typeface="Noteworthy Light"/>
              </a:rPr>
              <a:t>  to devour her child as soon as it was born.</a:t>
            </a:r>
          </a:p>
          <a:p>
            <a:r>
              <a:rPr lang="en-US" sz="1900" dirty="0" smtClean="0">
                <a:solidFill>
                  <a:srgbClr val="000000"/>
                </a:solidFill>
                <a:latin typeface="Noteworthy Light"/>
                <a:cs typeface="Noteworthy Light"/>
              </a:rPr>
              <a:t>6. And she brought forth a man child</a:t>
            </a:r>
          </a:p>
          <a:p>
            <a:r>
              <a:rPr lang="en-US" sz="1900" dirty="0">
                <a:solidFill>
                  <a:srgbClr val="000000"/>
                </a:solidFill>
                <a:latin typeface="Noteworthy Light"/>
                <a:cs typeface="Noteworthy Light"/>
              </a:rPr>
              <a:t> </a:t>
            </a:r>
            <a:r>
              <a:rPr lang="en-US" sz="1900" dirty="0" smtClean="0">
                <a:solidFill>
                  <a:srgbClr val="000000"/>
                </a:solidFill>
                <a:latin typeface="Noteworthy Light"/>
                <a:cs typeface="Noteworthy Light"/>
              </a:rPr>
              <a:t>    who will </a:t>
            </a:r>
            <a:r>
              <a:rPr lang="en-US" sz="1900" dirty="0">
                <a:solidFill>
                  <a:srgbClr val="000000"/>
                </a:solidFill>
                <a:latin typeface="Noteworthy Light"/>
                <a:cs typeface="Noteworthy Light"/>
              </a:rPr>
              <a:t>r</a:t>
            </a:r>
            <a:r>
              <a:rPr lang="en-US" sz="1900" dirty="0" smtClean="0">
                <a:solidFill>
                  <a:srgbClr val="000000"/>
                </a:solidFill>
                <a:latin typeface="Noteworthy Light"/>
                <a:cs typeface="Noteworthy Light"/>
              </a:rPr>
              <a:t>ule all nations with a  rod of iron</a:t>
            </a:r>
          </a:p>
          <a:p>
            <a:endParaRPr lang="en-US" sz="1900" dirty="0" smtClean="0">
              <a:solidFill>
                <a:srgbClr val="000000"/>
              </a:solidFill>
              <a:latin typeface="Noteworthy Light"/>
              <a:cs typeface="Noteworthy Light"/>
            </a:endParaRPr>
          </a:p>
        </p:txBody>
      </p:sp>
    </p:spTree>
    <p:extLst>
      <p:ext uri="{BB962C8B-B14F-4D97-AF65-F5344CB8AC3E}">
        <p14:creationId xmlns:p14="http://schemas.microsoft.com/office/powerpoint/2010/main" val="100467756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282207" y="423272"/>
            <a:ext cx="8546830" cy="1015663"/>
          </a:xfrm>
          <a:prstGeom prst="rect">
            <a:avLst/>
          </a:prstGeom>
          <a:solidFill>
            <a:srgbClr val="804000"/>
          </a:solidFill>
        </p:spPr>
        <p:txBody>
          <a:bodyPr wrap="square" rtlCol="0">
            <a:spAutoFit/>
          </a:bodyPr>
          <a:lstStyle/>
          <a:p>
            <a:r>
              <a:rPr lang="en-US" sz="2000" dirty="0" smtClean="0">
                <a:solidFill>
                  <a:schemeClr val="bg1"/>
                </a:solidFill>
                <a:latin typeface="Papyrus"/>
                <a:cs typeface="Papyrus"/>
              </a:rPr>
              <a:t>The Woman  is Israel, not the Church – Israel gave birth to the Messiah!</a:t>
            </a:r>
          </a:p>
          <a:p>
            <a:r>
              <a:rPr lang="en-US" sz="2000" dirty="0" smtClean="0">
                <a:solidFill>
                  <a:schemeClr val="bg1"/>
                </a:solidFill>
                <a:latin typeface="Papyrus"/>
                <a:cs typeface="Papyrus"/>
              </a:rPr>
              <a:t>In Genesis 37:9 - Joseph has a  dream and  the sun, moon, and 11 stars ( clearly understood to be his parents and 11 brothers) bow  to Joseph!</a:t>
            </a:r>
            <a:endParaRPr lang="en-US" sz="2400" dirty="0">
              <a:solidFill>
                <a:schemeClr val="bg1"/>
              </a:solidFill>
              <a:latin typeface="Papyrus"/>
              <a:cs typeface="Papyrus"/>
            </a:endParaRPr>
          </a:p>
        </p:txBody>
      </p:sp>
      <p:pic>
        <p:nvPicPr>
          <p:cNvPr id="3" name="Picture 2" descr="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517" y="1580026"/>
            <a:ext cx="7821156" cy="50024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348210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dirty="0" smtClean="0">
                <a:latin typeface="Papyrus"/>
                <a:cs typeface="Papyrus"/>
              </a:rPr>
              <a:t>“</a:t>
            </a:r>
            <a:endParaRPr lang="en-US" sz="2000" dirty="0">
              <a:latin typeface="Papyrus"/>
              <a:cs typeface="Papyrus"/>
            </a:endParaRPr>
          </a:p>
        </p:txBody>
      </p:sp>
      <p:sp>
        <p:nvSpPr>
          <p:cNvPr id="5" name="TextBox 4"/>
          <p:cNvSpPr txBox="1"/>
          <p:nvPr/>
        </p:nvSpPr>
        <p:spPr>
          <a:xfrm>
            <a:off x="2241062" y="971044"/>
            <a:ext cx="4668879" cy="369332"/>
          </a:xfrm>
          <a:prstGeom prst="rect">
            <a:avLst/>
          </a:prstGeom>
          <a:noFill/>
        </p:spPr>
        <p:txBody>
          <a:bodyPr wrap="square" rtlCol="0">
            <a:spAutoFit/>
          </a:bodyPr>
          <a:lstStyle/>
          <a:p>
            <a:endParaRPr lang="en-US" dirty="0"/>
          </a:p>
        </p:txBody>
      </p:sp>
      <p:pic>
        <p:nvPicPr>
          <p:cNvPr id="2" name="Picture 1" descr="23.TIF"/>
          <p:cNvPicPr>
            <a:picLocks noChangeAspect="1"/>
          </p:cNvPicPr>
          <p:nvPr/>
        </p:nvPicPr>
        <p:blipFill rotWithShape="1">
          <a:blip r:embed="rId2">
            <a:extLst>
              <a:ext uri="{28A0092B-C50C-407E-A947-70E740481C1C}">
                <a14:useLocalDpi xmlns:a14="http://schemas.microsoft.com/office/drawing/2010/main" val="0"/>
              </a:ext>
            </a:extLst>
          </a:blip>
          <a:srcRect l="6158" t="14160" r="3415" b="9411"/>
          <a:stretch/>
        </p:blipFill>
        <p:spPr>
          <a:xfrm>
            <a:off x="735094" y="303778"/>
            <a:ext cx="7768355" cy="4577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317484" y="5079536"/>
            <a:ext cx="8590738" cy="1631216"/>
          </a:xfrm>
          <a:prstGeom prst="rect">
            <a:avLst/>
          </a:prstGeom>
          <a:solidFill>
            <a:srgbClr val="804000"/>
          </a:solidFill>
        </p:spPr>
        <p:txBody>
          <a:bodyPr wrap="square" rtlCol="0">
            <a:spAutoFit/>
          </a:bodyPr>
          <a:lstStyle/>
          <a:p>
            <a:r>
              <a:rPr lang="en-US" sz="2000" dirty="0" smtClean="0">
                <a:solidFill>
                  <a:srgbClr val="FFFFFF"/>
                </a:solidFill>
                <a:latin typeface="Papyrus"/>
                <a:cs typeface="Papyrus"/>
              </a:rPr>
              <a:t>13. “And when the dragon saw that he was cast to the earth,  he persecuted the woman who brought forth the man child.      14. And to the woman were given </a:t>
            </a:r>
            <a:r>
              <a:rPr lang="en-US" sz="2000" dirty="0" smtClean="0">
                <a:latin typeface="Papyrus"/>
                <a:cs typeface="Papyrus"/>
              </a:rPr>
              <a:t>2 wings of a great eagle</a:t>
            </a:r>
            <a:r>
              <a:rPr lang="en-US" sz="2000" dirty="0" smtClean="0">
                <a:solidFill>
                  <a:srgbClr val="FFFFFF"/>
                </a:solidFill>
                <a:latin typeface="Papyrus"/>
                <a:cs typeface="Papyrus"/>
              </a:rPr>
              <a:t>, that she might fly into the wilderness, into her place, where she is nourished for a time, times, and half a time from the face of the serpent.”       </a:t>
            </a:r>
            <a:r>
              <a:rPr lang="en-US" sz="2000" dirty="0" smtClean="0">
                <a:solidFill>
                  <a:srgbClr val="000000"/>
                </a:solidFill>
                <a:latin typeface="Papyrus"/>
                <a:cs typeface="Papyrus"/>
              </a:rPr>
              <a:t>Revelation 12:13-14  - Last 3 ½ Years of Tribulation</a:t>
            </a:r>
            <a:endParaRPr lang="en-US" sz="2000" dirty="0">
              <a:solidFill>
                <a:srgbClr val="000000"/>
              </a:solidFill>
              <a:latin typeface="Papyrus"/>
              <a:cs typeface="Papyrus"/>
            </a:endParaRPr>
          </a:p>
        </p:txBody>
      </p:sp>
    </p:spTree>
    <p:extLst>
      <p:ext uri="{BB962C8B-B14F-4D97-AF65-F5344CB8AC3E}">
        <p14:creationId xmlns:p14="http://schemas.microsoft.com/office/powerpoint/2010/main" val="18678885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342679" y="363883"/>
            <a:ext cx="8405727" cy="6247864"/>
          </a:xfrm>
          <a:prstGeom prst="rect">
            <a:avLst/>
          </a:prstGeom>
          <a:solidFill>
            <a:srgbClr val="804000"/>
          </a:solidFill>
        </p:spPr>
        <p:txBody>
          <a:bodyPr wrap="square" rtlCol="0">
            <a:spAutoFit/>
          </a:bodyPr>
          <a:lstStyle/>
          <a:p>
            <a:r>
              <a:rPr lang="en-US" sz="2000" dirty="0" smtClean="0">
                <a:solidFill>
                  <a:schemeClr val="bg1"/>
                </a:solidFill>
                <a:latin typeface="Papyrus"/>
                <a:cs typeface="Papyrus"/>
              </a:rPr>
              <a:t>8.“When the Most High divided to the nations their inheritance, </a:t>
            </a:r>
          </a:p>
          <a:p>
            <a:r>
              <a:rPr lang="en-US" sz="2000" dirty="0" smtClean="0">
                <a:solidFill>
                  <a:schemeClr val="bg1"/>
                </a:solidFill>
                <a:latin typeface="Papyrus"/>
                <a:cs typeface="Papyrus"/>
              </a:rPr>
              <a:t>    when He separated the sons of Adam, </a:t>
            </a:r>
          </a:p>
          <a:p>
            <a:r>
              <a:rPr lang="en-US" sz="2000" dirty="0" smtClean="0">
                <a:solidFill>
                  <a:schemeClr val="bg1"/>
                </a:solidFill>
                <a:latin typeface="Papyrus"/>
                <a:cs typeface="Papyrus"/>
              </a:rPr>
              <a:t>    He set the bounds of the people according </a:t>
            </a:r>
          </a:p>
          <a:p>
            <a:r>
              <a:rPr lang="en-US" sz="2000" dirty="0" smtClean="0">
                <a:solidFill>
                  <a:schemeClr val="bg1"/>
                </a:solidFill>
                <a:latin typeface="Papyrus"/>
                <a:cs typeface="Papyrus"/>
              </a:rPr>
              <a:t>     to the number of the children of Israel.</a:t>
            </a:r>
          </a:p>
          <a:p>
            <a:r>
              <a:rPr lang="en-US" sz="2000" dirty="0" smtClean="0">
                <a:solidFill>
                  <a:schemeClr val="bg1"/>
                </a:solidFill>
                <a:latin typeface="Papyrus"/>
                <a:cs typeface="Papyrus"/>
              </a:rPr>
              <a:t>9. For the Lord’s portion is His people:</a:t>
            </a:r>
          </a:p>
          <a:p>
            <a:r>
              <a:rPr lang="en-US" sz="2000" dirty="0">
                <a:solidFill>
                  <a:schemeClr val="bg1"/>
                </a:solidFill>
                <a:latin typeface="Papyrus"/>
                <a:cs typeface="Papyrus"/>
              </a:rPr>
              <a:t> </a:t>
            </a:r>
            <a:r>
              <a:rPr lang="en-US" sz="2000" dirty="0" smtClean="0">
                <a:solidFill>
                  <a:schemeClr val="bg1"/>
                </a:solidFill>
                <a:latin typeface="Papyrus"/>
                <a:cs typeface="Papyrus"/>
              </a:rPr>
              <a:t>    Jacob is the lot of His inheritance</a:t>
            </a:r>
          </a:p>
          <a:p>
            <a:pPr marL="457200" indent="-457200">
              <a:buAutoNum type="arabicPeriod" startAt="10"/>
            </a:pPr>
            <a:r>
              <a:rPr lang="en-US" sz="2000" dirty="0" smtClean="0">
                <a:solidFill>
                  <a:schemeClr val="bg1"/>
                </a:solidFill>
                <a:latin typeface="Papyrus"/>
                <a:cs typeface="Papyrus"/>
              </a:rPr>
              <a:t>He found him in a desert land, </a:t>
            </a:r>
          </a:p>
          <a:p>
            <a:r>
              <a:rPr lang="en-US" sz="2000" dirty="0">
                <a:solidFill>
                  <a:schemeClr val="bg1"/>
                </a:solidFill>
                <a:latin typeface="Papyrus"/>
                <a:cs typeface="Papyrus"/>
              </a:rPr>
              <a:t> </a:t>
            </a:r>
            <a:r>
              <a:rPr lang="en-US" sz="2000" dirty="0" smtClean="0">
                <a:solidFill>
                  <a:schemeClr val="bg1"/>
                </a:solidFill>
                <a:latin typeface="Papyrus"/>
                <a:cs typeface="Papyrus"/>
              </a:rPr>
              <a:t>      and in the waste howling wilderness;</a:t>
            </a:r>
          </a:p>
          <a:p>
            <a:r>
              <a:rPr lang="en-US" sz="2000" dirty="0">
                <a:solidFill>
                  <a:schemeClr val="bg1"/>
                </a:solidFill>
                <a:latin typeface="Papyrus"/>
                <a:cs typeface="Papyrus"/>
              </a:rPr>
              <a:t> </a:t>
            </a:r>
            <a:r>
              <a:rPr lang="en-US" sz="2000" dirty="0" smtClean="0">
                <a:solidFill>
                  <a:schemeClr val="bg1"/>
                </a:solidFill>
                <a:latin typeface="Papyrus"/>
                <a:cs typeface="Papyrus"/>
              </a:rPr>
              <a:t>    He led him about, He instructed him</a:t>
            </a:r>
          </a:p>
          <a:p>
            <a:r>
              <a:rPr lang="en-US" sz="2000" dirty="0">
                <a:solidFill>
                  <a:schemeClr val="bg1"/>
                </a:solidFill>
                <a:latin typeface="Papyrus"/>
                <a:cs typeface="Papyrus"/>
              </a:rPr>
              <a:t> </a:t>
            </a:r>
            <a:r>
              <a:rPr lang="en-US" sz="2000" dirty="0" smtClean="0">
                <a:solidFill>
                  <a:schemeClr val="bg1"/>
                </a:solidFill>
                <a:latin typeface="Papyrus"/>
                <a:cs typeface="Papyrus"/>
              </a:rPr>
              <a:t>    He kept him as the apple of his eye.</a:t>
            </a:r>
          </a:p>
          <a:p>
            <a:r>
              <a:rPr lang="en-US" sz="2000" dirty="0" smtClean="0">
                <a:solidFill>
                  <a:schemeClr val="bg1"/>
                </a:solidFill>
                <a:latin typeface="Papyrus"/>
                <a:cs typeface="Papyrus"/>
              </a:rPr>
              <a:t>11</a:t>
            </a:r>
            <a:r>
              <a:rPr lang="en-US" sz="2000" dirty="0" smtClean="0">
                <a:solidFill>
                  <a:srgbClr val="000000"/>
                </a:solidFill>
                <a:latin typeface="Papyrus"/>
                <a:cs typeface="Papyrus"/>
              </a:rPr>
              <a:t>.   As an eagle stirs up her nest,</a:t>
            </a:r>
          </a:p>
          <a:p>
            <a:r>
              <a:rPr lang="en-US" sz="2000" dirty="0">
                <a:solidFill>
                  <a:srgbClr val="000000"/>
                </a:solidFill>
                <a:latin typeface="Papyrus"/>
                <a:cs typeface="Papyrus"/>
              </a:rPr>
              <a:t> </a:t>
            </a:r>
            <a:r>
              <a:rPr lang="en-US" sz="2000" dirty="0" smtClean="0">
                <a:solidFill>
                  <a:srgbClr val="000000"/>
                </a:solidFill>
                <a:latin typeface="Papyrus"/>
                <a:cs typeface="Papyrus"/>
              </a:rPr>
              <a:t>     flutters over her young,</a:t>
            </a:r>
          </a:p>
          <a:p>
            <a:r>
              <a:rPr lang="en-US" sz="2000" dirty="0">
                <a:solidFill>
                  <a:srgbClr val="000000"/>
                </a:solidFill>
                <a:latin typeface="Papyrus"/>
                <a:cs typeface="Papyrus"/>
              </a:rPr>
              <a:t> </a:t>
            </a:r>
            <a:r>
              <a:rPr lang="en-US" sz="2000" dirty="0" smtClean="0">
                <a:solidFill>
                  <a:srgbClr val="000000"/>
                </a:solidFill>
                <a:latin typeface="Papyrus"/>
                <a:cs typeface="Papyrus"/>
              </a:rPr>
              <a:t>     spreads abroad her wings,</a:t>
            </a:r>
          </a:p>
          <a:p>
            <a:r>
              <a:rPr lang="en-US" sz="2000" dirty="0">
                <a:solidFill>
                  <a:srgbClr val="000000"/>
                </a:solidFill>
                <a:latin typeface="Papyrus"/>
                <a:cs typeface="Papyrus"/>
              </a:rPr>
              <a:t> </a:t>
            </a:r>
            <a:r>
              <a:rPr lang="en-US" sz="2000" dirty="0" smtClean="0">
                <a:solidFill>
                  <a:srgbClr val="000000"/>
                </a:solidFill>
                <a:latin typeface="Papyrus"/>
                <a:cs typeface="Papyrus"/>
              </a:rPr>
              <a:t>     takes, bears them on her wings</a:t>
            </a:r>
          </a:p>
          <a:p>
            <a:pPr marL="457200" indent="-457200">
              <a:buAutoNum type="arabicPeriod" startAt="12"/>
            </a:pPr>
            <a:r>
              <a:rPr lang="en-US" sz="2000" dirty="0" smtClean="0">
                <a:solidFill>
                  <a:schemeClr val="bg1"/>
                </a:solidFill>
                <a:latin typeface="Papyrus"/>
                <a:cs typeface="Papyrus"/>
              </a:rPr>
              <a:t>So the Lord alone did lead him</a:t>
            </a:r>
          </a:p>
          <a:p>
            <a:r>
              <a:rPr lang="en-US" sz="2000" dirty="0" smtClean="0">
                <a:solidFill>
                  <a:schemeClr val="bg1"/>
                </a:solidFill>
                <a:latin typeface="Papyrus"/>
                <a:cs typeface="Papyrus"/>
              </a:rPr>
              <a:t>       And there was NO strange God with him</a:t>
            </a:r>
          </a:p>
          <a:p>
            <a:pPr marL="457200" indent="-457200">
              <a:buAutoNum type="arabicPeriod" startAt="13"/>
            </a:pPr>
            <a:r>
              <a:rPr lang="en-US" sz="2000" dirty="0" smtClean="0">
                <a:solidFill>
                  <a:schemeClr val="bg1"/>
                </a:solidFill>
                <a:latin typeface="Papyrus"/>
                <a:cs typeface="Papyrus"/>
              </a:rPr>
              <a:t>So the Lord made him to ride on high places of the earth, </a:t>
            </a:r>
          </a:p>
          <a:p>
            <a:r>
              <a:rPr lang="en-US" sz="2000" dirty="0" smtClean="0">
                <a:solidFill>
                  <a:schemeClr val="bg1"/>
                </a:solidFill>
                <a:latin typeface="Papyrus"/>
                <a:cs typeface="Papyrus"/>
              </a:rPr>
              <a:t>      that he might eat the increase of his fields;</a:t>
            </a:r>
          </a:p>
          <a:p>
            <a:r>
              <a:rPr lang="en-US" sz="2000" dirty="0">
                <a:solidFill>
                  <a:schemeClr val="bg1"/>
                </a:solidFill>
                <a:latin typeface="Papyrus"/>
                <a:cs typeface="Papyrus"/>
              </a:rPr>
              <a:t> </a:t>
            </a:r>
            <a:r>
              <a:rPr lang="en-US" sz="2000" dirty="0" smtClean="0">
                <a:solidFill>
                  <a:schemeClr val="bg1"/>
                </a:solidFill>
                <a:latin typeface="Papyrus"/>
                <a:cs typeface="Papyrus"/>
              </a:rPr>
              <a:t>     And He made him to suck honey out of the rock</a:t>
            </a:r>
          </a:p>
          <a:p>
            <a:r>
              <a:rPr lang="en-US" sz="2000" dirty="0">
                <a:solidFill>
                  <a:schemeClr val="bg1"/>
                </a:solidFill>
                <a:latin typeface="Papyrus"/>
                <a:cs typeface="Papyrus"/>
              </a:rPr>
              <a:t> </a:t>
            </a:r>
            <a:r>
              <a:rPr lang="en-US" sz="2000" dirty="0" smtClean="0">
                <a:solidFill>
                  <a:schemeClr val="bg1"/>
                </a:solidFill>
                <a:latin typeface="Papyrus"/>
                <a:cs typeface="Papyrus"/>
              </a:rPr>
              <a:t>     and oil out of the flinty rock”   </a:t>
            </a:r>
          </a:p>
        </p:txBody>
      </p:sp>
      <p:pic>
        <p:nvPicPr>
          <p:cNvPr id="5" name="Picture 4" descr="bald-eagle-nest.jpg"/>
          <p:cNvPicPr>
            <a:picLocks noChangeAspect="1"/>
          </p:cNvPicPr>
          <p:nvPr/>
        </p:nvPicPr>
        <p:blipFill>
          <a:blip r:embed="rId2">
            <a:extLst>
              <a:ext uri="{BEBA8EAE-BF5A-486C-A8C5-ECC9F3942E4B}">
                <a14:imgProps xmlns:a14="http://schemas.microsoft.com/office/drawing/2010/main">
                  <a14:imgLayer r:embed="rId3">
                    <a14:imgEffect>
                      <a14:backgroundRemoval t="1623" b="100000" l="0" r="100000"/>
                    </a14:imgEffect>
                  </a14:imgLayer>
                </a14:imgProps>
              </a:ext>
              <a:ext uri="{28A0092B-C50C-407E-A947-70E740481C1C}">
                <a14:useLocalDpi xmlns:a14="http://schemas.microsoft.com/office/drawing/2010/main" val="0"/>
              </a:ext>
            </a:extLst>
          </a:blip>
          <a:stretch>
            <a:fillRect/>
          </a:stretch>
        </p:blipFill>
        <p:spPr>
          <a:xfrm>
            <a:off x="5565707" y="1128032"/>
            <a:ext cx="3182699" cy="2178381"/>
          </a:xfrm>
          <a:prstGeom prst="rect">
            <a:avLst/>
          </a:prstGeom>
        </p:spPr>
      </p:pic>
      <p:pic>
        <p:nvPicPr>
          <p:cNvPr id="6" name="Picture 5" descr="bald-eagle-flying-alaska-image-22590-868921.jpg"/>
          <p:cNvPicPr>
            <a:picLocks noChangeAspect="1"/>
          </p:cNvPicPr>
          <p:nvPr/>
        </p:nvPicPr>
        <p:blipFill rotWithShape="1">
          <a:blip r:embed="rId4">
            <a:extLst>
              <a:ext uri="{BEBA8EAE-BF5A-486C-A8C5-ECC9F3942E4B}">
                <a14:imgProps xmlns:a14="http://schemas.microsoft.com/office/drawing/2010/main">
                  <a14:imgLayer r:embed="rId5">
                    <a14:imgEffect>
                      <a14:backgroundRemoval t="4000" b="88000" l="7107" r="95305"/>
                    </a14:imgEffect>
                  </a14:imgLayer>
                </a14:imgProps>
              </a:ext>
              <a:ext uri="{28A0092B-C50C-407E-A947-70E740481C1C}">
                <a14:useLocalDpi xmlns:a14="http://schemas.microsoft.com/office/drawing/2010/main" val="0"/>
              </a:ext>
            </a:extLst>
          </a:blip>
          <a:srcRect l="7275" t="2978" r="4326" b="10670"/>
          <a:stretch/>
        </p:blipFill>
        <p:spPr>
          <a:xfrm>
            <a:off x="4801044" y="2793307"/>
            <a:ext cx="3947362" cy="2568995"/>
          </a:xfrm>
          <a:prstGeom prst="rect">
            <a:avLst/>
          </a:prstGeom>
        </p:spPr>
      </p:pic>
      <p:sp>
        <p:nvSpPr>
          <p:cNvPr id="7" name="TextBox 6"/>
          <p:cNvSpPr txBox="1"/>
          <p:nvPr/>
        </p:nvSpPr>
        <p:spPr>
          <a:xfrm>
            <a:off x="6369808" y="943366"/>
            <a:ext cx="169324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latin typeface="Noteworthy Light"/>
                <a:cs typeface="Noteworthy Light"/>
              </a:rPr>
              <a:t>Deuteronomy 32</a:t>
            </a:r>
            <a:endParaRPr lang="en-US" dirty="0">
              <a:latin typeface="Noteworthy Light"/>
              <a:cs typeface="Noteworthy Light"/>
            </a:endParaRPr>
          </a:p>
        </p:txBody>
      </p:sp>
    </p:spTree>
    <p:extLst>
      <p:ext uri="{BB962C8B-B14F-4D97-AF65-F5344CB8AC3E}">
        <p14:creationId xmlns:p14="http://schemas.microsoft.com/office/powerpoint/2010/main" val="187165097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 name="Picture 1" descr="th-1.jpeg"/>
          <p:cNvPicPr>
            <a:picLocks noChangeAspect="1"/>
          </p:cNvPicPr>
          <p:nvPr/>
        </p:nvPicPr>
        <p:blipFill>
          <a:blip r:embed="rId2">
            <a:extLst>
              <a:ext uri="{BEBA8EAE-BF5A-486C-A8C5-ECC9F3942E4B}">
                <a14:imgProps xmlns:a14="http://schemas.microsoft.com/office/drawing/2010/main">
                  <a14:imgLayer r:embed="rId3">
                    <a14:imgEffect>
                      <a14:backgroundRemoval t="508" b="98477" l="0" r="100000">
                        <a14:foregroundMark x1="19667" y1="92386" x2="74333" y2="92386"/>
                      </a14:backgroundRemoval>
                    </a14:imgEffect>
                  </a14:imgLayer>
                </a14:imgProps>
              </a:ext>
              <a:ext uri="{28A0092B-C50C-407E-A947-70E740481C1C}">
                <a14:useLocalDpi xmlns:a14="http://schemas.microsoft.com/office/drawing/2010/main" val="0"/>
              </a:ext>
            </a:extLst>
          </a:blip>
          <a:stretch>
            <a:fillRect/>
          </a:stretch>
        </p:blipFill>
        <p:spPr>
          <a:xfrm>
            <a:off x="-1" y="3138449"/>
            <a:ext cx="5664291" cy="3719552"/>
          </a:xfrm>
          <a:prstGeom prst="rect">
            <a:avLst/>
          </a:prstGeom>
        </p:spPr>
      </p:pic>
      <p:sp>
        <p:nvSpPr>
          <p:cNvPr id="3" name="TextBox 2"/>
          <p:cNvSpPr txBox="1"/>
          <p:nvPr/>
        </p:nvSpPr>
        <p:spPr>
          <a:xfrm>
            <a:off x="2600334" y="705452"/>
            <a:ext cx="5402242"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400" dirty="0" smtClean="0">
                <a:solidFill>
                  <a:srgbClr val="000000"/>
                </a:solidFill>
                <a:latin typeface="Papyrus"/>
                <a:cs typeface="Papyrus"/>
              </a:rPr>
              <a:t>Like an Eagle watches over, nurtures,</a:t>
            </a:r>
          </a:p>
          <a:p>
            <a:r>
              <a:rPr lang="en-US" sz="2400" dirty="0">
                <a:solidFill>
                  <a:srgbClr val="000000"/>
                </a:solidFill>
                <a:latin typeface="Papyrus"/>
                <a:cs typeface="Papyrus"/>
              </a:rPr>
              <a:t> </a:t>
            </a:r>
            <a:r>
              <a:rPr lang="en-US" sz="2400" dirty="0" smtClean="0">
                <a:solidFill>
                  <a:srgbClr val="000000"/>
                </a:solidFill>
                <a:latin typeface="Papyrus"/>
                <a:cs typeface="Papyrus"/>
              </a:rPr>
              <a:t>  and cares for her young</a:t>
            </a:r>
          </a:p>
          <a:p>
            <a:r>
              <a:rPr lang="en-US" sz="2400" dirty="0" smtClean="0">
                <a:solidFill>
                  <a:srgbClr val="000000"/>
                </a:solidFill>
                <a:latin typeface="Papyrus"/>
                <a:cs typeface="Papyrus"/>
              </a:rPr>
              <a:t>So shall the Lord God watch over </a:t>
            </a:r>
          </a:p>
          <a:p>
            <a:r>
              <a:rPr lang="en-US" sz="2400" dirty="0">
                <a:solidFill>
                  <a:srgbClr val="000000"/>
                </a:solidFill>
                <a:latin typeface="Papyrus"/>
                <a:cs typeface="Papyrus"/>
              </a:rPr>
              <a:t> </a:t>
            </a:r>
            <a:r>
              <a:rPr lang="en-US" sz="2400" dirty="0" smtClean="0">
                <a:solidFill>
                  <a:srgbClr val="000000"/>
                </a:solidFill>
                <a:latin typeface="Papyrus"/>
                <a:cs typeface="Papyrus"/>
              </a:rPr>
              <a:t>   and protect Israel from her enemies</a:t>
            </a:r>
          </a:p>
          <a:p>
            <a:r>
              <a:rPr lang="en-US" sz="2400" dirty="0">
                <a:solidFill>
                  <a:srgbClr val="000000"/>
                </a:solidFill>
                <a:latin typeface="Papyrus"/>
                <a:cs typeface="Papyrus"/>
              </a:rPr>
              <a:t> </a:t>
            </a:r>
            <a:r>
              <a:rPr lang="en-US" sz="2400" dirty="0" smtClean="0">
                <a:solidFill>
                  <a:srgbClr val="000000"/>
                </a:solidFill>
                <a:latin typeface="Papyrus"/>
                <a:cs typeface="Papyrus"/>
              </a:rPr>
              <a:t>during the “Time of Jacob’s Trouble”</a:t>
            </a:r>
            <a:endParaRPr lang="en-US" sz="2400" dirty="0">
              <a:solidFill>
                <a:srgbClr val="000000"/>
              </a:solidFill>
              <a:latin typeface="Papyrus"/>
              <a:cs typeface="Papyrus"/>
            </a:endParaRPr>
          </a:p>
        </p:txBody>
      </p:sp>
      <p:sp>
        <p:nvSpPr>
          <p:cNvPr id="5" name="TextBox 4"/>
          <p:cNvSpPr txBox="1"/>
          <p:nvPr/>
        </p:nvSpPr>
        <p:spPr>
          <a:xfrm>
            <a:off x="5664290" y="3970686"/>
            <a:ext cx="3479710" cy="335476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dirty="0" smtClean="0"/>
              <a:t> </a:t>
            </a:r>
            <a:r>
              <a:rPr lang="en-US" sz="2000" dirty="0" smtClean="0">
                <a:solidFill>
                  <a:srgbClr val="000000"/>
                </a:solidFill>
              </a:rPr>
              <a:t>  </a:t>
            </a:r>
          </a:p>
          <a:p>
            <a:r>
              <a:rPr lang="en-US" sz="2400" dirty="0" smtClean="0">
                <a:solidFill>
                  <a:srgbClr val="000000"/>
                </a:solidFill>
                <a:latin typeface="Papyrus"/>
                <a:cs typeface="Papyrus"/>
              </a:rPr>
              <a:t>      In the End Times</a:t>
            </a:r>
          </a:p>
          <a:p>
            <a:r>
              <a:rPr lang="en-US" sz="2400" dirty="0" smtClean="0">
                <a:solidFill>
                  <a:srgbClr val="000000"/>
                </a:solidFill>
                <a:latin typeface="Papyrus"/>
                <a:cs typeface="Papyrus"/>
              </a:rPr>
              <a:t>   Israel shall WAIT for</a:t>
            </a:r>
          </a:p>
          <a:p>
            <a:r>
              <a:rPr lang="en-US" sz="2400" dirty="0">
                <a:solidFill>
                  <a:srgbClr val="000000"/>
                </a:solidFill>
                <a:latin typeface="Papyrus"/>
                <a:cs typeface="Papyrus"/>
              </a:rPr>
              <a:t> </a:t>
            </a:r>
            <a:r>
              <a:rPr lang="en-US" sz="2400" dirty="0" smtClean="0">
                <a:solidFill>
                  <a:srgbClr val="000000"/>
                </a:solidFill>
                <a:latin typeface="Papyrus"/>
                <a:cs typeface="Papyrus"/>
              </a:rPr>
              <a:t>Her Messiah and then</a:t>
            </a:r>
          </a:p>
          <a:p>
            <a:r>
              <a:rPr lang="en-US" sz="2400" dirty="0" smtClean="0">
                <a:solidFill>
                  <a:srgbClr val="000000"/>
                </a:solidFill>
                <a:latin typeface="Papyrus"/>
                <a:cs typeface="Papyrus"/>
              </a:rPr>
              <a:t>   God shall renew their </a:t>
            </a:r>
          </a:p>
          <a:p>
            <a:r>
              <a:rPr lang="en-US" sz="2400" dirty="0" smtClean="0">
                <a:solidFill>
                  <a:srgbClr val="000000"/>
                </a:solidFill>
                <a:latin typeface="Papyrus"/>
                <a:cs typeface="Papyrus"/>
              </a:rPr>
              <a:t>   Strength like an eagle</a:t>
            </a:r>
          </a:p>
          <a:p>
            <a:endParaRPr lang="en-US" sz="2400" dirty="0">
              <a:solidFill>
                <a:srgbClr val="000000"/>
              </a:solidFill>
              <a:latin typeface="Papyrus"/>
              <a:cs typeface="Papyrus"/>
            </a:endParaRPr>
          </a:p>
          <a:p>
            <a:endParaRPr lang="en-US" sz="2400" dirty="0" smtClean="0">
              <a:solidFill>
                <a:srgbClr val="000000"/>
              </a:solidFill>
              <a:latin typeface="Papyrus"/>
              <a:cs typeface="Papyrus"/>
            </a:endParaRPr>
          </a:p>
          <a:p>
            <a:endParaRPr lang="en-US" sz="2400" dirty="0" smtClean="0">
              <a:solidFill>
                <a:srgbClr val="000000"/>
              </a:solidFill>
              <a:latin typeface="Papyrus"/>
              <a:cs typeface="Papyrus"/>
            </a:endParaRPr>
          </a:p>
        </p:txBody>
      </p:sp>
    </p:spTree>
    <p:extLst>
      <p:ext uri="{BB962C8B-B14F-4D97-AF65-F5344CB8AC3E}">
        <p14:creationId xmlns:p14="http://schemas.microsoft.com/office/powerpoint/2010/main" val="341395609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p:cNvSpPr txBox="1"/>
          <p:nvPr/>
        </p:nvSpPr>
        <p:spPr>
          <a:xfrm>
            <a:off x="0" y="0"/>
            <a:ext cx="9144000" cy="480131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2000" dirty="0" smtClean="0">
              <a:solidFill>
                <a:srgbClr val="000000"/>
              </a:solidFill>
              <a:latin typeface="Papyrus"/>
              <a:cs typeface="Papyrus"/>
            </a:endParaRPr>
          </a:p>
          <a:p>
            <a:r>
              <a:rPr lang="en-US" sz="2000" dirty="0" smtClean="0">
                <a:solidFill>
                  <a:srgbClr val="000000"/>
                </a:solidFill>
                <a:latin typeface="Papyrus"/>
                <a:cs typeface="Papyrus"/>
              </a:rPr>
              <a:t>                       </a:t>
            </a:r>
            <a:r>
              <a:rPr lang="en-US" sz="2000" u="sng" dirty="0" smtClean="0">
                <a:solidFill>
                  <a:srgbClr val="000000"/>
                </a:solidFill>
                <a:latin typeface="Papyrus"/>
                <a:cs typeface="Papyrus"/>
              </a:rPr>
              <a:t>Isaiah Chapter 40 -  “</a:t>
            </a:r>
            <a:r>
              <a:rPr lang="en-US" sz="2000" u="sng" dirty="0" smtClean="0">
                <a:solidFill>
                  <a:srgbClr val="0000FF"/>
                </a:solidFill>
                <a:latin typeface="Papyrus"/>
                <a:cs typeface="Papyrus"/>
              </a:rPr>
              <a:t>With Wings of Eagles</a:t>
            </a:r>
            <a:r>
              <a:rPr lang="en-US" dirty="0" smtClean="0">
                <a:solidFill>
                  <a:schemeClr val="tx1"/>
                </a:solidFill>
                <a:latin typeface="Papyrus"/>
                <a:cs typeface="Papyrus"/>
              </a:rPr>
              <a:t>”</a:t>
            </a:r>
            <a:endParaRPr lang="en-US" dirty="0">
              <a:solidFill>
                <a:schemeClr val="tx1"/>
              </a:solidFill>
              <a:latin typeface="Papyrus"/>
              <a:cs typeface="Papyrus"/>
            </a:endParaRPr>
          </a:p>
          <a:p>
            <a:r>
              <a:rPr lang="en-US" sz="1900" dirty="0" smtClean="0">
                <a:solidFill>
                  <a:schemeClr val="tx1"/>
                </a:solidFill>
                <a:latin typeface="Papyrus"/>
                <a:cs typeface="Papyrus"/>
              </a:rPr>
              <a:t>28  “Have you not known? Have you not heard,  that the everlasting God, </a:t>
            </a:r>
          </a:p>
          <a:p>
            <a:r>
              <a:rPr lang="en-US" sz="1900" dirty="0" smtClean="0">
                <a:solidFill>
                  <a:schemeClr val="tx1"/>
                </a:solidFill>
                <a:latin typeface="Papyrus"/>
                <a:cs typeface="Papyrus"/>
              </a:rPr>
              <a:t>   the Lord  the Creator of the ends of the earth, does not faint, neither is weary? </a:t>
            </a:r>
          </a:p>
          <a:p>
            <a:r>
              <a:rPr lang="en-US" sz="1900" dirty="0" smtClean="0">
                <a:solidFill>
                  <a:schemeClr val="tx1"/>
                </a:solidFill>
                <a:latin typeface="Papyrus"/>
                <a:cs typeface="Papyrus"/>
              </a:rPr>
              <a:t>                 There is NO searching of His understanding. </a:t>
            </a:r>
          </a:p>
          <a:p>
            <a:r>
              <a:rPr lang="en-US" sz="1900" dirty="0" smtClean="0">
                <a:solidFill>
                  <a:schemeClr val="tx1"/>
                </a:solidFill>
                <a:latin typeface="Papyrus"/>
                <a:cs typeface="Papyrus"/>
              </a:rPr>
              <a:t> 29. He gives power to the faint; </a:t>
            </a:r>
          </a:p>
          <a:p>
            <a:r>
              <a:rPr lang="en-US" sz="1900" dirty="0" smtClean="0">
                <a:solidFill>
                  <a:schemeClr val="tx1"/>
                </a:solidFill>
                <a:latin typeface="Papyrus"/>
                <a:cs typeface="Papyrus"/>
              </a:rPr>
              <a:t>        and to them that have no might, </a:t>
            </a:r>
          </a:p>
          <a:p>
            <a:r>
              <a:rPr lang="en-US" sz="1900" dirty="0" smtClean="0">
                <a:solidFill>
                  <a:schemeClr val="tx1"/>
                </a:solidFill>
                <a:latin typeface="Papyrus"/>
                <a:cs typeface="Papyrus"/>
              </a:rPr>
              <a:t>         He increases strength.</a:t>
            </a:r>
          </a:p>
          <a:p>
            <a:r>
              <a:rPr lang="en-US" sz="1900" dirty="0" smtClean="0">
                <a:solidFill>
                  <a:schemeClr val="tx1"/>
                </a:solidFill>
                <a:latin typeface="Papyrus"/>
                <a:cs typeface="Papyrus"/>
              </a:rPr>
              <a:t> 30.  Even the youths shall faint and be weary </a:t>
            </a:r>
          </a:p>
          <a:p>
            <a:r>
              <a:rPr lang="en-US" sz="1900" dirty="0">
                <a:solidFill>
                  <a:schemeClr val="tx1"/>
                </a:solidFill>
                <a:latin typeface="Papyrus"/>
                <a:cs typeface="Papyrus"/>
              </a:rPr>
              <a:t> </a:t>
            </a:r>
            <a:r>
              <a:rPr lang="en-US" sz="1900" dirty="0" smtClean="0">
                <a:solidFill>
                  <a:schemeClr val="tx1"/>
                </a:solidFill>
                <a:latin typeface="Papyrus"/>
                <a:cs typeface="Papyrus"/>
              </a:rPr>
              <a:t>          and the young men shall utterly fail </a:t>
            </a:r>
          </a:p>
          <a:p>
            <a:r>
              <a:rPr lang="en-US" sz="1900" dirty="0" smtClean="0">
                <a:solidFill>
                  <a:schemeClr val="tx1"/>
                </a:solidFill>
                <a:latin typeface="Papyrus"/>
                <a:cs typeface="Papyrus"/>
              </a:rPr>
              <a:t>31. But those that </a:t>
            </a:r>
            <a:r>
              <a:rPr lang="en-US" sz="1900" b="1" dirty="0" smtClean="0">
                <a:solidFill>
                  <a:srgbClr val="0000FF"/>
                </a:solidFill>
                <a:latin typeface="Papyrus"/>
                <a:cs typeface="Papyrus"/>
              </a:rPr>
              <a:t>WAIT</a:t>
            </a:r>
            <a:r>
              <a:rPr lang="en-US" sz="1900" dirty="0" smtClean="0">
                <a:solidFill>
                  <a:schemeClr val="tx1"/>
                </a:solidFill>
                <a:latin typeface="Papyrus"/>
                <a:cs typeface="Papyrus"/>
              </a:rPr>
              <a:t> upon the Lord, </a:t>
            </a:r>
          </a:p>
          <a:p>
            <a:r>
              <a:rPr lang="en-US" sz="1900" dirty="0">
                <a:solidFill>
                  <a:schemeClr val="tx1"/>
                </a:solidFill>
                <a:latin typeface="Papyrus"/>
                <a:cs typeface="Papyrus"/>
              </a:rPr>
              <a:t> </a:t>
            </a:r>
            <a:r>
              <a:rPr lang="en-US" sz="1900" dirty="0" smtClean="0">
                <a:solidFill>
                  <a:schemeClr val="tx1"/>
                </a:solidFill>
                <a:latin typeface="Papyrus"/>
                <a:cs typeface="Papyrus"/>
              </a:rPr>
              <a:t>        shall renew their strength;</a:t>
            </a:r>
          </a:p>
          <a:p>
            <a:r>
              <a:rPr lang="en-US" sz="1900" dirty="0">
                <a:solidFill>
                  <a:schemeClr val="tx1"/>
                </a:solidFill>
                <a:latin typeface="Papyrus"/>
                <a:cs typeface="Papyrus"/>
              </a:rPr>
              <a:t> </a:t>
            </a:r>
            <a:r>
              <a:rPr lang="en-US" sz="1900" dirty="0" smtClean="0">
                <a:solidFill>
                  <a:schemeClr val="tx1"/>
                </a:solidFill>
                <a:latin typeface="Papyrus"/>
                <a:cs typeface="Papyrus"/>
              </a:rPr>
              <a:t>       They shall mount up </a:t>
            </a:r>
            <a:r>
              <a:rPr lang="en-US" sz="1900" b="1" dirty="0" smtClean="0">
                <a:solidFill>
                  <a:srgbClr val="0000FF"/>
                </a:solidFill>
                <a:latin typeface="Papyrus"/>
                <a:cs typeface="Papyrus"/>
              </a:rPr>
              <a:t>with wings as eagles</a:t>
            </a:r>
          </a:p>
          <a:p>
            <a:r>
              <a:rPr lang="en-US" sz="1900" dirty="0">
                <a:solidFill>
                  <a:schemeClr val="tx1"/>
                </a:solidFill>
                <a:latin typeface="Papyrus"/>
                <a:cs typeface="Papyrus"/>
              </a:rPr>
              <a:t> </a:t>
            </a:r>
            <a:r>
              <a:rPr lang="en-US" sz="1900" dirty="0" smtClean="0">
                <a:solidFill>
                  <a:schemeClr val="tx1"/>
                </a:solidFill>
                <a:latin typeface="Papyrus"/>
                <a:cs typeface="Papyrus"/>
              </a:rPr>
              <a:t>       They shall run  and not be weary</a:t>
            </a:r>
          </a:p>
          <a:p>
            <a:r>
              <a:rPr lang="en-US" sz="1900" dirty="0">
                <a:solidFill>
                  <a:schemeClr val="tx1"/>
                </a:solidFill>
                <a:latin typeface="Papyrus"/>
                <a:cs typeface="Papyrus"/>
              </a:rPr>
              <a:t> </a:t>
            </a:r>
            <a:r>
              <a:rPr lang="en-US" sz="1900" dirty="0" smtClean="0">
                <a:solidFill>
                  <a:schemeClr val="tx1"/>
                </a:solidFill>
                <a:latin typeface="Papyrus"/>
                <a:cs typeface="Papyrus"/>
              </a:rPr>
              <a:t>        They shall walk and not faint</a:t>
            </a:r>
          </a:p>
          <a:p>
            <a:endParaRPr lang="en-US" sz="1900" dirty="0">
              <a:solidFill>
                <a:schemeClr val="tx1"/>
              </a:solidFill>
              <a:latin typeface="Papyrus"/>
              <a:cs typeface="Papyrus"/>
            </a:endParaRPr>
          </a:p>
        </p:txBody>
      </p:sp>
      <p:pic>
        <p:nvPicPr>
          <p:cNvPr id="2" name="Picture 1" descr="677021bcd6cb7d66fcb0f235cc61d4ff.jpg"/>
          <p:cNvPicPr>
            <a:picLocks noChangeAspect="1"/>
          </p:cNvPicPr>
          <p:nvPr/>
        </p:nvPicPr>
        <p:blipFill>
          <a:blip r:embed="rId2">
            <a:extLst>
              <a:ext uri="{BEBA8EAE-BF5A-486C-A8C5-ECC9F3942E4B}">
                <a14:imgProps xmlns:a14="http://schemas.microsoft.com/office/drawing/2010/main">
                  <a14:imgLayer r:embed="rId3">
                    <a14:imgEffect>
                      <a14:backgroundRemoval t="1056" b="100000" l="3261" r="99457">
                        <a14:foregroundMark x1="55163" y1="34155" x2="67935" y2="31514"/>
                        <a14:foregroundMark x1="92527" y1="77641" x2="89266" y2="57923"/>
                        <a14:foregroundMark x1="85054" y1="80458" x2="86821" y2="64965"/>
                        <a14:foregroundMark x1="82201" y1="79930" x2="89538" y2="55810"/>
                        <a14:foregroundMark x1="88451" y1="75176" x2="87092" y2="60035"/>
                        <a14:foregroundMark x1="87364" y1="76761" x2="90353" y2="57570"/>
                        <a14:foregroundMark x1="86821" y1="59331" x2="88859" y2="64085"/>
                        <a14:foregroundMark x1="86685" y1="79049" x2="87908" y2="75176"/>
                        <a14:foregroundMark x1="85734" y1="80282" x2="88451" y2="71127"/>
                        <a14:foregroundMark x1="87500" y1="57570" x2="86141" y2="75528"/>
                        <a14:foregroundMark x1="86141" y1="75528" x2="86141" y2="75528"/>
                        <a14:foregroundMark x1="76223" y1="70775" x2="76223" y2="70775"/>
                        <a14:foregroundMark x1="76223" y1="70775" x2="76223" y2="70775"/>
                        <a14:foregroundMark x1="82609" y1="75000" x2="92527" y2="70599"/>
                        <a14:foregroundMark x1="77174" y1="86972" x2="77174" y2="86972"/>
                        <a14:foregroundMark x1="56386" y1="32394" x2="56386" y2="32394"/>
                        <a14:backgroundMark x1="88859" y1="53169" x2="85734" y2="76937"/>
                      </a14:backgroundRemoval>
                    </a14:imgEffect>
                  </a14:imgLayer>
                </a14:imgProps>
              </a:ext>
              <a:ext uri="{28A0092B-C50C-407E-A947-70E740481C1C}">
                <a14:useLocalDpi xmlns:a14="http://schemas.microsoft.com/office/drawing/2010/main" val="0"/>
              </a:ext>
            </a:extLst>
          </a:blip>
          <a:stretch>
            <a:fillRect/>
          </a:stretch>
        </p:blipFill>
        <p:spPr>
          <a:xfrm>
            <a:off x="883155" y="1199144"/>
            <a:ext cx="8260845" cy="6395933"/>
          </a:xfrm>
          <a:prstGeom prst="rect">
            <a:avLst/>
          </a:prstGeom>
        </p:spPr>
      </p:pic>
    </p:spTree>
    <p:extLst>
      <p:ext uri="{BB962C8B-B14F-4D97-AF65-F5344CB8AC3E}">
        <p14:creationId xmlns:p14="http://schemas.microsoft.com/office/powerpoint/2010/main" val="37951065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p:cNvSpPr txBox="1"/>
          <p:nvPr/>
        </p:nvSpPr>
        <p:spPr>
          <a:xfrm>
            <a:off x="6893906" y="3144300"/>
            <a:ext cx="1753713"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stretch>
            <a:fillRect/>
          </a:stretch>
        </p:blipFill>
        <p:spPr>
          <a:xfrm>
            <a:off x="-1" y="-1"/>
            <a:ext cx="9144001" cy="6858001"/>
          </a:xfrm>
          <a:prstGeom prst="rect">
            <a:avLst/>
          </a:prstGeom>
        </p:spPr>
      </p:pic>
      <p:sp>
        <p:nvSpPr>
          <p:cNvPr id="6" name="TextBox 5"/>
          <p:cNvSpPr txBox="1"/>
          <p:nvPr/>
        </p:nvSpPr>
        <p:spPr>
          <a:xfrm>
            <a:off x="161262" y="161246"/>
            <a:ext cx="6732644" cy="6832639"/>
          </a:xfrm>
          <a:prstGeom prst="rect">
            <a:avLst/>
          </a:prstGeom>
          <a:noFill/>
        </p:spPr>
        <p:txBody>
          <a:bodyPr wrap="square" rtlCol="0">
            <a:spAutoFit/>
          </a:bodyPr>
          <a:lstStyle/>
          <a:p>
            <a:r>
              <a:rPr lang="en-US" sz="2000" b="1" dirty="0">
                <a:solidFill>
                  <a:srgbClr val="000000"/>
                </a:solidFill>
                <a:latin typeface="Papyrus"/>
                <a:cs typeface="Papyrus"/>
              </a:rPr>
              <a:t> </a:t>
            </a:r>
            <a:r>
              <a:rPr lang="en-US" sz="2000" b="1" dirty="0" smtClean="0">
                <a:solidFill>
                  <a:srgbClr val="000000"/>
                </a:solidFill>
                <a:latin typeface="Papyrus"/>
                <a:cs typeface="Papyrus"/>
              </a:rPr>
              <a:t>           </a:t>
            </a:r>
            <a:r>
              <a:rPr lang="en-US" sz="2000" b="1" u="sng" dirty="0" smtClean="0">
                <a:solidFill>
                  <a:srgbClr val="000000"/>
                </a:solidFill>
                <a:latin typeface="Papyrus"/>
                <a:cs typeface="Papyrus"/>
              </a:rPr>
              <a:t>Isaiah 30:17-18</a:t>
            </a:r>
          </a:p>
          <a:p>
            <a:endParaRPr lang="en-US" sz="2000" b="1" u="sng" dirty="0" smtClean="0">
              <a:solidFill>
                <a:srgbClr val="000000"/>
              </a:solidFill>
              <a:latin typeface="Papyrus"/>
              <a:cs typeface="Papyrus"/>
            </a:endParaRPr>
          </a:p>
          <a:p>
            <a:r>
              <a:rPr lang="en-US" sz="2000" b="1" dirty="0" smtClean="0">
                <a:solidFill>
                  <a:srgbClr val="000000"/>
                </a:solidFill>
                <a:latin typeface="Papyrus"/>
                <a:cs typeface="Papyrus"/>
              </a:rPr>
              <a:t>17.  “</a:t>
            </a:r>
            <a:r>
              <a:rPr lang="en-US" sz="2000" b="1" dirty="0">
                <a:solidFill>
                  <a:srgbClr val="000000"/>
                </a:solidFill>
                <a:latin typeface="Papyrus"/>
                <a:cs typeface="Papyrus"/>
              </a:rPr>
              <a:t>0ne thousand shall flee at the rebuke of one; </a:t>
            </a:r>
          </a:p>
          <a:p>
            <a:r>
              <a:rPr lang="en-US" sz="2000" b="1" dirty="0" smtClean="0">
                <a:solidFill>
                  <a:srgbClr val="000000"/>
                </a:solidFill>
                <a:latin typeface="Papyrus"/>
                <a:cs typeface="Papyrus"/>
              </a:rPr>
              <a:t>        at </a:t>
            </a:r>
            <a:r>
              <a:rPr lang="en-US" sz="2000" b="1" dirty="0">
                <a:solidFill>
                  <a:srgbClr val="000000"/>
                </a:solidFill>
                <a:latin typeface="Papyrus"/>
                <a:cs typeface="Papyrus"/>
              </a:rPr>
              <a:t>the rebuke of 5 you shall </a:t>
            </a:r>
            <a:r>
              <a:rPr lang="en-US" sz="2000" b="1" dirty="0" smtClean="0">
                <a:solidFill>
                  <a:srgbClr val="000000"/>
                </a:solidFill>
                <a:latin typeface="Papyrus"/>
                <a:cs typeface="Papyrus"/>
              </a:rPr>
              <a:t>flee</a:t>
            </a:r>
          </a:p>
          <a:p>
            <a:r>
              <a:rPr lang="en-US" sz="2000" b="1" dirty="0" smtClean="0">
                <a:solidFill>
                  <a:srgbClr val="000000"/>
                </a:solidFill>
                <a:latin typeface="Papyrus"/>
                <a:cs typeface="Papyrus"/>
              </a:rPr>
              <a:t>  </a:t>
            </a:r>
            <a:r>
              <a:rPr lang="en-US" sz="2000" b="1" dirty="0">
                <a:solidFill>
                  <a:srgbClr val="000000"/>
                </a:solidFill>
                <a:latin typeface="Papyrus"/>
                <a:cs typeface="Papyrus"/>
              </a:rPr>
              <a:t>till you be left as a beacon on the top of a mountain,</a:t>
            </a:r>
          </a:p>
          <a:p>
            <a:r>
              <a:rPr lang="en-US" sz="2000" b="1" dirty="0" smtClean="0">
                <a:solidFill>
                  <a:srgbClr val="000000"/>
                </a:solidFill>
                <a:latin typeface="Papyrus"/>
                <a:cs typeface="Papyrus"/>
              </a:rPr>
              <a:t>           </a:t>
            </a:r>
            <a:r>
              <a:rPr lang="en-US" sz="2000" b="1" dirty="0">
                <a:solidFill>
                  <a:srgbClr val="000000"/>
                </a:solidFill>
                <a:latin typeface="Papyrus"/>
                <a:cs typeface="Papyrus"/>
              </a:rPr>
              <a:t>and as a ensign on a hill</a:t>
            </a:r>
            <a:r>
              <a:rPr lang="en-US" sz="2000" b="1" dirty="0" smtClean="0">
                <a:solidFill>
                  <a:srgbClr val="000000"/>
                </a:solidFill>
                <a:latin typeface="Papyrus"/>
                <a:cs typeface="Papyrus"/>
              </a:rPr>
              <a:t>.</a:t>
            </a:r>
          </a:p>
          <a:p>
            <a:endParaRPr lang="en-US" sz="2000" b="1" dirty="0" smtClean="0">
              <a:solidFill>
                <a:srgbClr val="000000"/>
              </a:solidFill>
              <a:latin typeface="Papyrus"/>
              <a:cs typeface="Papyrus"/>
            </a:endParaRPr>
          </a:p>
          <a:p>
            <a:r>
              <a:rPr lang="en-US" sz="2000" b="1" dirty="0" smtClean="0">
                <a:solidFill>
                  <a:srgbClr val="000000"/>
                </a:solidFill>
                <a:latin typeface="Papyrus"/>
                <a:cs typeface="Papyrus"/>
              </a:rPr>
              <a:t> 18</a:t>
            </a:r>
            <a:r>
              <a:rPr lang="en-US" sz="2000" b="1" dirty="0">
                <a:solidFill>
                  <a:srgbClr val="000000"/>
                </a:solidFill>
                <a:latin typeface="Papyrus"/>
                <a:cs typeface="Papyrus"/>
              </a:rPr>
              <a:t>. </a:t>
            </a:r>
            <a:r>
              <a:rPr lang="en-US" sz="2000" b="1" dirty="0" smtClean="0">
                <a:solidFill>
                  <a:srgbClr val="000000"/>
                </a:solidFill>
                <a:latin typeface="Papyrus"/>
                <a:cs typeface="Papyrus"/>
              </a:rPr>
              <a:t>And </a:t>
            </a:r>
            <a:r>
              <a:rPr lang="en-US" sz="2000" b="1" dirty="0">
                <a:solidFill>
                  <a:srgbClr val="000000"/>
                </a:solidFill>
                <a:latin typeface="Papyrus"/>
                <a:cs typeface="Papyrus"/>
              </a:rPr>
              <a:t>therefore will the Lord WAIT,</a:t>
            </a:r>
          </a:p>
          <a:p>
            <a:r>
              <a:rPr lang="en-US" sz="2000" b="1" dirty="0" smtClean="0">
                <a:solidFill>
                  <a:srgbClr val="000000"/>
                </a:solidFill>
                <a:latin typeface="Papyrus"/>
                <a:cs typeface="Papyrus"/>
              </a:rPr>
              <a:t>        </a:t>
            </a:r>
            <a:r>
              <a:rPr lang="en-US" sz="2000" b="1" dirty="0">
                <a:solidFill>
                  <a:srgbClr val="000000"/>
                </a:solidFill>
                <a:latin typeface="Papyrus"/>
                <a:cs typeface="Papyrus"/>
              </a:rPr>
              <a:t>that He may be gracious to you,</a:t>
            </a:r>
          </a:p>
          <a:p>
            <a:r>
              <a:rPr lang="en-US" sz="2000" b="1" dirty="0" smtClean="0">
                <a:solidFill>
                  <a:srgbClr val="000000"/>
                </a:solidFill>
                <a:latin typeface="Papyrus"/>
                <a:cs typeface="Papyrus"/>
              </a:rPr>
              <a:t>       </a:t>
            </a:r>
            <a:r>
              <a:rPr lang="en-US" sz="2000" b="1" dirty="0">
                <a:solidFill>
                  <a:srgbClr val="000000"/>
                </a:solidFill>
                <a:latin typeface="Papyrus"/>
                <a:cs typeface="Papyrus"/>
              </a:rPr>
              <a:t>and </a:t>
            </a:r>
            <a:r>
              <a:rPr lang="en-US" sz="2000" b="1" dirty="0" smtClean="0">
                <a:solidFill>
                  <a:srgbClr val="000000"/>
                </a:solidFill>
                <a:latin typeface="Papyrus"/>
                <a:cs typeface="Papyrus"/>
              </a:rPr>
              <a:t>therefore  </a:t>
            </a:r>
            <a:r>
              <a:rPr lang="en-US" sz="2000" b="1" dirty="0">
                <a:solidFill>
                  <a:srgbClr val="000000"/>
                </a:solidFill>
                <a:latin typeface="Papyrus"/>
                <a:cs typeface="Papyrus"/>
              </a:rPr>
              <a:t>He will be </a:t>
            </a:r>
            <a:r>
              <a:rPr lang="en-US" sz="2000" b="1" dirty="0" smtClean="0">
                <a:solidFill>
                  <a:srgbClr val="000000"/>
                </a:solidFill>
                <a:latin typeface="Papyrus"/>
                <a:cs typeface="Papyrus"/>
              </a:rPr>
              <a:t>exalted,</a:t>
            </a:r>
            <a:endParaRPr lang="en-US" sz="2000" b="1" dirty="0">
              <a:solidFill>
                <a:srgbClr val="000000"/>
              </a:solidFill>
              <a:latin typeface="Papyrus"/>
              <a:cs typeface="Papyrus"/>
            </a:endParaRPr>
          </a:p>
          <a:p>
            <a:r>
              <a:rPr lang="en-US" sz="2000" b="1" dirty="0" smtClean="0">
                <a:solidFill>
                  <a:srgbClr val="000000"/>
                </a:solidFill>
                <a:latin typeface="Papyrus"/>
                <a:cs typeface="Papyrus"/>
              </a:rPr>
              <a:t>       </a:t>
            </a:r>
            <a:r>
              <a:rPr lang="en-US" sz="2000" b="1" dirty="0">
                <a:solidFill>
                  <a:srgbClr val="000000"/>
                </a:solidFill>
                <a:latin typeface="Papyrus"/>
                <a:cs typeface="Papyrus"/>
              </a:rPr>
              <a:t>that He may have mercy on you:</a:t>
            </a:r>
          </a:p>
          <a:p>
            <a:r>
              <a:rPr lang="en-US" sz="2000" b="1" dirty="0">
                <a:solidFill>
                  <a:srgbClr val="000000"/>
                </a:solidFill>
                <a:latin typeface="Papyrus"/>
                <a:cs typeface="Papyrus"/>
              </a:rPr>
              <a:t> for the Lord is a God of judgment:</a:t>
            </a:r>
          </a:p>
          <a:p>
            <a:r>
              <a:rPr lang="en-US" sz="2000" b="1" dirty="0">
                <a:solidFill>
                  <a:srgbClr val="000000"/>
                </a:solidFill>
                <a:latin typeface="Papyrus"/>
                <a:cs typeface="Papyrus"/>
              </a:rPr>
              <a:t> </a:t>
            </a:r>
            <a:r>
              <a:rPr lang="en-US" sz="2000" b="1" dirty="0" smtClean="0">
                <a:solidFill>
                  <a:srgbClr val="000000"/>
                </a:solidFill>
                <a:latin typeface="Papyrus"/>
                <a:cs typeface="Papyrus"/>
              </a:rPr>
              <a:t>         blessed </a:t>
            </a:r>
            <a:r>
              <a:rPr lang="en-US" sz="2000" b="1" dirty="0">
                <a:solidFill>
                  <a:srgbClr val="000000"/>
                </a:solidFill>
                <a:latin typeface="Papyrus"/>
                <a:cs typeface="Papyrus"/>
              </a:rPr>
              <a:t>are all they </a:t>
            </a:r>
            <a:endParaRPr lang="en-US" sz="2000" b="1" dirty="0" smtClean="0">
              <a:solidFill>
                <a:srgbClr val="000000"/>
              </a:solidFill>
              <a:latin typeface="Papyrus"/>
              <a:cs typeface="Papyrus"/>
            </a:endParaRPr>
          </a:p>
          <a:p>
            <a:r>
              <a:rPr lang="en-US" sz="2000" b="1" dirty="0">
                <a:solidFill>
                  <a:srgbClr val="000000"/>
                </a:solidFill>
                <a:latin typeface="Papyrus"/>
                <a:cs typeface="Papyrus"/>
              </a:rPr>
              <a:t> </a:t>
            </a:r>
            <a:r>
              <a:rPr lang="en-US" sz="2000" b="1" dirty="0" smtClean="0">
                <a:solidFill>
                  <a:srgbClr val="000000"/>
                </a:solidFill>
                <a:latin typeface="Papyrus"/>
                <a:cs typeface="Papyrus"/>
              </a:rPr>
              <a:t>         that </a:t>
            </a:r>
            <a:r>
              <a:rPr lang="en-US" sz="2000" b="1" dirty="0">
                <a:solidFill>
                  <a:srgbClr val="000000"/>
                </a:solidFill>
                <a:latin typeface="Papyrus"/>
                <a:cs typeface="Papyrus"/>
              </a:rPr>
              <a:t>WAIT on Him. </a:t>
            </a:r>
          </a:p>
          <a:p>
            <a:r>
              <a:rPr lang="en-US" sz="2000" b="1" dirty="0">
                <a:solidFill>
                  <a:srgbClr val="000000"/>
                </a:solidFill>
                <a:latin typeface="Papyrus"/>
                <a:cs typeface="Papyrus"/>
              </a:rPr>
              <a:t> For the people shall </a:t>
            </a:r>
            <a:r>
              <a:rPr lang="en-US" sz="2000" b="1" dirty="0" smtClean="0">
                <a:solidFill>
                  <a:srgbClr val="000000"/>
                </a:solidFill>
                <a:latin typeface="Papyrus"/>
                <a:cs typeface="Papyrus"/>
              </a:rPr>
              <a:t>dwell</a:t>
            </a:r>
          </a:p>
          <a:p>
            <a:r>
              <a:rPr lang="en-US" sz="2000" b="1" dirty="0">
                <a:solidFill>
                  <a:srgbClr val="000000"/>
                </a:solidFill>
                <a:latin typeface="Papyrus"/>
                <a:cs typeface="Papyrus"/>
              </a:rPr>
              <a:t> </a:t>
            </a:r>
            <a:r>
              <a:rPr lang="en-US" sz="2000" b="1" dirty="0" smtClean="0">
                <a:solidFill>
                  <a:srgbClr val="000000"/>
                </a:solidFill>
                <a:latin typeface="Papyrus"/>
                <a:cs typeface="Papyrus"/>
              </a:rPr>
              <a:t>      </a:t>
            </a:r>
            <a:r>
              <a:rPr lang="en-US" sz="2000" b="1" dirty="0">
                <a:solidFill>
                  <a:srgbClr val="000000"/>
                </a:solidFill>
                <a:latin typeface="Papyrus"/>
                <a:cs typeface="Papyrus"/>
              </a:rPr>
              <a:t>in Zion at Jerusalem: </a:t>
            </a:r>
          </a:p>
          <a:p>
            <a:r>
              <a:rPr lang="en-US" sz="2000" b="1" dirty="0">
                <a:solidFill>
                  <a:srgbClr val="000000"/>
                </a:solidFill>
                <a:latin typeface="Papyrus"/>
                <a:cs typeface="Papyrus"/>
              </a:rPr>
              <a:t>       you shall weep no more: </a:t>
            </a:r>
          </a:p>
          <a:p>
            <a:r>
              <a:rPr lang="en-US" sz="2000" b="1" dirty="0">
                <a:solidFill>
                  <a:srgbClr val="000000"/>
                </a:solidFill>
                <a:latin typeface="Papyrus"/>
                <a:cs typeface="Papyrus"/>
              </a:rPr>
              <a:t>He will be very gracious to </a:t>
            </a:r>
            <a:r>
              <a:rPr lang="en-US" sz="2000" b="1" dirty="0" smtClean="0">
                <a:solidFill>
                  <a:srgbClr val="000000"/>
                </a:solidFill>
                <a:latin typeface="Papyrus"/>
                <a:cs typeface="Papyrus"/>
              </a:rPr>
              <a:t>you</a:t>
            </a:r>
          </a:p>
          <a:p>
            <a:r>
              <a:rPr lang="en-US" sz="2000" b="1" dirty="0" smtClean="0">
                <a:solidFill>
                  <a:srgbClr val="000000"/>
                </a:solidFill>
                <a:latin typeface="Papyrus"/>
                <a:cs typeface="Papyrus"/>
              </a:rPr>
              <a:t> </a:t>
            </a:r>
            <a:r>
              <a:rPr lang="en-US" sz="2000" b="1" dirty="0">
                <a:solidFill>
                  <a:srgbClr val="000000"/>
                </a:solidFill>
                <a:latin typeface="Papyrus"/>
                <a:cs typeface="Papyrus"/>
              </a:rPr>
              <a:t>at the voice of your cry; </a:t>
            </a:r>
          </a:p>
          <a:p>
            <a:r>
              <a:rPr lang="en-US" sz="2000" b="1" dirty="0" smtClean="0">
                <a:solidFill>
                  <a:srgbClr val="000000"/>
                </a:solidFill>
                <a:latin typeface="Papyrus"/>
                <a:cs typeface="Papyrus"/>
              </a:rPr>
              <a:t>    When </a:t>
            </a:r>
            <a:r>
              <a:rPr lang="en-US" sz="2000" b="1" dirty="0">
                <a:solidFill>
                  <a:srgbClr val="000000"/>
                </a:solidFill>
                <a:latin typeface="Papyrus"/>
                <a:cs typeface="Papyrus"/>
              </a:rPr>
              <a:t>He shall hear it</a:t>
            </a:r>
            <a:r>
              <a:rPr lang="en-US" sz="2000" b="1" dirty="0" smtClean="0">
                <a:solidFill>
                  <a:srgbClr val="000000"/>
                </a:solidFill>
                <a:latin typeface="Papyrus"/>
                <a:cs typeface="Papyrus"/>
              </a:rPr>
              <a:t>,</a:t>
            </a:r>
          </a:p>
          <a:p>
            <a:r>
              <a:rPr lang="en-US" sz="2000" dirty="0" smtClean="0">
                <a:solidFill>
                  <a:srgbClr val="000000"/>
                </a:solidFill>
                <a:latin typeface="Papyrus"/>
                <a:cs typeface="Papyrus"/>
              </a:rPr>
              <a:t>         He </a:t>
            </a:r>
            <a:r>
              <a:rPr lang="en-US" sz="2000" dirty="0">
                <a:solidFill>
                  <a:srgbClr val="000000"/>
                </a:solidFill>
                <a:latin typeface="Papyrus"/>
                <a:cs typeface="Papyrus"/>
              </a:rPr>
              <a:t>shall answer you.” </a:t>
            </a:r>
          </a:p>
          <a:p>
            <a:endParaRPr lang="en-US" dirty="0">
              <a:solidFill>
                <a:srgbClr val="000000"/>
              </a:solidFill>
            </a:endParaRPr>
          </a:p>
        </p:txBody>
      </p:sp>
    </p:spTree>
    <p:extLst>
      <p:ext uri="{BB962C8B-B14F-4D97-AF65-F5344CB8AC3E}">
        <p14:creationId xmlns:p14="http://schemas.microsoft.com/office/powerpoint/2010/main" val="155191464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23"/>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p:cNvSpPr txBox="1"/>
          <p:nvPr/>
        </p:nvSpPr>
        <p:spPr>
          <a:xfrm>
            <a:off x="0" y="30423"/>
            <a:ext cx="9144000" cy="1692771"/>
          </a:xfrm>
          <a:prstGeom prst="rect">
            <a:avLst/>
          </a:prstGeom>
          <a:solidFill>
            <a:srgbClr val="804000"/>
          </a:solidFill>
        </p:spPr>
        <p:txBody>
          <a:bodyPr wrap="square" rtlCol="0">
            <a:spAutoFit/>
          </a:bodyPr>
          <a:lstStyle/>
          <a:p>
            <a:r>
              <a:rPr lang="en-US" sz="2800" kern="1200" dirty="0" smtClean="0">
                <a:solidFill>
                  <a:schemeClr val="bg1"/>
                </a:solidFill>
                <a:latin typeface="Papyrus"/>
                <a:cs typeface="Papyrus"/>
              </a:rPr>
              <a:t>    Do you know</a:t>
            </a:r>
            <a:r>
              <a:rPr lang="en-US" sz="2800" kern="1200" dirty="0" smtClean="0">
                <a:latin typeface="Papyrus"/>
                <a:cs typeface="Papyrus"/>
              </a:rPr>
              <a:t> </a:t>
            </a:r>
            <a:r>
              <a:rPr lang="en-US" sz="2800" kern="1200" dirty="0" smtClean="0">
                <a:solidFill>
                  <a:schemeClr val="bg1"/>
                </a:solidFill>
                <a:latin typeface="Papyrus"/>
                <a:cs typeface="Papyrus"/>
              </a:rPr>
              <a:t>WHY</a:t>
            </a:r>
            <a:r>
              <a:rPr lang="en-US" sz="2800" kern="1200" dirty="0" smtClean="0">
                <a:latin typeface="Papyrus"/>
                <a:cs typeface="Papyrus"/>
              </a:rPr>
              <a:t> </a:t>
            </a:r>
            <a:r>
              <a:rPr lang="en-US" sz="2800" kern="1200" dirty="0" smtClean="0">
                <a:solidFill>
                  <a:schemeClr val="bg1"/>
                </a:solidFill>
                <a:latin typeface="Papyrus"/>
                <a:cs typeface="Papyrus"/>
              </a:rPr>
              <a:t>Jesus is coming?</a:t>
            </a:r>
          </a:p>
          <a:p>
            <a:r>
              <a:rPr lang="en-US" sz="2400" dirty="0" smtClean="0">
                <a:solidFill>
                  <a:schemeClr val="bg1"/>
                </a:solidFill>
                <a:latin typeface="Papyrus"/>
                <a:cs typeface="Papyrus"/>
              </a:rPr>
              <a:t>First He will come in the Clouds to Remove His Blood Covenant Church from the Tribulation to Come…..”The Day of the Lord”</a:t>
            </a:r>
            <a:endParaRPr lang="en-US" sz="2400" kern="1200" dirty="0" smtClean="0">
              <a:solidFill>
                <a:schemeClr val="bg1"/>
              </a:solidFill>
              <a:latin typeface="Papyrus"/>
              <a:cs typeface="Papyrus"/>
            </a:endParaRPr>
          </a:p>
          <a:p>
            <a:endParaRPr lang="en-US" sz="2800" kern="1200" dirty="0" smtClean="0">
              <a:solidFill>
                <a:schemeClr val="bg1"/>
              </a:solidFill>
              <a:latin typeface="Papyrus"/>
              <a:cs typeface="Papyrus"/>
            </a:endParaRPr>
          </a:p>
        </p:txBody>
      </p:sp>
      <p:pic>
        <p:nvPicPr>
          <p:cNvPr id="5" name="Picture 4" descr="Unknown-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1751"/>
            <a:ext cx="9144000" cy="5556249"/>
          </a:xfrm>
          <a:prstGeom prst="rect">
            <a:avLst/>
          </a:prstGeom>
        </p:spPr>
      </p:pic>
    </p:spTree>
    <p:extLst>
      <p:ext uri="{BB962C8B-B14F-4D97-AF65-F5344CB8AC3E}">
        <p14:creationId xmlns:p14="http://schemas.microsoft.com/office/powerpoint/2010/main" val="27451667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23"/>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3" name="TextBox 2"/>
          <p:cNvSpPr txBox="1"/>
          <p:nvPr/>
        </p:nvSpPr>
        <p:spPr>
          <a:xfrm>
            <a:off x="-76132" y="30423"/>
            <a:ext cx="5216326" cy="1200328"/>
          </a:xfrm>
          <a:prstGeom prst="rect">
            <a:avLst/>
          </a:prstGeom>
          <a:solidFill>
            <a:srgbClr val="804000"/>
          </a:solidFill>
        </p:spPr>
        <p:txBody>
          <a:bodyPr wrap="square" rtlCol="0">
            <a:spAutoFit/>
          </a:bodyPr>
          <a:lstStyle/>
          <a:p>
            <a:r>
              <a:rPr lang="en-US" sz="2400" kern="1200" dirty="0" smtClean="0">
                <a:solidFill>
                  <a:schemeClr val="bg1"/>
                </a:solidFill>
                <a:latin typeface="Papyrus"/>
                <a:cs typeface="Papyrus"/>
              </a:rPr>
              <a:t>   Then He will return to Redeem Israel  Rescue the Jews and Liberate </a:t>
            </a:r>
            <a:r>
              <a:rPr lang="en-US" sz="2400" kern="1200" dirty="0" smtClean="0">
                <a:solidFill>
                  <a:schemeClr val="bg1"/>
                </a:solidFill>
                <a:latin typeface="Papyrus"/>
                <a:cs typeface="Papyrus"/>
              </a:rPr>
              <a:t>Jerusalem </a:t>
            </a:r>
            <a:r>
              <a:rPr lang="en-US" sz="2400" kern="1200" dirty="0" smtClean="0">
                <a:solidFill>
                  <a:schemeClr val="bg1"/>
                </a:solidFill>
                <a:latin typeface="Papyrus"/>
                <a:cs typeface="Papyrus"/>
              </a:rPr>
              <a:t>during the Tribulation    </a:t>
            </a:r>
          </a:p>
        </p:txBody>
      </p:sp>
      <p:pic>
        <p:nvPicPr>
          <p:cNvPr id="6" name="Picture 5" descr="th-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36" y="1738058"/>
            <a:ext cx="3433830" cy="2300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th-6.jpeg"/>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01166" y="2798256"/>
            <a:ext cx="1459510" cy="1459510"/>
          </a:xfrm>
          <a:prstGeom prst="rect">
            <a:avLst/>
          </a:prstGeom>
        </p:spPr>
      </p:pic>
      <p:pic>
        <p:nvPicPr>
          <p:cNvPr id="10" name="Picture 9" descr="yeshua_wall.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0194" y="2372934"/>
            <a:ext cx="3749316" cy="4389186"/>
          </a:xfrm>
          <a:prstGeom prst="rect">
            <a:avLst/>
          </a:prstGeom>
        </p:spPr>
      </p:pic>
      <p:pic>
        <p:nvPicPr>
          <p:cNvPr id="2" name="Picture 1" descr="th-4.jpeg"/>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backgroundMark x1="91435" y1="56684" x2="72222" y2="84492"/>
                        <a14:backgroundMark x1="72222" y1="84492" x2="61343" y2="97594"/>
                      </a14:backgroundRemoval>
                    </a14:imgEffect>
                  </a14:imgLayer>
                </a14:imgProps>
              </a:ext>
              <a:ext uri="{28A0092B-C50C-407E-A947-70E740481C1C}">
                <a14:useLocalDpi xmlns:a14="http://schemas.microsoft.com/office/drawing/2010/main" val="0"/>
              </a:ext>
            </a:extLst>
          </a:blip>
          <a:stretch>
            <a:fillRect/>
          </a:stretch>
        </p:blipFill>
        <p:spPr>
          <a:xfrm>
            <a:off x="3801167" y="-56123"/>
            <a:ext cx="3924166" cy="3397310"/>
          </a:xfrm>
          <a:prstGeom prst="rect">
            <a:avLst/>
          </a:prstGeom>
        </p:spPr>
      </p:pic>
      <p:pic>
        <p:nvPicPr>
          <p:cNvPr id="9" name="Picture 8" descr="th.jpeg"/>
          <p:cNvPicPr>
            <a:picLocks noChangeAspect="1"/>
          </p:cNvPicPr>
          <p:nvPr/>
        </p:nvPicPr>
        <p:blipFill rotWithShape="1">
          <a:blip r:embed="rId8">
            <a:extLst>
              <a:ext uri="{28A0092B-C50C-407E-A947-70E740481C1C}">
                <a14:useLocalDpi xmlns:a14="http://schemas.microsoft.com/office/drawing/2010/main" val="0"/>
              </a:ext>
            </a:extLst>
          </a:blip>
          <a:srcRect l="8790" r="6101"/>
          <a:stretch/>
        </p:blipFill>
        <p:spPr>
          <a:xfrm>
            <a:off x="544256" y="4257765"/>
            <a:ext cx="3688845" cy="2343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9593610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0311"/>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624885" y="524050"/>
            <a:ext cx="8022733" cy="4832093"/>
          </a:xfrm>
          <a:prstGeom prst="rect">
            <a:avLst/>
          </a:prstGeom>
          <a:solidFill>
            <a:srgbClr val="804000"/>
          </a:solidFill>
        </p:spPr>
        <p:txBody>
          <a:bodyPr wrap="square" rtlCol="0">
            <a:spAutoFit/>
          </a:bodyPr>
          <a:lstStyle/>
          <a:p>
            <a:r>
              <a:rPr lang="en-US" sz="2800" dirty="0" smtClean="0">
                <a:solidFill>
                  <a:schemeClr val="bg1"/>
                </a:solidFill>
                <a:latin typeface="Noteworthy Light"/>
                <a:cs typeface="Noteworthy Light"/>
              </a:rPr>
              <a:t>“Behold</a:t>
            </a:r>
            <a:r>
              <a:rPr lang="en-US" sz="2800" dirty="0">
                <a:solidFill>
                  <a:schemeClr val="bg1"/>
                </a:solidFill>
                <a:latin typeface="Noteworthy Light"/>
                <a:cs typeface="Noteworthy Light"/>
              </a:rPr>
              <a:t>, I </a:t>
            </a:r>
            <a:r>
              <a:rPr lang="en-US" sz="2800" dirty="0" smtClean="0">
                <a:solidFill>
                  <a:schemeClr val="bg1"/>
                </a:solidFill>
                <a:latin typeface="Noteworthy Light"/>
                <a:cs typeface="Noteworthy Light"/>
              </a:rPr>
              <a:t> </a:t>
            </a:r>
            <a:r>
              <a:rPr lang="en-US" sz="2800" dirty="0">
                <a:solidFill>
                  <a:schemeClr val="bg1"/>
                </a:solidFill>
                <a:latin typeface="Noteworthy Light"/>
                <a:cs typeface="Noteworthy Light"/>
              </a:rPr>
              <a:t>will make Jerusalem a cup of trembling  to </a:t>
            </a:r>
            <a:endParaRPr lang="en-US" sz="2800" dirty="0" smtClean="0">
              <a:solidFill>
                <a:schemeClr val="bg1"/>
              </a:solidFill>
              <a:latin typeface="Noteworthy Light"/>
              <a:cs typeface="Noteworthy Light"/>
            </a:endParaRPr>
          </a:p>
          <a:p>
            <a:r>
              <a:rPr lang="en-US" sz="2800" dirty="0">
                <a:solidFill>
                  <a:schemeClr val="bg1"/>
                </a:solidFill>
                <a:latin typeface="Noteworthy Light"/>
                <a:cs typeface="Noteworthy Light"/>
              </a:rPr>
              <a:t> </a:t>
            </a:r>
            <a:r>
              <a:rPr lang="en-US" sz="2800" dirty="0" smtClean="0">
                <a:solidFill>
                  <a:schemeClr val="bg1"/>
                </a:solidFill>
                <a:latin typeface="Noteworthy Light"/>
                <a:cs typeface="Noteworthy Light"/>
              </a:rPr>
              <a:t>     ALL </a:t>
            </a:r>
            <a:r>
              <a:rPr lang="en-US" sz="2800" dirty="0">
                <a:solidFill>
                  <a:schemeClr val="bg1"/>
                </a:solidFill>
                <a:latin typeface="Noteworthy Light"/>
                <a:cs typeface="Noteworthy Light"/>
              </a:rPr>
              <a:t>the people </a:t>
            </a:r>
            <a:r>
              <a:rPr lang="en-US" sz="2800" dirty="0" smtClean="0">
                <a:solidFill>
                  <a:schemeClr val="bg1"/>
                </a:solidFill>
                <a:latin typeface="Noteworthy Light"/>
                <a:cs typeface="Noteworthy Light"/>
              </a:rPr>
              <a:t> round </a:t>
            </a:r>
            <a:r>
              <a:rPr lang="en-US" sz="2800" dirty="0">
                <a:solidFill>
                  <a:schemeClr val="bg1"/>
                </a:solidFill>
                <a:latin typeface="Noteworthy Light"/>
                <a:cs typeface="Noteworthy Light"/>
              </a:rPr>
              <a:t>about . . .” </a:t>
            </a:r>
            <a:r>
              <a:rPr lang="sk-SK" sz="2800" dirty="0">
                <a:solidFill>
                  <a:schemeClr val="bg1"/>
                </a:solidFill>
                <a:latin typeface="Noteworthy Light"/>
                <a:cs typeface="Noteworthy Light"/>
              </a:rPr>
              <a:t> </a:t>
            </a:r>
            <a:r>
              <a:rPr lang="sk-SK" sz="2800" dirty="0">
                <a:latin typeface="Noteworthy Light"/>
                <a:cs typeface="Noteworthy Light"/>
              </a:rPr>
              <a:t> </a:t>
            </a:r>
            <a:r>
              <a:rPr lang="sk-SK" sz="2800" dirty="0" smtClean="0">
                <a:solidFill>
                  <a:srgbClr val="3366FF"/>
                </a:solidFill>
                <a:latin typeface="Noteworthy Light"/>
                <a:cs typeface="Noteworthy Light"/>
              </a:rPr>
              <a:t>Zechariah 12</a:t>
            </a:r>
            <a:r>
              <a:rPr lang="sk-SK" sz="2800" dirty="0">
                <a:solidFill>
                  <a:srgbClr val="3366FF"/>
                </a:solidFill>
                <a:latin typeface="Noteworthy Light"/>
                <a:cs typeface="Noteworthy Light"/>
              </a:rPr>
              <a:t>:2 </a:t>
            </a:r>
          </a:p>
          <a:p>
            <a:r>
              <a:rPr lang="sk-SK" sz="2800" dirty="0">
                <a:solidFill>
                  <a:schemeClr val="bg1"/>
                </a:solidFill>
                <a:latin typeface="Noteworthy Light"/>
                <a:cs typeface="Noteworthy Light"/>
              </a:rPr>
              <a:t> </a:t>
            </a:r>
            <a:endParaRPr lang="sk-SK" sz="2800" dirty="0" smtClean="0">
              <a:solidFill>
                <a:schemeClr val="bg1"/>
              </a:solidFill>
              <a:latin typeface="Noteworthy Light"/>
              <a:cs typeface="Noteworthy Light"/>
            </a:endParaRPr>
          </a:p>
          <a:p>
            <a:r>
              <a:rPr lang="sk-SK" sz="2800" dirty="0">
                <a:solidFill>
                  <a:schemeClr val="bg1"/>
                </a:solidFill>
                <a:latin typeface="Noteworthy Light"/>
                <a:cs typeface="Noteworthy Light"/>
              </a:rPr>
              <a:t>  "And in that </a:t>
            </a:r>
            <a:r>
              <a:rPr lang="sk-SK" sz="2800" dirty="0" smtClean="0">
                <a:solidFill>
                  <a:schemeClr val="bg1"/>
                </a:solidFill>
                <a:latin typeface="Noteworthy Light"/>
                <a:cs typeface="Noteworthy Light"/>
              </a:rPr>
              <a:t>Day </a:t>
            </a:r>
            <a:r>
              <a:rPr lang="sk-SK" sz="2800" dirty="0">
                <a:solidFill>
                  <a:schemeClr val="bg1"/>
                </a:solidFill>
                <a:latin typeface="Noteworthy Light"/>
                <a:cs typeface="Noteworthy Light"/>
              </a:rPr>
              <a:t>(the "Day of the Lord" ... the coming </a:t>
            </a:r>
            <a:r>
              <a:rPr lang="sk-SK" sz="2800" dirty="0" smtClean="0">
                <a:solidFill>
                  <a:schemeClr val="bg1"/>
                </a:solidFill>
                <a:latin typeface="Noteworthy Light"/>
                <a:cs typeface="Noteworthy Light"/>
              </a:rPr>
              <a:t>Apocalypse) </a:t>
            </a:r>
            <a:r>
              <a:rPr lang="sk-SK" sz="2800" dirty="0">
                <a:solidFill>
                  <a:schemeClr val="bg1"/>
                </a:solidFill>
                <a:latin typeface="Noteworthy Light"/>
                <a:cs typeface="Noteworthy Light"/>
              </a:rPr>
              <a:t> I </a:t>
            </a:r>
            <a:r>
              <a:rPr lang="sk-SK" sz="2800" dirty="0" smtClean="0">
                <a:solidFill>
                  <a:schemeClr val="bg1"/>
                </a:solidFill>
                <a:latin typeface="Noteworthy Light"/>
                <a:cs typeface="Noteworthy Light"/>
              </a:rPr>
              <a:t> </a:t>
            </a:r>
            <a:r>
              <a:rPr lang="sk-SK" sz="2800" dirty="0">
                <a:solidFill>
                  <a:schemeClr val="bg1"/>
                </a:solidFill>
                <a:latin typeface="Noteworthy Light"/>
                <a:cs typeface="Noteworthy Light"/>
              </a:rPr>
              <a:t>will make </a:t>
            </a:r>
            <a:r>
              <a:rPr lang="sk-SK" sz="2800" dirty="0" smtClean="0">
                <a:solidFill>
                  <a:schemeClr val="bg1"/>
                </a:solidFill>
                <a:latin typeface="Noteworthy Light"/>
                <a:cs typeface="Noteworthy Light"/>
              </a:rPr>
              <a:t>Jerusalem</a:t>
            </a:r>
            <a:r>
              <a:rPr lang="sk-SK" sz="2800" dirty="0">
                <a:solidFill>
                  <a:schemeClr val="bg1"/>
                </a:solidFill>
                <a:latin typeface="Noteworthy Light"/>
                <a:cs typeface="Noteworthy Light"/>
              </a:rPr>
              <a:t>  a burdensome </a:t>
            </a:r>
            <a:r>
              <a:rPr lang="sk-SK" sz="2800" dirty="0" smtClean="0">
                <a:solidFill>
                  <a:schemeClr val="bg1"/>
                </a:solidFill>
                <a:latin typeface="Noteworthy Light"/>
                <a:cs typeface="Noteworthy Light"/>
              </a:rPr>
              <a:t>    		stone </a:t>
            </a:r>
            <a:r>
              <a:rPr lang="sk-SK" sz="2800" dirty="0">
                <a:solidFill>
                  <a:schemeClr val="bg1"/>
                </a:solidFill>
                <a:latin typeface="Noteworthy Light"/>
                <a:cs typeface="Noteworthy Light"/>
              </a:rPr>
              <a:t>for ALL people</a:t>
            </a:r>
            <a:r>
              <a:rPr lang="sk-SK" sz="2800" dirty="0">
                <a:solidFill>
                  <a:srgbClr val="3366FF"/>
                </a:solidFill>
                <a:latin typeface="Noteworthy Light"/>
                <a:cs typeface="Noteworthy Light"/>
              </a:rPr>
              <a:t>“  </a:t>
            </a:r>
            <a:r>
              <a:rPr lang="sk-SK" sz="2800" dirty="0" smtClean="0">
                <a:solidFill>
                  <a:srgbClr val="3366FF"/>
                </a:solidFill>
                <a:latin typeface="Noteworthy Light"/>
                <a:cs typeface="Noteworthy Light"/>
              </a:rPr>
              <a:t>Zechariah </a:t>
            </a:r>
            <a:r>
              <a:rPr lang="sk-SK" sz="2800" dirty="0">
                <a:solidFill>
                  <a:srgbClr val="3366FF"/>
                </a:solidFill>
                <a:latin typeface="Noteworthy Light"/>
                <a:cs typeface="Noteworthy Light"/>
              </a:rPr>
              <a:t>12:3 </a:t>
            </a:r>
          </a:p>
          <a:p>
            <a:r>
              <a:rPr lang="sk-SK" sz="2800" dirty="0">
                <a:solidFill>
                  <a:srgbClr val="000000"/>
                </a:solidFill>
                <a:latin typeface="Noteworthy Light"/>
                <a:cs typeface="Noteworthy Light"/>
              </a:rPr>
              <a:t>  </a:t>
            </a:r>
            <a:r>
              <a:rPr lang="sk-SK" sz="2800" dirty="0">
                <a:solidFill>
                  <a:schemeClr val="bg1"/>
                </a:solidFill>
                <a:latin typeface="Noteworthy Light"/>
                <a:cs typeface="Noteworthy Light"/>
              </a:rPr>
              <a:t> </a:t>
            </a:r>
          </a:p>
          <a:p>
            <a:r>
              <a:rPr lang="sk-SK" sz="2800" dirty="0" smtClean="0">
                <a:solidFill>
                  <a:schemeClr val="bg1"/>
                </a:solidFill>
                <a:latin typeface="Noteworthy Light"/>
                <a:cs typeface="Noteworthy Light"/>
              </a:rPr>
              <a:t>  </a:t>
            </a:r>
            <a:r>
              <a:rPr lang="sk-SK" sz="2800" dirty="0">
                <a:solidFill>
                  <a:schemeClr val="bg1"/>
                </a:solidFill>
                <a:latin typeface="Noteworthy Light"/>
                <a:cs typeface="Noteworthy Light"/>
              </a:rPr>
              <a:t>God says HE is the </a:t>
            </a:r>
            <a:r>
              <a:rPr lang="sk-SK" sz="2800" dirty="0" smtClean="0">
                <a:solidFill>
                  <a:schemeClr val="bg1"/>
                </a:solidFill>
                <a:latin typeface="Noteworthy Light"/>
                <a:cs typeface="Noteworthy Light"/>
              </a:rPr>
              <a:t>One </a:t>
            </a:r>
            <a:r>
              <a:rPr lang="sk-SK" sz="2800" dirty="0">
                <a:solidFill>
                  <a:schemeClr val="bg1"/>
                </a:solidFill>
                <a:latin typeface="Noteworthy Light"/>
                <a:cs typeface="Noteworthy Light"/>
              </a:rPr>
              <a:t>stirring things </a:t>
            </a:r>
            <a:r>
              <a:rPr lang="sk-SK" sz="2800" dirty="0" smtClean="0">
                <a:solidFill>
                  <a:schemeClr val="bg1"/>
                </a:solidFill>
                <a:latin typeface="Noteworthy Light"/>
                <a:cs typeface="Noteworthy Light"/>
              </a:rPr>
              <a:t>up in </a:t>
            </a:r>
            <a:r>
              <a:rPr lang="sk-SK" sz="2800" dirty="0">
                <a:solidFill>
                  <a:schemeClr val="bg1"/>
                </a:solidFill>
                <a:latin typeface="Noteworthy Light"/>
                <a:cs typeface="Noteworthy Light"/>
              </a:rPr>
              <a:t>Jerusalem</a:t>
            </a:r>
            <a:r>
              <a:rPr lang="sk-SK" sz="2800" dirty="0" smtClean="0">
                <a:solidFill>
                  <a:schemeClr val="bg1"/>
                </a:solidFill>
                <a:latin typeface="Noteworthy Light"/>
                <a:cs typeface="Noteworthy Light"/>
              </a:rPr>
              <a:t>!</a:t>
            </a:r>
          </a:p>
          <a:p>
            <a:endParaRPr lang="sk-SK" sz="2800" dirty="0">
              <a:solidFill>
                <a:schemeClr val="bg1"/>
              </a:solidFill>
              <a:latin typeface="Noteworthy Light"/>
              <a:cs typeface="Noteworthy Light"/>
            </a:endParaRPr>
          </a:p>
          <a:p>
            <a:r>
              <a:rPr lang="sk-SK" sz="2800" dirty="0">
                <a:solidFill>
                  <a:schemeClr val="bg1"/>
                </a:solidFill>
                <a:latin typeface="Noteworthy Light"/>
                <a:cs typeface="Noteworthy Light"/>
              </a:rPr>
              <a:t> </a:t>
            </a:r>
            <a:r>
              <a:rPr lang="sk-SK" sz="2800" dirty="0" smtClean="0">
                <a:solidFill>
                  <a:schemeClr val="bg1"/>
                </a:solidFill>
                <a:latin typeface="Noteworthy Light"/>
                <a:cs typeface="Noteworthy Light"/>
              </a:rPr>
              <a:t> Beware of all the Peace Plans</a:t>
            </a:r>
          </a:p>
          <a:p>
            <a:r>
              <a:rPr lang="sk-SK" sz="2800" dirty="0" smtClean="0">
                <a:solidFill>
                  <a:schemeClr val="bg1"/>
                </a:solidFill>
                <a:latin typeface="Noteworthy Light"/>
                <a:cs typeface="Noteworthy Light"/>
              </a:rPr>
              <a:t> </a:t>
            </a:r>
            <a:r>
              <a:rPr lang="sk-SK" sz="2800" dirty="0">
                <a:solidFill>
                  <a:schemeClr val="bg1"/>
                </a:solidFill>
                <a:latin typeface="Noteworthy Light"/>
                <a:cs typeface="Noteworthy Light"/>
              </a:rPr>
              <a:t>or </a:t>
            </a:r>
            <a:r>
              <a:rPr lang="sk-SK" sz="2800" dirty="0" smtClean="0">
                <a:solidFill>
                  <a:schemeClr val="bg1"/>
                </a:solidFill>
                <a:latin typeface="Noteworthy Light"/>
                <a:cs typeface="Noteworthy Light"/>
              </a:rPr>
              <a:t>Roadmaps </a:t>
            </a:r>
            <a:r>
              <a:rPr lang="sk-SK" sz="2800" dirty="0">
                <a:solidFill>
                  <a:schemeClr val="bg1"/>
                </a:solidFill>
                <a:latin typeface="Noteworthy Light"/>
                <a:cs typeface="Noteworthy Light"/>
              </a:rPr>
              <a:t>to </a:t>
            </a:r>
            <a:r>
              <a:rPr lang="sk-SK" sz="2800" dirty="0" smtClean="0">
                <a:solidFill>
                  <a:schemeClr val="bg1"/>
                </a:solidFill>
                <a:latin typeface="Noteworthy Light"/>
                <a:cs typeface="Noteworthy Light"/>
              </a:rPr>
              <a:t>Peace!</a:t>
            </a:r>
            <a:endParaRPr lang="en-US" sz="2800" dirty="0">
              <a:solidFill>
                <a:schemeClr val="bg1"/>
              </a:solidFill>
            </a:endParaRPr>
          </a:p>
        </p:txBody>
      </p:sp>
      <p:pic>
        <p:nvPicPr>
          <p:cNvPr id="6" name="Picture 5" descr="th-1.jpeg"/>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4375" y1="54444" x2="63393" y2="45556"/>
                        <a14:foregroundMark x1="15625" y1="57778" x2="42857" y2="28889"/>
                        <a14:foregroundMark x1="46429" y1="61667" x2="18750" y2="82222"/>
                      </a14:backgroundRemoval>
                    </a14:imgEffect>
                  </a14:imgLayer>
                </a14:imgProps>
              </a:ext>
              <a:ext uri="{28A0092B-C50C-407E-A947-70E740481C1C}">
                <a14:useLocalDpi xmlns:a14="http://schemas.microsoft.com/office/drawing/2010/main" val="0"/>
              </a:ext>
            </a:extLst>
          </a:blip>
          <a:stretch>
            <a:fillRect/>
          </a:stretch>
        </p:blipFill>
        <p:spPr>
          <a:xfrm>
            <a:off x="3971051" y="4111777"/>
            <a:ext cx="5172949" cy="3226284"/>
          </a:xfrm>
          <a:prstGeom prst="rect">
            <a:avLst/>
          </a:prstGeom>
        </p:spPr>
      </p:pic>
    </p:spTree>
    <p:extLst>
      <p:ext uri="{BB962C8B-B14F-4D97-AF65-F5344CB8AC3E}">
        <p14:creationId xmlns:p14="http://schemas.microsoft.com/office/powerpoint/2010/main" val="38387702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32"/>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 name="Picture 1" descr="birds_eye_view_images_of_eagle.jpg"/>
          <p:cNvPicPr>
            <a:picLocks noChangeAspect="1"/>
          </p:cNvPicPr>
          <p:nvPr/>
        </p:nvPicPr>
        <p:blipFill rotWithShape="1">
          <a:blip r:embed="rId3">
            <a:extLst>
              <a:ext uri="{28A0092B-C50C-407E-A947-70E740481C1C}">
                <a14:useLocalDpi xmlns:a14="http://schemas.microsoft.com/office/drawing/2010/main" val="0"/>
              </a:ext>
            </a:extLst>
          </a:blip>
          <a:srcRect b="6335"/>
          <a:stretch/>
        </p:blipFill>
        <p:spPr>
          <a:xfrm>
            <a:off x="17550" y="19832"/>
            <a:ext cx="9126450" cy="6892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pic>
      <p:sp>
        <p:nvSpPr>
          <p:cNvPr id="3" name="TextBox 2"/>
          <p:cNvSpPr txBox="1"/>
          <p:nvPr/>
        </p:nvSpPr>
        <p:spPr>
          <a:xfrm>
            <a:off x="451419" y="611518"/>
            <a:ext cx="4144518" cy="2246769"/>
          </a:xfrm>
          <a:prstGeom prst="rect">
            <a:avLst/>
          </a:prstGeom>
          <a:noFill/>
        </p:spPr>
        <p:txBody>
          <a:bodyPr wrap="square" rtlCol="0">
            <a:spAutoFit/>
          </a:bodyPr>
          <a:lstStyle/>
          <a:p>
            <a:r>
              <a:rPr lang="en-US" sz="2800" b="1" dirty="0" smtClean="0">
                <a:solidFill>
                  <a:srgbClr val="000000"/>
                </a:solidFill>
                <a:latin typeface="Papyrus"/>
                <a:cs typeface="Papyrus"/>
              </a:rPr>
              <a:t>“He Will Carry You</a:t>
            </a:r>
          </a:p>
          <a:p>
            <a:r>
              <a:rPr lang="en-US" sz="2800" b="1" dirty="0" smtClean="0">
                <a:solidFill>
                  <a:srgbClr val="000000"/>
                </a:solidFill>
                <a:latin typeface="Papyrus"/>
                <a:cs typeface="Papyrus"/>
              </a:rPr>
              <a:t> On Eagle’s Wings</a:t>
            </a:r>
            <a:r>
              <a:rPr lang="en-US" sz="2800" b="1" dirty="0" smtClean="0">
                <a:solidFill>
                  <a:srgbClr val="804000"/>
                </a:solidFill>
                <a:latin typeface="Papyrus"/>
                <a:cs typeface="Papyrus"/>
              </a:rPr>
              <a:t>”</a:t>
            </a:r>
          </a:p>
          <a:p>
            <a:endParaRPr lang="en-US" sz="2800" b="1" dirty="0" smtClean="0">
              <a:solidFill>
                <a:srgbClr val="804000"/>
              </a:solidFill>
              <a:latin typeface="Papyrus"/>
              <a:cs typeface="Papyrus"/>
            </a:endParaRPr>
          </a:p>
          <a:p>
            <a:r>
              <a:rPr lang="en-US" sz="2800" b="1" dirty="0" smtClean="0">
                <a:latin typeface="Papyrus"/>
                <a:cs typeface="Papyrus"/>
              </a:rPr>
              <a:t>The Power &amp; Protection of</a:t>
            </a:r>
            <a:r>
              <a:rPr lang="en-US" sz="2800" b="1" dirty="0">
                <a:latin typeface="Papyrus"/>
                <a:cs typeface="Papyrus"/>
              </a:rPr>
              <a:t> </a:t>
            </a:r>
            <a:r>
              <a:rPr lang="en-US" sz="2800" b="1" dirty="0" smtClean="0">
                <a:latin typeface="Papyrus"/>
                <a:cs typeface="Papyrus"/>
              </a:rPr>
              <a:t>Blood Covenant</a:t>
            </a:r>
            <a:endParaRPr lang="en-US" sz="2800" b="1" dirty="0">
              <a:latin typeface="Papyrus"/>
              <a:cs typeface="Papyrus"/>
            </a:endParaRPr>
          </a:p>
        </p:txBody>
      </p:sp>
    </p:spTree>
    <p:extLst>
      <p:ext uri="{BB962C8B-B14F-4D97-AF65-F5344CB8AC3E}">
        <p14:creationId xmlns:p14="http://schemas.microsoft.com/office/powerpoint/2010/main" val="140527157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solidFill>
                <a:schemeClr val="bg1"/>
              </a:solidFill>
              <a:latin typeface="Papyrus"/>
              <a:cs typeface="Papyrus"/>
            </a:endParaRPr>
          </a:p>
        </p:txBody>
      </p:sp>
      <p:sp>
        <p:nvSpPr>
          <p:cNvPr id="3" name="TextBox 2"/>
          <p:cNvSpPr txBox="1"/>
          <p:nvPr/>
        </p:nvSpPr>
        <p:spPr>
          <a:xfrm>
            <a:off x="266275" y="518057"/>
            <a:ext cx="8502289" cy="6001644"/>
          </a:xfrm>
          <a:prstGeom prst="rect">
            <a:avLst/>
          </a:prstGeom>
          <a:solidFill>
            <a:srgbClr val="804000"/>
          </a:solidFill>
        </p:spPr>
        <p:txBody>
          <a:bodyPr wrap="square" rtlCol="0">
            <a:spAutoFit/>
          </a:bodyPr>
          <a:lstStyle/>
          <a:p>
            <a:r>
              <a:rPr lang="sk-SK" sz="2000" dirty="0">
                <a:solidFill>
                  <a:srgbClr val="000000"/>
                </a:solidFill>
                <a:latin typeface="Noteworthy Light"/>
                <a:cs typeface="Noteworthy Light"/>
              </a:rPr>
              <a:t> </a:t>
            </a:r>
          </a:p>
          <a:p>
            <a:r>
              <a:rPr lang="sk-SK" sz="2000" dirty="0">
                <a:solidFill>
                  <a:schemeClr val="bg1"/>
                </a:solidFill>
                <a:latin typeface="Noteworthy Light"/>
                <a:cs typeface="Noteworthy Light"/>
              </a:rPr>
              <a:t>   </a:t>
            </a:r>
            <a:r>
              <a:rPr lang="sk-SK" sz="2400" dirty="0">
                <a:solidFill>
                  <a:schemeClr val="bg1"/>
                </a:solidFill>
                <a:latin typeface="Noteworthy Light"/>
                <a:cs typeface="Noteworthy Light"/>
              </a:rPr>
              <a:t>  </a:t>
            </a:r>
            <a:r>
              <a:rPr lang="sk-SK" sz="2600" dirty="0">
                <a:solidFill>
                  <a:schemeClr val="bg1"/>
                </a:solidFill>
                <a:latin typeface="Noteworthy Light"/>
                <a:cs typeface="Noteworthy Light"/>
              </a:rPr>
              <a:t>"Because, even </a:t>
            </a:r>
            <a:r>
              <a:rPr lang="sk-SK" sz="2600" dirty="0" smtClean="0">
                <a:solidFill>
                  <a:schemeClr val="bg1"/>
                </a:solidFill>
                <a:latin typeface="Noteworthy Light"/>
                <a:cs typeface="Noteworthy Light"/>
              </a:rPr>
              <a:t>because </a:t>
            </a:r>
            <a:r>
              <a:rPr lang="sk-SK" sz="2600" dirty="0">
                <a:solidFill>
                  <a:schemeClr val="bg1"/>
                </a:solidFill>
                <a:latin typeface="Noteworthy Light"/>
                <a:cs typeface="Noteworthy Light"/>
              </a:rPr>
              <a:t>they have seduced My people (Israel)</a:t>
            </a:r>
            <a:r>
              <a:rPr lang="sk-SK" sz="2600" dirty="0" smtClean="0">
                <a:solidFill>
                  <a:schemeClr val="bg1"/>
                </a:solidFill>
                <a:latin typeface="Noteworthy Light"/>
                <a:cs typeface="Noteworthy Light"/>
              </a:rPr>
              <a:t>,</a:t>
            </a:r>
          </a:p>
          <a:p>
            <a:r>
              <a:rPr lang="sk-SK" sz="2600" dirty="0">
                <a:solidFill>
                  <a:schemeClr val="bg1"/>
                </a:solidFill>
                <a:latin typeface="Noteworthy Light"/>
                <a:cs typeface="Noteworthy Light"/>
              </a:rPr>
              <a:t> </a:t>
            </a:r>
            <a:r>
              <a:rPr lang="sk-SK" sz="2600" dirty="0" smtClean="0">
                <a:solidFill>
                  <a:schemeClr val="bg1"/>
                </a:solidFill>
                <a:latin typeface="Noteworthy Light"/>
                <a:cs typeface="Noteworthy Light"/>
              </a:rPr>
              <a:t>   </a:t>
            </a:r>
            <a:r>
              <a:rPr lang="en-US" sz="2600" dirty="0" smtClean="0">
                <a:solidFill>
                  <a:schemeClr val="bg1"/>
                </a:solidFill>
                <a:latin typeface="Noteworthy Light"/>
                <a:cs typeface="Noteworthy Light"/>
              </a:rPr>
              <a:t> </a:t>
            </a:r>
            <a:r>
              <a:rPr lang="en-US" sz="2600" dirty="0">
                <a:solidFill>
                  <a:schemeClr val="bg1"/>
                </a:solidFill>
                <a:latin typeface="Noteworthy Light"/>
                <a:cs typeface="Noteworthy Light"/>
              </a:rPr>
              <a:t>saying, "</a:t>
            </a:r>
            <a:r>
              <a:rPr lang="en-US" sz="2600" dirty="0" smtClean="0">
                <a:solidFill>
                  <a:schemeClr val="bg1"/>
                </a:solidFill>
                <a:latin typeface="Noteworthy Light"/>
                <a:cs typeface="Noteworthy Light"/>
              </a:rPr>
              <a:t>Peace”</a:t>
            </a:r>
            <a:r>
              <a:rPr lang="en-US" sz="2600" dirty="0">
                <a:solidFill>
                  <a:schemeClr val="bg1"/>
                </a:solidFill>
                <a:latin typeface="Noteworthy Light"/>
                <a:cs typeface="Noteworthy Light"/>
              </a:rPr>
              <a:t> </a:t>
            </a:r>
            <a:r>
              <a:rPr lang="en-US" sz="2600" dirty="0" smtClean="0">
                <a:solidFill>
                  <a:schemeClr val="bg1"/>
                </a:solidFill>
                <a:latin typeface="Noteworthy Light"/>
                <a:cs typeface="Noteworthy Light"/>
              </a:rPr>
              <a:t>  and  there was no peace </a:t>
            </a:r>
            <a:r>
              <a:rPr lang="en-US" sz="2600" dirty="0">
                <a:solidFill>
                  <a:schemeClr val="bg1"/>
                </a:solidFill>
                <a:latin typeface="Noteworthy Light"/>
                <a:cs typeface="Noteworthy Light"/>
              </a:rPr>
              <a:t>..</a:t>
            </a:r>
            <a:r>
              <a:rPr lang="en-US" sz="2600" dirty="0" smtClean="0">
                <a:solidFill>
                  <a:schemeClr val="bg1"/>
                </a:solidFill>
                <a:latin typeface="Noteworthy Light"/>
                <a:cs typeface="Noteworthy Light"/>
              </a:rPr>
              <a:t>.”</a:t>
            </a:r>
            <a:r>
              <a:rPr lang="hu-HU" sz="2600" dirty="0" smtClean="0">
                <a:solidFill>
                  <a:schemeClr val="bg1"/>
                </a:solidFill>
                <a:latin typeface="Noteworthy Light"/>
                <a:cs typeface="Noteworthy Light"/>
              </a:rPr>
              <a:t>   </a:t>
            </a:r>
          </a:p>
          <a:p>
            <a:r>
              <a:rPr lang="hu-HU" sz="2600" dirty="0" smtClean="0">
                <a:solidFill>
                  <a:schemeClr val="bg1"/>
                </a:solidFill>
                <a:latin typeface="Noteworthy Light"/>
                <a:cs typeface="Noteworthy Light"/>
              </a:rPr>
              <a:t>                    </a:t>
            </a:r>
            <a:r>
              <a:rPr lang="hu-HU" sz="2600" dirty="0" smtClean="0">
                <a:solidFill>
                  <a:srgbClr val="3366FF"/>
                </a:solidFill>
                <a:latin typeface="Noteworthy Light"/>
                <a:cs typeface="Noteworthy Light"/>
              </a:rPr>
              <a:t> Ezekiel </a:t>
            </a:r>
            <a:r>
              <a:rPr lang="hu-HU" sz="2600" dirty="0">
                <a:solidFill>
                  <a:srgbClr val="3366FF"/>
                </a:solidFill>
                <a:latin typeface="Noteworthy Light"/>
                <a:cs typeface="Noteworthy Light"/>
              </a:rPr>
              <a:t>13:</a:t>
            </a:r>
            <a:r>
              <a:rPr lang="hu-HU" sz="2600" dirty="0" smtClean="0">
                <a:solidFill>
                  <a:srgbClr val="3366FF"/>
                </a:solidFill>
                <a:latin typeface="Noteworthy Light"/>
                <a:cs typeface="Noteworthy Light"/>
              </a:rPr>
              <a:t>10</a:t>
            </a:r>
            <a:endParaRPr lang="hu-HU" sz="2600" dirty="0">
              <a:solidFill>
                <a:srgbClr val="3366FF"/>
              </a:solidFill>
              <a:latin typeface="Noteworthy Light"/>
              <a:cs typeface="Noteworthy Light"/>
            </a:endParaRPr>
          </a:p>
          <a:p>
            <a:r>
              <a:rPr lang="hu-HU" sz="2600" dirty="0">
                <a:solidFill>
                  <a:schemeClr val="bg1"/>
                </a:solidFill>
                <a:latin typeface="Noteworthy Light"/>
                <a:cs typeface="Noteworthy Light"/>
              </a:rPr>
              <a:t> </a:t>
            </a:r>
          </a:p>
          <a:p>
            <a:r>
              <a:rPr lang="en-US" sz="2600" dirty="0">
                <a:solidFill>
                  <a:schemeClr val="bg1"/>
                </a:solidFill>
                <a:latin typeface="Noteworthy Light"/>
                <a:cs typeface="Noteworthy Light"/>
              </a:rPr>
              <a:t>     "For they have healed the </a:t>
            </a:r>
            <a:r>
              <a:rPr lang="en-US" sz="2600" dirty="0" smtClean="0">
                <a:solidFill>
                  <a:schemeClr val="bg1"/>
                </a:solidFill>
                <a:latin typeface="Noteworthy Light"/>
                <a:cs typeface="Noteworthy Light"/>
              </a:rPr>
              <a:t>hurt </a:t>
            </a:r>
            <a:r>
              <a:rPr lang="en-US" sz="2600" dirty="0">
                <a:solidFill>
                  <a:schemeClr val="bg1"/>
                </a:solidFill>
                <a:latin typeface="Noteworthy Light"/>
                <a:cs typeface="Noteworthy Light"/>
              </a:rPr>
              <a:t>of the daughter of My people </a:t>
            </a:r>
            <a:r>
              <a:rPr lang="en-US" sz="2600" dirty="0" smtClean="0">
                <a:solidFill>
                  <a:schemeClr val="bg1"/>
                </a:solidFill>
                <a:latin typeface="Noteworthy Light"/>
                <a:cs typeface="Noteworthy Light"/>
              </a:rPr>
              <a:t>    	slightly, saying</a:t>
            </a:r>
            <a:r>
              <a:rPr lang="en-US" sz="2600" dirty="0">
                <a:solidFill>
                  <a:schemeClr val="bg1"/>
                </a:solidFill>
                <a:latin typeface="Noteworthy Light"/>
                <a:cs typeface="Noteworthy Light"/>
              </a:rPr>
              <a:t>, 'Peace, Peace</a:t>
            </a:r>
            <a:r>
              <a:rPr lang="en-US" sz="2600" dirty="0" smtClean="0">
                <a:solidFill>
                  <a:schemeClr val="bg1"/>
                </a:solidFill>
                <a:latin typeface="Noteworthy Light"/>
                <a:cs typeface="Noteworthy Light"/>
              </a:rPr>
              <a:t>; when there is no peace!”</a:t>
            </a:r>
            <a:r>
              <a:rPr lang="sk-SK" sz="2600" dirty="0" smtClean="0">
                <a:solidFill>
                  <a:schemeClr val="bg1"/>
                </a:solidFill>
                <a:latin typeface="Noteworthy Light"/>
                <a:cs typeface="Noteworthy Light"/>
              </a:rPr>
              <a:t>             		 	    	</a:t>
            </a:r>
            <a:r>
              <a:rPr lang="sk-SK" sz="2600" dirty="0" smtClean="0">
                <a:solidFill>
                  <a:srgbClr val="3366FF"/>
                </a:solidFill>
                <a:latin typeface="Noteworthy Light"/>
                <a:cs typeface="Noteworthy Light"/>
              </a:rPr>
              <a:t>Jeremiah </a:t>
            </a:r>
            <a:r>
              <a:rPr lang="sk-SK" sz="2600" dirty="0">
                <a:solidFill>
                  <a:srgbClr val="3366FF"/>
                </a:solidFill>
                <a:latin typeface="Noteworthy Light"/>
                <a:cs typeface="Noteworthy Light"/>
              </a:rPr>
              <a:t>8:</a:t>
            </a:r>
            <a:r>
              <a:rPr lang="sk-SK" sz="2600" dirty="0" smtClean="0">
                <a:solidFill>
                  <a:srgbClr val="3366FF"/>
                </a:solidFill>
                <a:latin typeface="Noteworthy Light"/>
                <a:cs typeface="Noteworthy Light"/>
              </a:rPr>
              <a:t>11</a:t>
            </a:r>
            <a:endParaRPr lang="sk-SK" sz="2600" dirty="0">
              <a:solidFill>
                <a:srgbClr val="3366FF"/>
              </a:solidFill>
              <a:latin typeface="Noteworthy Light"/>
              <a:cs typeface="Noteworthy Light"/>
            </a:endParaRPr>
          </a:p>
          <a:p>
            <a:r>
              <a:rPr lang="sk-SK" sz="2600" dirty="0">
                <a:solidFill>
                  <a:schemeClr val="bg1"/>
                </a:solidFill>
                <a:latin typeface="Noteworthy Light"/>
                <a:cs typeface="Noteworthy Light"/>
              </a:rPr>
              <a:t> </a:t>
            </a:r>
            <a:endParaRPr lang="sk-SK" sz="2600" dirty="0" smtClean="0">
              <a:solidFill>
                <a:schemeClr val="bg1"/>
              </a:solidFill>
              <a:latin typeface="Noteworthy Light"/>
              <a:cs typeface="Noteworthy Light"/>
            </a:endParaRPr>
          </a:p>
          <a:p>
            <a:endParaRPr lang="sk-SK" sz="2600" dirty="0">
              <a:solidFill>
                <a:schemeClr val="bg1"/>
              </a:solidFill>
              <a:latin typeface="Noteworthy Light"/>
              <a:cs typeface="Noteworthy Light"/>
            </a:endParaRPr>
          </a:p>
          <a:p>
            <a:r>
              <a:rPr lang="sk-SK" sz="2600" dirty="0">
                <a:solidFill>
                  <a:schemeClr val="bg1"/>
                </a:solidFill>
                <a:latin typeface="Noteworthy Light"/>
                <a:cs typeface="Noteworthy Light"/>
              </a:rPr>
              <a:t>     "For you yourselves know </a:t>
            </a:r>
            <a:r>
              <a:rPr lang="sk-SK" sz="2600" dirty="0" smtClean="0">
                <a:solidFill>
                  <a:schemeClr val="bg1"/>
                </a:solidFill>
                <a:latin typeface="Noteworthy Light"/>
                <a:cs typeface="Noteworthy Light"/>
              </a:rPr>
              <a:t>perfectly that </a:t>
            </a:r>
            <a:r>
              <a:rPr lang="sk-SK" sz="2600" dirty="0">
                <a:solidFill>
                  <a:schemeClr val="bg1"/>
                </a:solidFill>
                <a:latin typeface="Noteworthy Light"/>
                <a:cs typeface="Noteworthy Light"/>
              </a:rPr>
              <a:t>the Day of the Lord </a:t>
            </a:r>
            <a:r>
              <a:rPr lang="sk-SK" sz="2600" dirty="0" smtClean="0">
                <a:solidFill>
                  <a:schemeClr val="bg1"/>
                </a:solidFill>
                <a:latin typeface="Noteworthy Light"/>
                <a:cs typeface="Noteworthy Light"/>
              </a:rPr>
              <a:t>so 	comes </a:t>
            </a:r>
            <a:r>
              <a:rPr lang="sk-SK" sz="2600" dirty="0">
                <a:solidFill>
                  <a:schemeClr val="bg1"/>
                </a:solidFill>
                <a:latin typeface="Noteworthy Light"/>
                <a:cs typeface="Noteworthy Light"/>
              </a:rPr>
              <a:t>as a thief in the </a:t>
            </a:r>
            <a:r>
              <a:rPr lang="sk-SK" sz="2600" dirty="0" smtClean="0">
                <a:solidFill>
                  <a:schemeClr val="bg1"/>
                </a:solidFill>
                <a:latin typeface="Noteworthy Light"/>
                <a:cs typeface="Noteworthy Light"/>
              </a:rPr>
              <a:t>night  for when they say, Peace and 	Safety,   then sudden destruction comes upon them,</a:t>
            </a:r>
          </a:p>
          <a:p>
            <a:r>
              <a:rPr lang="sk-SK" sz="2600" dirty="0" smtClean="0">
                <a:solidFill>
                  <a:schemeClr val="bg1"/>
                </a:solidFill>
                <a:latin typeface="Noteworthy Light"/>
                <a:cs typeface="Noteworthy Light"/>
              </a:rPr>
              <a:t> </a:t>
            </a:r>
            <a:r>
              <a:rPr lang="sk-SK" sz="2600" dirty="0">
                <a:solidFill>
                  <a:schemeClr val="bg1"/>
                </a:solidFill>
                <a:latin typeface="Noteworthy Light"/>
                <a:cs typeface="Noteworthy Light"/>
              </a:rPr>
              <a:t>as labor pains </a:t>
            </a:r>
            <a:r>
              <a:rPr lang="sk-SK" sz="2600" dirty="0" smtClean="0">
                <a:solidFill>
                  <a:schemeClr val="bg1"/>
                </a:solidFill>
                <a:latin typeface="Noteworthy Light"/>
                <a:cs typeface="Noteworthy Light"/>
              </a:rPr>
              <a:t>on </a:t>
            </a:r>
            <a:r>
              <a:rPr lang="sk-SK" sz="2600" dirty="0">
                <a:solidFill>
                  <a:schemeClr val="bg1"/>
                </a:solidFill>
                <a:latin typeface="Noteworthy Light"/>
                <a:cs typeface="Noteworthy Light"/>
              </a:rPr>
              <a:t>a pregnant </a:t>
            </a:r>
            <a:r>
              <a:rPr lang="sk-SK" sz="2600" dirty="0" smtClean="0">
                <a:solidFill>
                  <a:schemeClr val="bg1"/>
                </a:solidFill>
                <a:latin typeface="Noteworthy Light"/>
                <a:cs typeface="Noteworthy Light"/>
              </a:rPr>
              <a:t>woman.  And </a:t>
            </a:r>
            <a:r>
              <a:rPr lang="sk-SK" sz="2600" dirty="0">
                <a:solidFill>
                  <a:schemeClr val="bg1"/>
                </a:solidFill>
                <a:latin typeface="Noteworthy Light"/>
                <a:cs typeface="Noteworthy Light"/>
              </a:rPr>
              <a:t>they shall not </a:t>
            </a:r>
            <a:r>
              <a:rPr lang="sk-SK" sz="2600" dirty="0" smtClean="0">
                <a:solidFill>
                  <a:schemeClr val="bg1"/>
                </a:solidFill>
                <a:latin typeface="Noteworthy Light"/>
                <a:cs typeface="Noteworthy Light"/>
              </a:rPr>
              <a:t>escape</a:t>
            </a:r>
            <a:r>
              <a:rPr lang="en-US" sz="2600" dirty="0">
                <a:solidFill>
                  <a:schemeClr val="bg1"/>
                </a:solidFill>
                <a:latin typeface="Noteworthy Light"/>
                <a:cs typeface="Noteworthy Light"/>
              </a:rPr>
              <a:t> </a:t>
            </a:r>
            <a:r>
              <a:rPr lang="en-US" sz="2600" dirty="0" smtClean="0">
                <a:solidFill>
                  <a:schemeClr val="bg1"/>
                </a:solidFill>
                <a:latin typeface="Noteworthy Light"/>
                <a:cs typeface="Noteworthy Light"/>
              </a:rPr>
              <a:t>”             			  	</a:t>
            </a:r>
            <a:r>
              <a:rPr lang="en-US" sz="2600" dirty="0" smtClean="0">
                <a:solidFill>
                  <a:srgbClr val="3366FF"/>
                </a:solidFill>
                <a:latin typeface="Noteworthy Light"/>
                <a:cs typeface="Noteworthy Light"/>
              </a:rPr>
              <a:t>1 </a:t>
            </a:r>
            <a:r>
              <a:rPr lang="en-US" sz="2600" dirty="0">
                <a:solidFill>
                  <a:srgbClr val="3366FF"/>
                </a:solidFill>
                <a:latin typeface="Noteworthy Light"/>
                <a:cs typeface="Noteworthy Light"/>
              </a:rPr>
              <a:t>Thessalonians 5:2-</a:t>
            </a:r>
            <a:r>
              <a:rPr lang="en-US" sz="2600" dirty="0" smtClean="0">
                <a:solidFill>
                  <a:srgbClr val="3366FF"/>
                </a:solidFill>
                <a:latin typeface="Noteworthy Light"/>
                <a:cs typeface="Noteworthy Light"/>
              </a:rPr>
              <a:t>3</a:t>
            </a:r>
            <a:r>
              <a:rPr lang="en-US" sz="2600" dirty="0">
                <a:solidFill>
                  <a:srgbClr val="3366FF"/>
                </a:solidFill>
                <a:latin typeface="Noteworthy Light"/>
                <a:cs typeface="Noteworthy Light"/>
              </a:rPr>
              <a:t> </a:t>
            </a:r>
          </a:p>
        </p:txBody>
      </p:sp>
    </p:spTree>
    <p:extLst>
      <p:ext uri="{BB962C8B-B14F-4D97-AF65-F5344CB8AC3E}">
        <p14:creationId xmlns:p14="http://schemas.microsoft.com/office/powerpoint/2010/main" val="46733263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 name="Picture 2" descr="Israel-surrounded-750x44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98" y="1470616"/>
            <a:ext cx="8583141" cy="5046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1436974" y="534769"/>
            <a:ext cx="5580806" cy="52322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800" dirty="0" smtClean="0">
                <a:solidFill>
                  <a:srgbClr val="000000"/>
                </a:solidFill>
                <a:latin typeface="Noteworthy Bold"/>
                <a:cs typeface="Noteworthy Bold"/>
              </a:rPr>
              <a:t>    </a:t>
            </a:r>
            <a:r>
              <a:rPr lang="en-US" sz="2800" dirty="0" smtClean="0">
                <a:solidFill>
                  <a:srgbClr val="000000"/>
                </a:solidFill>
                <a:latin typeface="Noteworthy Light"/>
                <a:cs typeface="Noteworthy Light"/>
              </a:rPr>
              <a:t>God is </a:t>
            </a:r>
            <a:r>
              <a:rPr lang="en-US" sz="2800" dirty="0">
                <a:solidFill>
                  <a:srgbClr val="000000"/>
                </a:solidFill>
                <a:latin typeface="Noteworthy Light"/>
                <a:cs typeface="Noteworthy Light"/>
              </a:rPr>
              <a:t>A</a:t>
            </a:r>
            <a:r>
              <a:rPr lang="en-US" sz="2800" dirty="0" smtClean="0">
                <a:solidFill>
                  <a:srgbClr val="000000"/>
                </a:solidFill>
                <a:latin typeface="Noteworthy Light"/>
                <a:cs typeface="Noteworthy Light"/>
              </a:rPr>
              <a:t>ngry with w</a:t>
            </a:r>
            <a:r>
              <a:rPr lang="en-US" sz="2800" dirty="0" smtClean="0">
                <a:solidFill>
                  <a:srgbClr val="000000"/>
                </a:solidFill>
                <a:latin typeface="Noteworthy Light"/>
                <a:cs typeface="Noteworthy Light"/>
              </a:rPr>
              <a:t>hich Nations?</a:t>
            </a:r>
            <a:endParaRPr lang="en-US" sz="2800" dirty="0">
              <a:solidFill>
                <a:srgbClr val="000000"/>
              </a:solidFill>
              <a:latin typeface="Noteworthy Light"/>
              <a:cs typeface="Noteworthy Light"/>
            </a:endParaRPr>
          </a:p>
        </p:txBody>
      </p:sp>
      <p:sp>
        <p:nvSpPr>
          <p:cNvPr id="2" name="TextBox 1"/>
          <p:cNvSpPr txBox="1"/>
          <p:nvPr/>
        </p:nvSpPr>
        <p:spPr>
          <a:xfrm>
            <a:off x="5644133" y="3688506"/>
            <a:ext cx="1048197" cy="523220"/>
          </a:xfrm>
          <a:prstGeom prst="rect">
            <a:avLst/>
          </a:prstGeom>
          <a:noFill/>
        </p:spPr>
        <p:txBody>
          <a:bodyPr wrap="square" rtlCol="0">
            <a:spAutoFit/>
          </a:bodyPr>
          <a:lstStyle/>
          <a:p>
            <a:r>
              <a:rPr lang="en-US" sz="2800" b="1" dirty="0" smtClean="0">
                <a:latin typeface="+mj-lt"/>
              </a:rPr>
              <a:t>IRAQ</a:t>
            </a:r>
            <a:endParaRPr lang="en-US" sz="2800" b="1" dirty="0">
              <a:latin typeface="+mj-lt"/>
            </a:endParaRPr>
          </a:p>
        </p:txBody>
      </p:sp>
      <p:sp>
        <p:nvSpPr>
          <p:cNvPr id="6" name="TextBox 5"/>
          <p:cNvSpPr txBox="1"/>
          <p:nvPr/>
        </p:nvSpPr>
        <p:spPr>
          <a:xfrm>
            <a:off x="4172627" y="2942742"/>
            <a:ext cx="1169142" cy="523220"/>
          </a:xfrm>
          <a:prstGeom prst="rect">
            <a:avLst/>
          </a:prstGeom>
          <a:noFill/>
        </p:spPr>
        <p:txBody>
          <a:bodyPr wrap="square" rtlCol="0">
            <a:spAutoFit/>
          </a:bodyPr>
          <a:lstStyle/>
          <a:p>
            <a:r>
              <a:rPr lang="en-US" sz="2800" b="1" dirty="0" smtClean="0"/>
              <a:t>SYRIA</a:t>
            </a:r>
            <a:endParaRPr lang="en-US" sz="2800" b="1" dirty="0"/>
          </a:p>
        </p:txBody>
      </p:sp>
      <p:sp>
        <p:nvSpPr>
          <p:cNvPr id="7" name="TextBox 6"/>
          <p:cNvSpPr txBox="1"/>
          <p:nvPr/>
        </p:nvSpPr>
        <p:spPr>
          <a:xfrm>
            <a:off x="3517504" y="4514891"/>
            <a:ext cx="1310245" cy="461665"/>
          </a:xfrm>
          <a:prstGeom prst="rect">
            <a:avLst/>
          </a:prstGeom>
          <a:noFill/>
        </p:spPr>
        <p:txBody>
          <a:bodyPr wrap="square" rtlCol="0">
            <a:spAutoFit/>
          </a:bodyPr>
          <a:lstStyle/>
          <a:p>
            <a:r>
              <a:rPr lang="en-US" sz="2400" b="1" dirty="0" smtClean="0"/>
              <a:t>JORDAN</a:t>
            </a:r>
            <a:endParaRPr lang="en-US" sz="2400" b="1" dirty="0"/>
          </a:p>
        </p:txBody>
      </p:sp>
    </p:spTree>
    <p:extLst>
      <p:ext uri="{BB962C8B-B14F-4D97-AF65-F5344CB8AC3E}">
        <p14:creationId xmlns:p14="http://schemas.microsoft.com/office/powerpoint/2010/main" val="271406733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extBox 4"/>
          <p:cNvSpPr txBox="1"/>
          <p:nvPr/>
        </p:nvSpPr>
        <p:spPr>
          <a:xfrm>
            <a:off x="0" y="0"/>
            <a:ext cx="9144000"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2000" dirty="0" smtClean="0">
                <a:solidFill>
                  <a:srgbClr val="FFFFFF"/>
                </a:solidFill>
                <a:latin typeface="Noteworthy Light"/>
                <a:cs typeface="Noteworthy Light"/>
              </a:rPr>
              <a:t>  </a:t>
            </a:r>
          </a:p>
          <a:p>
            <a:r>
              <a:rPr lang="en-US" sz="2000" dirty="0" smtClean="0">
                <a:solidFill>
                  <a:srgbClr val="FFFFFF"/>
                </a:solidFill>
                <a:latin typeface="Noteworthy Light"/>
                <a:cs typeface="Noteworthy Light"/>
              </a:rPr>
              <a:t> </a:t>
            </a:r>
            <a:r>
              <a:rPr lang="en-US" sz="2000" dirty="0" smtClean="0">
                <a:solidFill>
                  <a:srgbClr val="000000"/>
                </a:solidFill>
                <a:latin typeface="Noteworthy Light"/>
                <a:cs typeface="Noteworthy Light"/>
              </a:rPr>
              <a:t> Isaiah Chapters 13-29 declare Jesus is Coming to destroy Israel’s Enemies</a:t>
            </a:r>
          </a:p>
          <a:p>
            <a:r>
              <a:rPr lang="en-US" sz="2000" dirty="0" smtClean="0">
                <a:solidFill>
                  <a:srgbClr val="000000"/>
                </a:solidFill>
                <a:latin typeface="Noteworthy Light"/>
                <a:cs typeface="Noteworthy Light"/>
              </a:rPr>
              <a:t>       Isaiah 13 – Babylon                           Isaiah 17- Damascus &amp; Syria</a:t>
            </a:r>
          </a:p>
          <a:p>
            <a:r>
              <a:rPr lang="en-US" sz="2000" dirty="0" smtClean="0">
                <a:solidFill>
                  <a:srgbClr val="000000"/>
                </a:solidFill>
                <a:latin typeface="Noteworthy Light"/>
                <a:cs typeface="Noteworthy Light"/>
              </a:rPr>
              <a:t>      Isaiah 14:24   - Assyria                       Isaiah 18 – Ethiopia ( Sudan &amp; Somalia)</a:t>
            </a:r>
          </a:p>
          <a:p>
            <a:r>
              <a:rPr lang="en-US" sz="2000" dirty="0" smtClean="0">
                <a:solidFill>
                  <a:srgbClr val="000000"/>
                </a:solidFill>
                <a:latin typeface="Noteworthy Light"/>
                <a:cs typeface="Noteworthy Light"/>
              </a:rPr>
              <a:t>      Isaiah 14:28 – Philistia (</a:t>
            </a:r>
            <a:r>
              <a:rPr lang="en-US" sz="2000" dirty="0" err="1" smtClean="0">
                <a:solidFill>
                  <a:srgbClr val="000000"/>
                </a:solidFill>
                <a:latin typeface="Noteworthy Light"/>
                <a:cs typeface="Noteworthy Light"/>
              </a:rPr>
              <a:t>gaza</a:t>
            </a:r>
            <a:r>
              <a:rPr lang="en-US" sz="2000" dirty="0" smtClean="0">
                <a:solidFill>
                  <a:srgbClr val="000000"/>
                </a:solidFill>
                <a:latin typeface="Noteworthy Light"/>
                <a:cs typeface="Noteworthy Light"/>
              </a:rPr>
              <a:t>)                Isaiah 19 - Egypt</a:t>
            </a:r>
          </a:p>
          <a:p>
            <a:r>
              <a:rPr lang="en-US" sz="2000" dirty="0" smtClean="0">
                <a:solidFill>
                  <a:srgbClr val="000000"/>
                </a:solidFill>
                <a:latin typeface="Noteworthy Light"/>
                <a:cs typeface="Noteworthy Light"/>
              </a:rPr>
              <a:t>      Isaiah 15 – Moab (</a:t>
            </a:r>
            <a:r>
              <a:rPr lang="en-US" sz="2000" dirty="0" err="1" smtClean="0">
                <a:solidFill>
                  <a:srgbClr val="000000"/>
                </a:solidFill>
                <a:latin typeface="Noteworthy Light"/>
                <a:cs typeface="Noteworthy Light"/>
              </a:rPr>
              <a:t>jordan</a:t>
            </a:r>
            <a:r>
              <a:rPr lang="en-US" sz="2000" dirty="0" smtClean="0">
                <a:solidFill>
                  <a:srgbClr val="000000"/>
                </a:solidFill>
                <a:latin typeface="Noteworthy Light"/>
                <a:cs typeface="Noteworthy Light"/>
              </a:rPr>
              <a:t>)                       Isaiah 22 – Jerusalem (enemies within)</a:t>
            </a:r>
          </a:p>
          <a:p>
            <a:r>
              <a:rPr lang="en-US" sz="2000" dirty="0" smtClean="0">
                <a:solidFill>
                  <a:srgbClr val="000000"/>
                </a:solidFill>
                <a:latin typeface="Noteworthy Light"/>
                <a:cs typeface="Noteworthy Light"/>
              </a:rPr>
              <a:t>      Isaiah 34:6  Edom                             Isaiah 23 – </a:t>
            </a:r>
            <a:r>
              <a:rPr lang="en-US" sz="2000" dirty="0" err="1" smtClean="0">
                <a:solidFill>
                  <a:srgbClr val="000000"/>
                </a:solidFill>
                <a:latin typeface="Noteworthy Light"/>
                <a:cs typeface="Noteworthy Light"/>
              </a:rPr>
              <a:t>Tyre</a:t>
            </a:r>
            <a:r>
              <a:rPr lang="en-US" sz="2000" dirty="0" smtClean="0">
                <a:solidFill>
                  <a:srgbClr val="000000"/>
                </a:solidFill>
                <a:latin typeface="Noteworthy Light"/>
                <a:cs typeface="Noteworthy Light"/>
              </a:rPr>
              <a:t> (Lebanon)</a:t>
            </a:r>
            <a:endParaRPr lang="en-US" sz="2000" dirty="0">
              <a:solidFill>
                <a:srgbClr val="000000"/>
              </a:solidFill>
              <a:latin typeface="Noteworthy Light"/>
              <a:cs typeface="Noteworthy Light"/>
            </a:endParaRPr>
          </a:p>
        </p:txBody>
      </p:sp>
      <p:pic>
        <p:nvPicPr>
          <p:cNvPr id="2" name="Picture 1" descr="Muslim_distribution-1.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46769"/>
            <a:ext cx="9110306" cy="4752321"/>
          </a:xfrm>
          <a:prstGeom prst="rect">
            <a:avLst/>
          </a:prstGeom>
        </p:spPr>
      </p:pic>
    </p:spTree>
    <p:extLst>
      <p:ext uri="{BB962C8B-B14F-4D97-AF65-F5344CB8AC3E}">
        <p14:creationId xmlns:p14="http://schemas.microsoft.com/office/powerpoint/2010/main" val="10200643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Rectangle 1"/>
          <p:cNvSpPr/>
          <p:nvPr/>
        </p:nvSpPr>
        <p:spPr>
          <a:xfrm>
            <a:off x="1052667" y="439698"/>
            <a:ext cx="6399547" cy="1200328"/>
          </a:xfrm>
          <a:prstGeom prst="rect">
            <a:avLst/>
          </a:prstGeom>
          <a:solidFill>
            <a:srgbClr val="804000"/>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US" sz="2400" dirty="0">
                <a:solidFill>
                  <a:srgbClr val="FFFFFF"/>
                </a:solidFill>
                <a:latin typeface="Papyrus"/>
                <a:cs typeface="Papyrus"/>
              </a:rPr>
              <a:t>Do you know where Jesus returns and starts His </a:t>
            </a:r>
            <a:r>
              <a:rPr lang="en-US" sz="2400" dirty="0" smtClean="0">
                <a:solidFill>
                  <a:srgbClr val="FFFFFF"/>
                </a:solidFill>
                <a:latin typeface="Papyrus"/>
                <a:cs typeface="Papyrus"/>
              </a:rPr>
              <a:t>battle with the ancient enemies of Israel </a:t>
            </a:r>
          </a:p>
          <a:p>
            <a:pPr algn="ctr"/>
            <a:r>
              <a:rPr lang="en-US" sz="2400" dirty="0" smtClean="0">
                <a:solidFill>
                  <a:srgbClr val="FFFFFF"/>
                </a:solidFill>
                <a:latin typeface="Papyrus"/>
                <a:cs typeface="Papyrus"/>
              </a:rPr>
              <a:t>on </a:t>
            </a:r>
            <a:r>
              <a:rPr lang="en-US" sz="2400" dirty="0">
                <a:solidFill>
                  <a:srgbClr val="FFFFFF"/>
                </a:solidFill>
                <a:latin typeface="Papyrus"/>
                <a:cs typeface="Papyrus"/>
              </a:rPr>
              <a:t>the Day of the Lord?</a:t>
            </a:r>
          </a:p>
        </p:txBody>
      </p:sp>
      <p:sp>
        <p:nvSpPr>
          <p:cNvPr id="3" name="TextBox 2"/>
          <p:cNvSpPr txBox="1"/>
          <p:nvPr/>
        </p:nvSpPr>
        <p:spPr>
          <a:xfrm>
            <a:off x="701777" y="2577825"/>
            <a:ext cx="2790403" cy="1200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solidFill>
                  <a:srgbClr val="000000"/>
                </a:solidFill>
                <a:latin typeface="Noteworthy Light"/>
                <a:cs typeface="Noteworthy Light"/>
              </a:rPr>
              <a:t>The Mount of Olives</a:t>
            </a:r>
          </a:p>
          <a:p>
            <a:pPr algn="ctr"/>
            <a:r>
              <a:rPr lang="en-US" sz="2400" dirty="0" smtClean="0">
                <a:solidFill>
                  <a:srgbClr val="000000"/>
                </a:solidFill>
                <a:latin typeface="Noteworthy Light"/>
                <a:cs typeface="Noteworthy Light"/>
              </a:rPr>
              <a:t> is His End Stop – </a:t>
            </a:r>
          </a:p>
          <a:p>
            <a:pPr algn="ctr"/>
            <a:r>
              <a:rPr lang="en-US" sz="2400" dirty="0" smtClean="0">
                <a:solidFill>
                  <a:srgbClr val="000000"/>
                </a:solidFill>
                <a:latin typeface="Noteworthy Light"/>
                <a:cs typeface="Noteworthy Light"/>
              </a:rPr>
              <a:t>His Victory Stand</a:t>
            </a:r>
            <a:endParaRPr lang="en-US" sz="2400" dirty="0">
              <a:solidFill>
                <a:srgbClr val="000000"/>
              </a:solidFill>
              <a:latin typeface="Noteworthy Light"/>
              <a:cs typeface="Noteworthy Light"/>
            </a:endParaRPr>
          </a:p>
        </p:txBody>
      </p:sp>
      <p:sp>
        <p:nvSpPr>
          <p:cNvPr id="5" name="TextBox 4"/>
          <p:cNvSpPr txBox="1"/>
          <p:nvPr/>
        </p:nvSpPr>
        <p:spPr>
          <a:xfrm>
            <a:off x="116963" y="4595414"/>
            <a:ext cx="3809651" cy="830997"/>
          </a:xfrm>
          <a:prstGeom prst="rect">
            <a:avLst/>
          </a:prstGeom>
          <a:solidFill>
            <a:srgbClr val="804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400" dirty="0" smtClean="0">
                <a:solidFill>
                  <a:srgbClr val="FFFFFF"/>
                </a:solidFill>
                <a:latin typeface="Papyrus"/>
                <a:cs typeface="Papyrus"/>
              </a:rPr>
              <a:t>It looks like Jesus Comes </a:t>
            </a:r>
          </a:p>
          <a:p>
            <a:pPr algn="ctr"/>
            <a:r>
              <a:rPr lang="en-US" sz="2400" dirty="0" smtClean="0">
                <a:solidFill>
                  <a:srgbClr val="FFFFFF"/>
                </a:solidFill>
                <a:latin typeface="Papyrus"/>
                <a:cs typeface="Papyrus"/>
              </a:rPr>
              <a:t>First  to Egypt</a:t>
            </a:r>
            <a:endParaRPr lang="en-US" sz="2400" dirty="0">
              <a:solidFill>
                <a:srgbClr val="FFFFFF"/>
              </a:solidFill>
              <a:latin typeface="Papyrus"/>
              <a:cs typeface="Papyrus"/>
            </a:endParaRPr>
          </a:p>
        </p:txBody>
      </p:sp>
      <p:pic>
        <p:nvPicPr>
          <p:cNvPr id="6" name="Picture 5" descr="th-7.jpeg"/>
          <p:cNvPicPr>
            <a:picLocks noChangeAspect="1"/>
          </p:cNvPicPr>
          <p:nvPr/>
        </p:nvPicPr>
        <p:blipFill rotWithShape="1">
          <a:blip r:embed="rId2">
            <a:extLst>
              <a:ext uri="{28A0092B-C50C-407E-A947-70E740481C1C}">
                <a14:useLocalDpi xmlns:a14="http://schemas.microsoft.com/office/drawing/2010/main" val="0"/>
              </a:ext>
            </a:extLst>
          </a:blip>
          <a:srcRect b="4068"/>
          <a:stretch/>
        </p:blipFill>
        <p:spPr>
          <a:xfrm>
            <a:off x="3926614" y="1640026"/>
            <a:ext cx="4795484" cy="49610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62253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0" y="0"/>
            <a:ext cx="9144000" cy="2246769"/>
          </a:xfrm>
          <a:prstGeom prst="rect">
            <a:avLst/>
          </a:prstGeom>
          <a:solidFill>
            <a:srgbClr val="804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en-US" sz="2000" dirty="0" smtClean="0">
              <a:solidFill>
                <a:srgbClr val="000000"/>
              </a:solidFill>
              <a:latin typeface="Papyrus"/>
              <a:cs typeface="Papyrus"/>
            </a:endParaRPr>
          </a:p>
          <a:p>
            <a:r>
              <a:rPr lang="en-US" sz="2000" dirty="0" smtClean="0">
                <a:solidFill>
                  <a:schemeClr val="bg1"/>
                </a:solidFill>
                <a:latin typeface="Papyrus"/>
                <a:cs typeface="Papyrus"/>
              </a:rPr>
              <a:t>Isaiah 19:1  “The burden of Egypt.  Behold, the Lord rides upon a swift cloud, and shall come into Egypt: and the idols of Egypt shall be moved at His presence, and the heart of Egypt shall melt in the midst of it.2</a:t>
            </a:r>
            <a:r>
              <a:rPr lang="en-US" sz="2000" dirty="0">
                <a:solidFill>
                  <a:schemeClr val="bg1"/>
                </a:solidFill>
                <a:latin typeface="Papyrus"/>
                <a:cs typeface="Papyrus"/>
              </a:rPr>
              <a:t>. And I will set Egyptian against the </a:t>
            </a:r>
            <a:r>
              <a:rPr lang="en-US" sz="2000" dirty="0" smtClean="0">
                <a:solidFill>
                  <a:schemeClr val="bg1"/>
                </a:solidFill>
                <a:latin typeface="Papyrus"/>
                <a:cs typeface="Papyrus"/>
              </a:rPr>
              <a:t>Egyptians: &amp; </a:t>
            </a:r>
            <a:r>
              <a:rPr lang="en-US" sz="2000" dirty="0">
                <a:solidFill>
                  <a:schemeClr val="bg1"/>
                </a:solidFill>
                <a:latin typeface="Papyrus"/>
                <a:cs typeface="Papyrus"/>
              </a:rPr>
              <a:t>they shall fight everyone against his </a:t>
            </a:r>
            <a:r>
              <a:rPr lang="en-US" sz="2000" dirty="0" smtClean="0">
                <a:solidFill>
                  <a:schemeClr val="bg1"/>
                </a:solidFill>
                <a:latin typeface="Papyrus"/>
                <a:cs typeface="Papyrus"/>
              </a:rPr>
              <a:t>brother, &amp; </a:t>
            </a:r>
            <a:r>
              <a:rPr lang="en-US" sz="2000" dirty="0">
                <a:solidFill>
                  <a:schemeClr val="bg1"/>
                </a:solidFill>
                <a:latin typeface="Papyrus"/>
                <a:cs typeface="Papyrus"/>
              </a:rPr>
              <a:t>everyone against his neighbor</a:t>
            </a:r>
            <a:r>
              <a:rPr lang="en-US" sz="2000" dirty="0" smtClean="0">
                <a:solidFill>
                  <a:schemeClr val="bg1"/>
                </a:solidFill>
                <a:latin typeface="Papyrus"/>
                <a:cs typeface="Papyrus"/>
              </a:rPr>
              <a:t>; city </a:t>
            </a:r>
            <a:r>
              <a:rPr lang="en-US" sz="2000" dirty="0">
                <a:solidFill>
                  <a:schemeClr val="bg1"/>
                </a:solidFill>
                <a:latin typeface="Papyrus"/>
                <a:cs typeface="Papyrus"/>
              </a:rPr>
              <a:t>against city, &amp;</a:t>
            </a:r>
            <a:r>
              <a:rPr lang="en-US" sz="2000" dirty="0" smtClean="0">
                <a:solidFill>
                  <a:schemeClr val="bg1"/>
                </a:solidFill>
                <a:latin typeface="Papyrus"/>
                <a:cs typeface="Papyrus"/>
              </a:rPr>
              <a:t> </a:t>
            </a:r>
            <a:r>
              <a:rPr lang="en-US" sz="2000" dirty="0">
                <a:solidFill>
                  <a:schemeClr val="bg1"/>
                </a:solidFill>
                <a:latin typeface="Papyrus"/>
                <a:cs typeface="Papyrus"/>
              </a:rPr>
              <a:t>kingdom against kingdom.” </a:t>
            </a:r>
          </a:p>
          <a:p>
            <a:r>
              <a:rPr lang="en-US" sz="2000" dirty="0" smtClean="0">
                <a:solidFill>
                  <a:schemeClr val="tx1"/>
                </a:solidFill>
                <a:latin typeface="Papyrus"/>
                <a:cs typeface="Papyrus"/>
              </a:rPr>
              <a:t> </a:t>
            </a:r>
            <a:endParaRPr lang="en-US" sz="2000" dirty="0">
              <a:solidFill>
                <a:schemeClr val="tx1"/>
              </a:solidFill>
              <a:latin typeface="Papyrus"/>
              <a:cs typeface="Papyrus"/>
            </a:endParaRPr>
          </a:p>
        </p:txBody>
      </p:sp>
      <p:pic>
        <p:nvPicPr>
          <p:cNvPr id="7" name="Picture 6" descr="egypt-landscape-javier-martine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8" y="2101239"/>
            <a:ext cx="9123841" cy="47567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866300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322522" y="221711"/>
            <a:ext cx="8821478" cy="2308324"/>
          </a:xfrm>
          <a:prstGeom prst="rect">
            <a:avLst/>
          </a:prstGeom>
          <a:solidFill>
            <a:srgbClr val="804000"/>
          </a:solidFill>
        </p:spPr>
        <p:txBody>
          <a:bodyPr wrap="square" rtlCol="0">
            <a:spAutoFit/>
          </a:bodyPr>
          <a:lstStyle/>
          <a:p>
            <a:r>
              <a:rPr lang="en-US" dirty="0" smtClean="0">
                <a:solidFill>
                  <a:srgbClr val="FFFFFF"/>
                </a:solidFill>
                <a:latin typeface="Papyrus"/>
                <a:cs typeface="Papyrus"/>
              </a:rPr>
              <a:t>Isaiah 11:10    “And in that day there shall be a root of Jesse, which shall stand for an ensign of the people; to it shall the Gentiles seek: and His rest shall be glorious.  11. And it shall come to pass in that day, that the Lord shall set His hand again the 2</a:t>
            </a:r>
            <a:r>
              <a:rPr lang="en-US" baseline="30000" dirty="0" smtClean="0">
                <a:solidFill>
                  <a:srgbClr val="FFFFFF"/>
                </a:solidFill>
                <a:latin typeface="Papyrus"/>
                <a:cs typeface="Papyrus"/>
              </a:rPr>
              <a:t>nd</a:t>
            </a:r>
            <a:r>
              <a:rPr lang="en-US" dirty="0" smtClean="0">
                <a:solidFill>
                  <a:srgbClr val="FFFFFF"/>
                </a:solidFill>
                <a:latin typeface="Papyrus"/>
                <a:cs typeface="Papyrus"/>
              </a:rPr>
              <a:t> time to recover the remnant of His people which shall be left, from Assyria, and from Egypt, and from </a:t>
            </a:r>
            <a:r>
              <a:rPr lang="en-US" dirty="0" err="1" smtClean="0">
                <a:solidFill>
                  <a:srgbClr val="FFFFFF"/>
                </a:solidFill>
                <a:latin typeface="Papyrus"/>
                <a:cs typeface="Papyrus"/>
              </a:rPr>
              <a:t>Pathros</a:t>
            </a:r>
            <a:r>
              <a:rPr lang="en-US" dirty="0" smtClean="0">
                <a:solidFill>
                  <a:srgbClr val="FFFFFF"/>
                </a:solidFill>
                <a:latin typeface="Papyrus"/>
                <a:cs typeface="Papyrus"/>
              </a:rPr>
              <a:t>, and from Cush, and from Elam, and from Shinar, and from </a:t>
            </a:r>
            <a:r>
              <a:rPr lang="en-US" dirty="0" err="1" smtClean="0">
                <a:solidFill>
                  <a:srgbClr val="FFFFFF"/>
                </a:solidFill>
                <a:latin typeface="Papyrus"/>
                <a:cs typeface="Papyrus"/>
              </a:rPr>
              <a:t>Hamath</a:t>
            </a:r>
            <a:r>
              <a:rPr lang="en-US" dirty="0" smtClean="0">
                <a:solidFill>
                  <a:srgbClr val="FFFFFF"/>
                </a:solidFill>
                <a:latin typeface="Papyrus"/>
                <a:cs typeface="Papyrus"/>
              </a:rPr>
              <a:t>, and from the island of the sea. 13. And He shall </a:t>
            </a:r>
            <a:r>
              <a:rPr lang="en-US" smtClean="0">
                <a:solidFill>
                  <a:srgbClr val="FFFFFF"/>
                </a:solidFill>
                <a:latin typeface="Papyrus"/>
                <a:cs typeface="Papyrus"/>
              </a:rPr>
              <a:t>set  an </a:t>
            </a:r>
            <a:r>
              <a:rPr lang="en-US" dirty="0" smtClean="0">
                <a:solidFill>
                  <a:srgbClr val="FFFFFF"/>
                </a:solidFill>
                <a:latin typeface="Papyrus"/>
                <a:cs typeface="Papyrus"/>
              </a:rPr>
              <a:t>ensign for the nations, and shall assemble the outcasts of Israel, and gather together the dispersed of Judah from the 4 corners of the earth.”</a:t>
            </a:r>
          </a:p>
        </p:txBody>
      </p:sp>
      <p:pic>
        <p:nvPicPr>
          <p:cNvPr id="8" name="Picture 7" descr="13141278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413" y="2530034"/>
            <a:ext cx="8143678" cy="42312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0335141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322522" y="221711"/>
            <a:ext cx="8821478" cy="1477328"/>
          </a:xfrm>
          <a:prstGeom prst="rect">
            <a:avLst/>
          </a:prstGeom>
          <a:solidFill>
            <a:srgbClr val="804000"/>
          </a:solidFill>
        </p:spPr>
        <p:txBody>
          <a:bodyPr wrap="square" rtlCol="0">
            <a:spAutoFit/>
          </a:bodyPr>
          <a:lstStyle/>
          <a:p>
            <a:r>
              <a:rPr lang="en-US" dirty="0" smtClean="0">
                <a:solidFill>
                  <a:srgbClr val="FFFFFF"/>
                </a:solidFill>
                <a:latin typeface="Papyrus"/>
                <a:cs typeface="Papyrus"/>
              </a:rPr>
              <a:t>Isaiah 11:15  “And the Lord will utterly destroy the tongue of the Egyptian Sea: and with His mighty wind shall He shake His hand over the river, and shall smite it in  the 7 streams, and make men go over </a:t>
            </a:r>
            <a:r>
              <a:rPr lang="en-US" dirty="0" err="1" smtClean="0">
                <a:solidFill>
                  <a:srgbClr val="FFFFFF"/>
                </a:solidFill>
                <a:latin typeface="Papyrus"/>
                <a:cs typeface="Papyrus"/>
              </a:rPr>
              <a:t>dryshod</a:t>
            </a:r>
            <a:r>
              <a:rPr lang="en-US" dirty="0" smtClean="0">
                <a:solidFill>
                  <a:srgbClr val="FFFFFF"/>
                </a:solidFill>
                <a:latin typeface="Papyrus"/>
                <a:cs typeface="Papyrus"/>
              </a:rPr>
              <a:t>.  16.  And there shall be a highway for the remnant of His people , which shall be left, from Assyria; like </a:t>
            </a:r>
            <a:r>
              <a:rPr lang="en-US" dirty="0" smtClean="0">
                <a:solidFill>
                  <a:srgbClr val="FFFFFF"/>
                </a:solidFill>
                <a:latin typeface="Papyrus"/>
                <a:cs typeface="Papyrus"/>
              </a:rPr>
              <a:t>as </a:t>
            </a:r>
            <a:r>
              <a:rPr lang="en-US" dirty="0" smtClean="0">
                <a:solidFill>
                  <a:srgbClr val="FFFFFF"/>
                </a:solidFill>
                <a:latin typeface="Papyrus"/>
                <a:cs typeface="Papyrus"/>
              </a:rPr>
              <a:t>it was to Israel in the day that he came up out of the land of Egypt!”</a:t>
            </a:r>
          </a:p>
        </p:txBody>
      </p:sp>
      <p:pic>
        <p:nvPicPr>
          <p:cNvPr id="5" name="Picture 4" descr="Exodus_rout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7881" y="1699039"/>
            <a:ext cx="7397846" cy="49486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929866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dirty="0">
              <a:latin typeface="Papyrus"/>
              <a:cs typeface="Papyrus"/>
            </a:endParaRPr>
          </a:p>
        </p:txBody>
      </p:sp>
      <p:sp>
        <p:nvSpPr>
          <p:cNvPr id="2" name="TextBox 1"/>
          <p:cNvSpPr txBox="1"/>
          <p:nvPr/>
        </p:nvSpPr>
        <p:spPr>
          <a:xfrm>
            <a:off x="342681" y="604672"/>
            <a:ext cx="8143678" cy="3477875"/>
          </a:xfrm>
          <a:prstGeom prst="rect">
            <a:avLst/>
          </a:prstGeom>
          <a:solidFill>
            <a:srgbClr val="804000"/>
          </a:solidFill>
        </p:spPr>
        <p:txBody>
          <a:bodyPr wrap="square" rtlCol="0">
            <a:spAutoFit/>
          </a:bodyPr>
          <a:lstStyle/>
          <a:p>
            <a:r>
              <a:rPr lang="en-US" sz="2200" dirty="0">
                <a:solidFill>
                  <a:srgbClr val="FFFFFF"/>
                </a:solidFill>
                <a:latin typeface="Noteworthy Light"/>
                <a:cs typeface="Noteworthy Light"/>
              </a:rPr>
              <a:t>Ezekiel 30:3  “For the Day is near, even the day of the Lord, a cloudy day; </a:t>
            </a:r>
            <a:r>
              <a:rPr lang="en-US" sz="2200" dirty="0" smtClean="0">
                <a:solidFill>
                  <a:srgbClr val="FFFFFF"/>
                </a:solidFill>
                <a:latin typeface="Noteworthy Light"/>
                <a:cs typeface="Noteworthy Light"/>
              </a:rPr>
              <a:t>         	it </a:t>
            </a:r>
            <a:r>
              <a:rPr lang="en-US" sz="2200" dirty="0">
                <a:solidFill>
                  <a:srgbClr val="FFFFFF"/>
                </a:solidFill>
                <a:latin typeface="Noteworthy Light"/>
                <a:cs typeface="Noteworthy Light"/>
              </a:rPr>
              <a:t>shall be the time of the heathen. </a:t>
            </a:r>
            <a:endParaRPr lang="en-US" sz="2200" dirty="0" smtClean="0">
              <a:solidFill>
                <a:srgbClr val="FFFFFF"/>
              </a:solidFill>
              <a:latin typeface="Noteworthy Light"/>
              <a:cs typeface="Noteworthy Light"/>
            </a:endParaRPr>
          </a:p>
          <a:p>
            <a:endParaRPr lang="en-US" sz="2200" dirty="0" smtClean="0">
              <a:solidFill>
                <a:srgbClr val="FFFFFF"/>
              </a:solidFill>
              <a:latin typeface="Noteworthy Light"/>
              <a:cs typeface="Noteworthy Light"/>
            </a:endParaRPr>
          </a:p>
          <a:p>
            <a:r>
              <a:rPr lang="en-US" sz="2200" dirty="0" smtClean="0">
                <a:solidFill>
                  <a:srgbClr val="FFFFFF"/>
                </a:solidFill>
                <a:latin typeface="Noteworthy Light"/>
                <a:cs typeface="Noteworthy Light"/>
              </a:rPr>
              <a:t>4</a:t>
            </a:r>
            <a:r>
              <a:rPr lang="en-US" sz="2200" dirty="0">
                <a:solidFill>
                  <a:srgbClr val="FFFFFF"/>
                </a:solidFill>
                <a:latin typeface="Noteworthy Light"/>
                <a:cs typeface="Noteworthy Light"/>
              </a:rPr>
              <a:t>. And the sword shall come </a:t>
            </a:r>
            <a:r>
              <a:rPr lang="en-US" sz="2200" dirty="0">
                <a:solidFill>
                  <a:srgbClr val="3366FF"/>
                </a:solidFill>
                <a:latin typeface="Noteworthy Light"/>
                <a:cs typeface="Noteworthy Light"/>
              </a:rPr>
              <a:t>upon Egypt </a:t>
            </a:r>
            <a:r>
              <a:rPr lang="en-US" sz="2200" dirty="0">
                <a:solidFill>
                  <a:srgbClr val="FFFFFF"/>
                </a:solidFill>
                <a:latin typeface="Noteworthy Light"/>
                <a:cs typeface="Noteworthy Light"/>
              </a:rPr>
              <a:t>and great pain shall be in Ethiopia, when the slain shall </a:t>
            </a:r>
            <a:r>
              <a:rPr lang="en-US" sz="2200" dirty="0" smtClean="0">
                <a:solidFill>
                  <a:srgbClr val="FFFFFF"/>
                </a:solidFill>
                <a:latin typeface="Noteworthy Light"/>
                <a:cs typeface="Noteworthy Light"/>
              </a:rPr>
              <a:t>fall </a:t>
            </a:r>
            <a:r>
              <a:rPr lang="en-US" sz="2200" dirty="0">
                <a:solidFill>
                  <a:srgbClr val="FFFFFF"/>
                </a:solidFill>
                <a:latin typeface="Noteworthy Light"/>
                <a:cs typeface="Noteworthy Light"/>
              </a:rPr>
              <a:t>in Egypt and they shall take </a:t>
            </a:r>
            <a:r>
              <a:rPr lang="en-US" sz="2200" dirty="0" smtClean="0">
                <a:solidFill>
                  <a:srgbClr val="FFFFFF"/>
                </a:solidFill>
                <a:latin typeface="Noteworthy Light"/>
                <a:cs typeface="Noteworthy Light"/>
              </a:rPr>
              <a:t>away</a:t>
            </a:r>
          </a:p>
          <a:p>
            <a:r>
              <a:rPr lang="en-US" sz="2200" dirty="0" smtClean="0">
                <a:solidFill>
                  <a:srgbClr val="FFFFFF"/>
                </a:solidFill>
                <a:latin typeface="Noteworthy Light"/>
                <a:cs typeface="Noteworthy Light"/>
              </a:rPr>
              <a:t>          her multitude </a:t>
            </a:r>
            <a:r>
              <a:rPr lang="en-US" sz="2200" dirty="0">
                <a:solidFill>
                  <a:srgbClr val="FFFFFF"/>
                </a:solidFill>
                <a:latin typeface="Noteworthy Light"/>
                <a:cs typeface="Noteworthy Light"/>
              </a:rPr>
              <a:t>&amp; her foundations shall be broken down</a:t>
            </a:r>
            <a:r>
              <a:rPr lang="en-US" sz="2200" dirty="0" smtClean="0">
                <a:solidFill>
                  <a:srgbClr val="FFFFFF"/>
                </a:solidFill>
                <a:latin typeface="Noteworthy Light"/>
                <a:cs typeface="Noteworthy Light"/>
              </a:rPr>
              <a:t>.</a:t>
            </a:r>
          </a:p>
          <a:p>
            <a:endParaRPr lang="en-US" sz="2200" dirty="0" smtClean="0">
              <a:solidFill>
                <a:srgbClr val="FFFFFF"/>
              </a:solidFill>
              <a:latin typeface="Noteworthy Light"/>
              <a:cs typeface="Noteworthy Light"/>
            </a:endParaRPr>
          </a:p>
          <a:p>
            <a:r>
              <a:rPr lang="en-US" sz="2200" dirty="0" smtClean="0">
                <a:solidFill>
                  <a:srgbClr val="FFFFFF"/>
                </a:solidFill>
                <a:latin typeface="Noteworthy Light"/>
                <a:cs typeface="Noteworthy Light"/>
              </a:rPr>
              <a:t> </a:t>
            </a:r>
            <a:r>
              <a:rPr lang="en-US" sz="2200" dirty="0">
                <a:solidFill>
                  <a:srgbClr val="FFFFFF"/>
                </a:solidFill>
                <a:latin typeface="Noteworthy Light"/>
                <a:cs typeface="Noteworthy Light"/>
              </a:rPr>
              <a:t>5. Ethiopia &amp; Libya &amp; Lydia &amp; all the mingled people &amp; Chub, </a:t>
            </a:r>
            <a:endParaRPr lang="en-US" sz="2200" dirty="0" smtClean="0">
              <a:solidFill>
                <a:srgbClr val="FFFFFF"/>
              </a:solidFill>
              <a:latin typeface="Noteworthy Light"/>
              <a:cs typeface="Noteworthy Light"/>
            </a:endParaRPr>
          </a:p>
          <a:p>
            <a:r>
              <a:rPr lang="en-US" sz="2200" dirty="0">
                <a:solidFill>
                  <a:srgbClr val="FFFFFF"/>
                </a:solidFill>
                <a:latin typeface="Noteworthy Light"/>
                <a:cs typeface="Noteworthy Light"/>
              </a:rPr>
              <a:t> </a:t>
            </a:r>
            <a:r>
              <a:rPr lang="en-US" sz="2200" dirty="0" smtClean="0">
                <a:solidFill>
                  <a:srgbClr val="FFFFFF"/>
                </a:solidFill>
                <a:latin typeface="Noteworthy Light"/>
                <a:cs typeface="Noteworthy Light"/>
              </a:rPr>
              <a:t>      </a:t>
            </a:r>
            <a:r>
              <a:rPr lang="en-US" sz="2200" dirty="0">
                <a:solidFill>
                  <a:srgbClr val="FFFFFF"/>
                </a:solidFill>
                <a:latin typeface="Noteworthy Light"/>
                <a:cs typeface="Noteworthy Light"/>
              </a:rPr>
              <a:t>the men of the land that is in league, shall fall with them by the sword.” </a:t>
            </a:r>
          </a:p>
          <a:p>
            <a:endParaRPr lang="en-US" sz="2200" dirty="0"/>
          </a:p>
        </p:txBody>
      </p:sp>
      <p:sp>
        <p:nvSpPr>
          <p:cNvPr id="6" name="TextBox 5"/>
          <p:cNvSpPr txBox="1"/>
          <p:nvPr/>
        </p:nvSpPr>
        <p:spPr>
          <a:xfrm>
            <a:off x="1370719" y="4333490"/>
            <a:ext cx="6047286"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indent="-342900">
              <a:buFont typeface="Arial"/>
              <a:buChar char="•"/>
            </a:pPr>
            <a:r>
              <a:rPr lang="en-US" sz="2000" dirty="0" smtClean="0">
                <a:solidFill>
                  <a:srgbClr val="000000"/>
                </a:solidFill>
                <a:latin typeface="Papyrus"/>
                <a:cs typeface="Papyrus"/>
              </a:rPr>
              <a:t>Ethiopia  “ Kush”     Somalia, Sudan &amp; Ethiopia</a:t>
            </a:r>
          </a:p>
          <a:p>
            <a:pPr marL="342900" indent="-342900">
              <a:buFont typeface="Arial"/>
              <a:buChar char="•"/>
            </a:pPr>
            <a:r>
              <a:rPr lang="en-US" sz="2000" dirty="0" smtClean="0">
                <a:solidFill>
                  <a:srgbClr val="000000"/>
                </a:solidFill>
                <a:latin typeface="Papyrus"/>
                <a:cs typeface="Papyrus"/>
              </a:rPr>
              <a:t>Egypt</a:t>
            </a:r>
          </a:p>
          <a:p>
            <a:pPr marL="342900" indent="-342900">
              <a:buFont typeface="Arial"/>
              <a:buChar char="•"/>
            </a:pPr>
            <a:r>
              <a:rPr lang="en-US" sz="2000" dirty="0" smtClean="0">
                <a:solidFill>
                  <a:srgbClr val="000000"/>
                </a:solidFill>
                <a:latin typeface="Papyrus"/>
                <a:cs typeface="Papyrus"/>
              </a:rPr>
              <a:t>Libya   “</a:t>
            </a:r>
            <a:r>
              <a:rPr lang="en-US" sz="2000" dirty="0" err="1" smtClean="0">
                <a:solidFill>
                  <a:srgbClr val="000000"/>
                </a:solidFill>
                <a:latin typeface="Papyrus"/>
                <a:cs typeface="Papyrus"/>
              </a:rPr>
              <a:t>Phut</a:t>
            </a:r>
            <a:r>
              <a:rPr lang="en-US" sz="2000" dirty="0" smtClean="0">
                <a:solidFill>
                  <a:srgbClr val="000000"/>
                </a:solidFill>
                <a:latin typeface="Papyrus"/>
                <a:cs typeface="Papyrus"/>
              </a:rPr>
              <a:t>”</a:t>
            </a:r>
          </a:p>
          <a:p>
            <a:pPr marL="342900" indent="-342900">
              <a:buFont typeface="Arial"/>
              <a:buChar char="•"/>
            </a:pPr>
            <a:r>
              <a:rPr lang="en-US" sz="2000" dirty="0" err="1" smtClean="0">
                <a:solidFill>
                  <a:srgbClr val="000000"/>
                </a:solidFill>
                <a:latin typeface="Papyrus"/>
                <a:cs typeface="Papyrus"/>
              </a:rPr>
              <a:t>Lud</a:t>
            </a:r>
            <a:r>
              <a:rPr lang="en-US" sz="2000" dirty="0" smtClean="0">
                <a:solidFill>
                  <a:srgbClr val="000000"/>
                </a:solidFill>
                <a:latin typeface="Papyrus"/>
                <a:cs typeface="Papyrus"/>
              </a:rPr>
              <a:t>  </a:t>
            </a:r>
          </a:p>
          <a:p>
            <a:pPr marL="342900" indent="-342900">
              <a:buFont typeface="Arial"/>
              <a:buChar char="•"/>
            </a:pPr>
            <a:r>
              <a:rPr lang="en-US" sz="2000" dirty="0" smtClean="0">
                <a:solidFill>
                  <a:srgbClr val="000000"/>
                </a:solidFill>
                <a:latin typeface="Papyrus"/>
                <a:cs typeface="Papyrus"/>
              </a:rPr>
              <a:t>The Mingled People  - All Arabia</a:t>
            </a:r>
          </a:p>
          <a:p>
            <a:pPr marL="342900" indent="-342900">
              <a:buFont typeface="Arial"/>
              <a:buChar char="•"/>
            </a:pPr>
            <a:r>
              <a:rPr lang="en-US" sz="2000" dirty="0" smtClean="0">
                <a:solidFill>
                  <a:srgbClr val="000000"/>
                </a:solidFill>
                <a:latin typeface="Papyrus"/>
                <a:cs typeface="Papyrus"/>
              </a:rPr>
              <a:t>Chub  </a:t>
            </a:r>
            <a:endParaRPr lang="en-US" sz="2000" dirty="0">
              <a:solidFill>
                <a:srgbClr val="000000"/>
              </a:solidFill>
              <a:latin typeface="Papyrus"/>
              <a:cs typeface="Papyrus"/>
            </a:endParaRPr>
          </a:p>
        </p:txBody>
      </p:sp>
    </p:spTree>
    <p:extLst>
      <p:ext uri="{BB962C8B-B14F-4D97-AF65-F5344CB8AC3E}">
        <p14:creationId xmlns:p14="http://schemas.microsoft.com/office/powerpoint/2010/main" val="287810863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6" name="Picture 5" descr="Muslim_distribution-1.svg.png"/>
          <p:cNvPicPr>
            <a:picLocks noChangeAspect="1"/>
          </p:cNvPicPr>
          <p:nvPr/>
        </p:nvPicPr>
        <p:blipFill rotWithShape="1">
          <a:blip r:embed="rId2">
            <a:extLst>
              <a:ext uri="{28A0092B-C50C-407E-A947-70E740481C1C}">
                <a14:useLocalDpi xmlns:a14="http://schemas.microsoft.com/office/drawing/2010/main" val="0"/>
              </a:ext>
            </a:extLst>
          </a:blip>
          <a:srcRect r="22844"/>
          <a:stretch/>
        </p:blipFill>
        <p:spPr>
          <a:xfrm>
            <a:off x="-223000" y="0"/>
            <a:ext cx="9367000" cy="6999091"/>
          </a:xfrm>
          <a:prstGeom prst="rect">
            <a:avLst/>
          </a:prstGeom>
        </p:spPr>
      </p:pic>
    </p:spTree>
    <p:extLst>
      <p:ext uri="{BB962C8B-B14F-4D97-AF65-F5344CB8AC3E}">
        <p14:creationId xmlns:p14="http://schemas.microsoft.com/office/powerpoint/2010/main" val="14235519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907093" y="2257446"/>
            <a:ext cx="7317215" cy="2062103"/>
          </a:xfrm>
          <a:prstGeom prst="rect">
            <a:avLst/>
          </a:prstGeom>
          <a:solidFill>
            <a:srgbClr val="804000"/>
          </a:solidFill>
        </p:spPr>
        <p:txBody>
          <a:bodyPr wrap="square" rtlCol="0">
            <a:spAutoFit/>
          </a:bodyPr>
          <a:lstStyle/>
          <a:p>
            <a:pPr algn="ctr"/>
            <a:r>
              <a:rPr lang="en-US" sz="3200" dirty="0" smtClean="0">
                <a:solidFill>
                  <a:srgbClr val="FFFFFF"/>
                </a:solidFill>
                <a:latin typeface="Papyrus"/>
                <a:cs typeface="Papyrus"/>
              </a:rPr>
              <a:t>Jesus’ War Campaign to Armageddon</a:t>
            </a:r>
          </a:p>
          <a:p>
            <a:pPr algn="ctr"/>
            <a:r>
              <a:rPr lang="en-US" sz="3200" dirty="0" smtClean="0">
                <a:solidFill>
                  <a:srgbClr val="FFFFFF"/>
                </a:solidFill>
                <a:latin typeface="Papyrus"/>
                <a:cs typeface="Papyrus"/>
              </a:rPr>
              <a:t>Is Also  God’s Wrath Path</a:t>
            </a:r>
          </a:p>
          <a:p>
            <a:pPr algn="ctr"/>
            <a:r>
              <a:rPr lang="en-US" sz="3200" dirty="0" smtClean="0">
                <a:solidFill>
                  <a:srgbClr val="FFFFFF"/>
                </a:solidFill>
                <a:latin typeface="Papyrus"/>
                <a:cs typeface="Papyrus"/>
              </a:rPr>
              <a:t>From Egypt –Saudi Arabia – Jordan  all the Way to Jerusalem</a:t>
            </a:r>
            <a:endParaRPr lang="en-US" sz="3200" dirty="0">
              <a:solidFill>
                <a:srgbClr val="FFFFFF"/>
              </a:solidFill>
              <a:latin typeface="Papyrus"/>
              <a:cs typeface="Papyrus"/>
            </a:endParaRPr>
          </a:p>
        </p:txBody>
      </p:sp>
    </p:spTree>
    <p:extLst>
      <p:ext uri="{BB962C8B-B14F-4D97-AF65-F5344CB8AC3E}">
        <p14:creationId xmlns:p14="http://schemas.microsoft.com/office/powerpoint/2010/main" val="292884528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463625" y="511494"/>
            <a:ext cx="6483092" cy="2302169"/>
          </a:xfrm>
          <a:prstGeom prst="rect">
            <a:avLst/>
          </a:prstGeom>
          <a:solidFill>
            <a:srgbClr val="804000"/>
          </a:solidFill>
        </p:spPr>
        <p:txBody>
          <a:bodyPr wrap="square" rtlCol="0">
            <a:spAutoFit/>
          </a:bodyPr>
          <a:lstStyle/>
          <a:p>
            <a:pPr algn="ctr"/>
            <a:r>
              <a:rPr lang="en-US" sz="2800" u="sng" dirty="0" smtClean="0">
                <a:solidFill>
                  <a:srgbClr val="FFFFFF"/>
                </a:solidFill>
                <a:latin typeface="Papyrus"/>
                <a:cs typeface="Papyrus"/>
              </a:rPr>
              <a:t>“Carried </a:t>
            </a:r>
            <a:r>
              <a:rPr lang="en-US" sz="2800" u="sng" dirty="0" smtClean="0">
                <a:solidFill>
                  <a:schemeClr val="bg1"/>
                </a:solidFill>
                <a:latin typeface="Papyrus"/>
                <a:cs typeface="Papyrus"/>
              </a:rPr>
              <a:t>on Eagle’s Wings”</a:t>
            </a:r>
          </a:p>
          <a:p>
            <a:pPr algn="ctr">
              <a:lnSpc>
                <a:spcPct val="70000"/>
              </a:lnSpc>
            </a:pPr>
            <a:endParaRPr lang="en-US" sz="2800" u="sng" dirty="0" smtClean="0">
              <a:solidFill>
                <a:schemeClr val="bg1"/>
              </a:solidFill>
              <a:latin typeface="Papyrus"/>
              <a:cs typeface="Papyrus"/>
            </a:endParaRPr>
          </a:p>
          <a:p>
            <a:pPr algn="ctr"/>
            <a:r>
              <a:rPr lang="en-US" sz="2400" dirty="0" smtClean="0">
                <a:solidFill>
                  <a:srgbClr val="FFFFFF"/>
                </a:solidFill>
                <a:latin typeface="Papyrus"/>
                <a:cs typeface="Papyrus"/>
              </a:rPr>
              <a:t> is a beautiful Hebrew idiom that will greatly help us understand God’s supernatural protection Today,  Tomorrow,  during </a:t>
            </a:r>
          </a:p>
          <a:p>
            <a:pPr algn="ctr"/>
            <a:r>
              <a:rPr lang="en-US" sz="2400" dirty="0" smtClean="0">
                <a:solidFill>
                  <a:srgbClr val="FFFFFF"/>
                </a:solidFill>
                <a:latin typeface="Papyrus"/>
                <a:cs typeface="Papyrus"/>
              </a:rPr>
              <a:t>the End Times &amp;  The Day of the Lord</a:t>
            </a:r>
            <a:endParaRPr lang="en-US" sz="2400" dirty="0">
              <a:solidFill>
                <a:srgbClr val="FFFFFF"/>
              </a:solidFill>
              <a:latin typeface="Papyrus"/>
              <a:cs typeface="Papyrus"/>
            </a:endParaRPr>
          </a:p>
        </p:txBody>
      </p:sp>
      <p:sp>
        <p:nvSpPr>
          <p:cNvPr id="3" name="TextBox 2"/>
          <p:cNvSpPr txBox="1"/>
          <p:nvPr/>
        </p:nvSpPr>
        <p:spPr>
          <a:xfrm>
            <a:off x="463626" y="3140776"/>
            <a:ext cx="4726692" cy="769441"/>
          </a:xfrm>
          <a:prstGeom prst="rect">
            <a:avLst/>
          </a:prstGeom>
          <a:solidFill>
            <a:srgbClr val="804000"/>
          </a:solidFill>
        </p:spPr>
        <p:txBody>
          <a:bodyPr wrap="square" rtlCol="0">
            <a:spAutoFit/>
          </a:bodyPr>
          <a:lstStyle/>
          <a:p>
            <a:r>
              <a:rPr lang="en-US" sz="2200" dirty="0" smtClean="0">
                <a:solidFill>
                  <a:srgbClr val="FFFFFF"/>
                </a:solidFill>
                <a:latin typeface="Papyrus"/>
                <a:cs typeface="Papyrus"/>
              </a:rPr>
              <a:t>          God Has a Forever Love </a:t>
            </a:r>
          </a:p>
          <a:p>
            <a:r>
              <a:rPr lang="en-US" sz="2200" dirty="0" smtClean="0">
                <a:solidFill>
                  <a:srgbClr val="FFFFFF"/>
                </a:solidFill>
                <a:latin typeface="Papyrus"/>
                <a:cs typeface="Papyrus"/>
              </a:rPr>
              <a:t>            For His Covenant People</a:t>
            </a:r>
            <a:endParaRPr lang="en-US" sz="2200" dirty="0">
              <a:solidFill>
                <a:srgbClr val="FFFFFF"/>
              </a:solidFill>
              <a:latin typeface="Papyrus"/>
              <a:cs typeface="Papyrus"/>
            </a:endParaRPr>
          </a:p>
        </p:txBody>
      </p:sp>
      <p:pic>
        <p:nvPicPr>
          <p:cNvPr id="5" name="Picture 4" descr="birds_eye_view_images_of_eagle.jpg"/>
          <p:cNvPicPr>
            <a:picLocks noChangeAspect="1"/>
          </p:cNvPicPr>
          <p:nvPr/>
        </p:nvPicPr>
        <p:blipFill>
          <a:blip r:embed="rId2">
            <a:extLst>
              <a:ext uri="{BEBA8EAE-BF5A-486C-A8C5-ECC9F3942E4B}">
                <a14:imgProps xmlns:a14="http://schemas.microsoft.com/office/drawing/2010/main">
                  <a14:imgLayer r:embed="rId3">
                    <a14:imgEffect>
                      <a14:backgroundRemoval t="497" b="95033" l="1114" r="97493">
                        <a14:foregroundMark x1="39136" y1="46854" x2="28134" y2="61921"/>
                        <a14:foregroundMark x1="71866" y1="62583" x2="64763" y2="59272"/>
                      </a14:backgroundRemoval>
                    </a14:imgEffect>
                  </a14:imgLayer>
                </a14:imgProps>
              </a:ext>
              <a:ext uri="{28A0092B-C50C-407E-A947-70E740481C1C}">
                <a14:useLocalDpi xmlns:a14="http://schemas.microsoft.com/office/drawing/2010/main" val="0"/>
              </a:ext>
            </a:extLst>
          </a:blip>
          <a:stretch>
            <a:fillRect/>
          </a:stretch>
        </p:blipFill>
        <p:spPr>
          <a:xfrm>
            <a:off x="2110841" y="719707"/>
            <a:ext cx="8152391" cy="6858000"/>
          </a:xfrm>
          <a:prstGeom prst="rect">
            <a:avLst/>
          </a:prstGeom>
        </p:spPr>
      </p:pic>
      <p:sp>
        <p:nvSpPr>
          <p:cNvPr id="10" name="TextBox 9"/>
          <p:cNvSpPr txBox="1"/>
          <p:nvPr/>
        </p:nvSpPr>
        <p:spPr>
          <a:xfrm>
            <a:off x="219551" y="4696520"/>
            <a:ext cx="2958738" cy="1846659"/>
          </a:xfrm>
          <a:prstGeom prst="rect">
            <a:avLst/>
          </a:prstGeom>
          <a:noFill/>
        </p:spPr>
        <p:txBody>
          <a:bodyPr wrap="square" rtlCol="0">
            <a:spAutoFit/>
          </a:bodyPr>
          <a:lstStyle/>
          <a:p>
            <a:r>
              <a:rPr lang="en-US" sz="2400" kern="1200" dirty="0" smtClean="0">
                <a:latin typeface="Noteworthy Light"/>
                <a:cs typeface="Noteworthy Light"/>
              </a:rPr>
              <a:t>   First with Israel</a:t>
            </a:r>
          </a:p>
          <a:p>
            <a:endParaRPr lang="en-US" sz="2200" b="1" kern="1200" dirty="0" smtClean="0">
              <a:latin typeface="Noteworthy Light"/>
              <a:cs typeface="Noteworthy Light"/>
            </a:endParaRPr>
          </a:p>
          <a:p>
            <a:r>
              <a:rPr lang="en-US" sz="2400" dirty="0" smtClean="0">
                <a:latin typeface="Noteworthy Light"/>
                <a:cs typeface="Noteworthy Light"/>
              </a:rPr>
              <a:t>Then with The</a:t>
            </a:r>
            <a:r>
              <a:rPr lang="en-US" sz="2400" kern="1200" dirty="0" smtClean="0">
                <a:latin typeface="Noteworthy Light"/>
                <a:cs typeface="Noteworthy Light"/>
              </a:rPr>
              <a:t> Church</a:t>
            </a:r>
          </a:p>
          <a:p>
            <a:endParaRPr lang="en-US" sz="2200" kern="1200" dirty="0">
              <a:latin typeface="Noteworthy Light"/>
              <a:cs typeface="Noteworthy Light"/>
            </a:endParaRPr>
          </a:p>
          <a:p>
            <a:endParaRPr lang="en-US" sz="2200" kern="1200" dirty="0">
              <a:latin typeface="Noteworthy Light"/>
              <a:cs typeface="Noteworthy Light"/>
            </a:endParaRPr>
          </a:p>
        </p:txBody>
      </p:sp>
      <p:pic>
        <p:nvPicPr>
          <p:cNvPr id="11" name="Picture 10" descr="Unknown.png"/>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295938" y="4696520"/>
            <a:ext cx="309940" cy="386998"/>
          </a:xfrm>
          <a:prstGeom prst="rect">
            <a:avLst/>
          </a:prstGeom>
        </p:spPr>
      </p:pic>
      <p:pic>
        <p:nvPicPr>
          <p:cNvPr id="12" name="Picture 11" descr="Unknown.png"/>
          <p:cNvPicPr>
            <a:picLocks noChangeAspect="1"/>
          </p:cNvPicPr>
          <p:nvPr/>
        </p:nvPicPr>
        <p:blipFill>
          <a:blip r:embed="rId4">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849152" y="5256728"/>
            <a:ext cx="329137" cy="410967"/>
          </a:xfrm>
          <a:prstGeom prst="rect">
            <a:avLst/>
          </a:prstGeom>
        </p:spPr>
      </p:pic>
    </p:spTree>
    <p:extLst>
      <p:ext uri="{BB962C8B-B14F-4D97-AF65-F5344CB8AC3E}">
        <p14:creationId xmlns:p14="http://schemas.microsoft.com/office/powerpoint/2010/main" val="184119335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483783" y="463584"/>
            <a:ext cx="8264624" cy="6001642"/>
          </a:xfrm>
          <a:prstGeom prst="rect">
            <a:avLst/>
          </a:prstGeom>
          <a:solidFill>
            <a:srgbClr val="804000"/>
          </a:solidFill>
        </p:spPr>
        <p:txBody>
          <a:bodyPr wrap="square" rtlCol="0">
            <a:spAutoFit/>
          </a:bodyPr>
          <a:lstStyle/>
          <a:p>
            <a:r>
              <a:rPr lang="en-US" sz="2200" dirty="0" smtClean="0">
                <a:solidFill>
                  <a:schemeClr val="bg1"/>
                </a:solidFill>
                <a:latin typeface="Papyrus"/>
                <a:cs typeface="Papyrus"/>
              </a:rPr>
              <a:t>3.</a:t>
            </a:r>
            <a:r>
              <a:rPr lang="en-US" sz="2200" dirty="0" smtClean="0">
                <a:solidFill>
                  <a:srgbClr val="FFFFFF"/>
                </a:solidFill>
                <a:latin typeface="Papyrus"/>
                <a:cs typeface="Papyrus"/>
              </a:rPr>
              <a:t>“</a:t>
            </a:r>
            <a:r>
              <a:rPr lang="en-US" sz="2400" dirty="0" smtClean="0">
                <a:solidFill>
                  <a:srgbClr val="FFFFFF"/>
                </a:solidFill>
                <a:latin typeface="Papyrus"/>
                <a:cs typeface="Papyrus"/>
              </a:rPr>
              <a:t>God came from </a:t>
            </a:r>
            <a:r>
              <a:rPr lang="en-US" sz="2400" dirty="0" err="1" smtClean="0">
                <a:solidFill>
                  <a:srgbClr val="000000"/>
                </a:solidFill>
                <a:latin typeface="Papyrus"/>
                <a:cs typeface="Papyrus"/>
              </a:rPr>
              <a:t>Teman</a:t>
            </a:r>
            <a:r>
              <a:rPr lang="en-US" sz="2400" dirty="0" smtClean="0">
                <a:solidFill>
                  <a:srgbClr val="000000"/>
                </a:solidFill>
                <a:latin typeface="Papyrus"/>
                <a:cs typeface="Papyrus"/>
              </a:rPr>
              <a:t>,</a:t>
            </a:r>
          </a:p>
          <a:p>
            <a:r>
              <a:rPr lang="en-US" sz="2400" dirty="0">
                <a:solidFill>
                  <a:srgbClr val="FFFFFF"/>
                </a:solidFill>
                <a:latin typeface="Papyrus"/>
                <a:cs typeface="Papyrus"/>
              </a:rPr>
              <a:t> </a:t>
            </a:r>
            <a:r>
              <a:rPr lang="en-US" sz="2400" dirty="0" smtClean="0">
                <a:solidFill>
                  <a:srgbClr val="FFFFFF"/>
                </a:solidFill>
                <a:latin typeface="Papyrus"/>
                <a:cs typeface="Papyrus"/>
              </a:rPr>
              <a:t>   and the Holy One </a:t>
            </a:r>
            <a:r>
              <a:rPr lang="en-US" sz="2400" dirty="0" smtClean="0">
                <a:solidFill>
                  <a:srgbClr val="000000"/>
                </a:solidFill>
                <a:latin typeface="Papyrus"/>
                <a:cs typeface="Papyrus"/>
              </a:rPr>
              <a:t>from Mt. </a:t>
            </a:r>
            <a:r>
              <a:rPr lang="en-US" sz="2400" dirty="0" err="1" smtClean="0">
                <a:solidFill>
                  <a:srgbClr val="000000"/>
                </a:solidFill>
                <a:latin typeface="Papyrus"/>
                <a:cs typeface="Papyrus"/>
              </a:rPr>
              <a:t>Paran</a:t>
            </a:r>
            <a:r>
              <a:rPr lang="en-US" sz="2400" dirty="0" smtClean="0">
                <a:solidFill>
                  <a:srgbClr val="000000"/>
                </a:solidFill>
                <a:latin typeface="Papyrus"/>
                <a:cs typeface="Papyrus"/>
              </a:rPr>
              <a:t>.  </a:t>
            </a:r>
            <a:r>
              <a:rPr lang="en-US" sz="2400" dirty="0" smtClean="0">
                <a:solidFill>
                  <a:srgbClr val="FFFFFF"/>
                </a:solidFill>
                <a:latin typeface="Papyrus"/>
                <a:cs typeface="Papyrus"/>
              </a:rPr>
              <a:t>Selah</a:t>
            </a:r>
          </a:p>
          <a:p>
            <a:r>
              <a:rPr lang="en-US" sz="2400" dirty="0" smtClean="0">
                <a:solidFill>
                  <a:srgbClr val="FFFFFF"/>
                </a:solidFill>
                <a:latin typeface="Papyrus"/>
                <a:cs typeface="Papyrus"/>
              </a:rPr>
              <a:t>   His glory covered the heavens,</a:t>
            </a:r>
          </a:p>
          <a:p>
            <a:r>
              <a:rPr lang="en-US" sz="2400" dirty="0" smtClean="0">
                <a:solidFill>
                  <a:srgbClr val="FFFFFF"/>
                </a:solidFill>
                <a:latin typeface="Papyrus"/>
                <a:cs typeface="Papyrus"/>
              </a:rPr>
              <a:t>  and the whole earth was full of His praise</a:t>
            </a:r>
          </a:p>
          <a:p>
            <a:r>
              <a:rPr lang="en-US" sz="2400" dirty="0" smtClean="0">
                <a:solidFill>
                  <a:schemeClr val="bg1"/>
                </a:solidFill>
                <a:latin typeface="Papyrus"/>
                <a:cs typeface="Papyrus"/>
              </a:rPr>
              <a:t>4</a:t>
            </a:r>
            <a:r>
              <a:rPr lang="en-US" sz="2400" dirty="0" smtClean="0">
                <a:solidFill>
                  <a:srgbClr val="FFFFFF"/>
                </a:solidFill>
                <a:latin typeface="Papyrus"/>
                <a:cs typeface="Papyrus"/>
              </a:rPr>
              <a:t>.And His brightness was as the light</a:t>
            </a:r>
          </a:p>
          <a:p>
            <a:r>
              <a:rPr lang="en-US" sz="2400" dirty="0" smtClean="0">
                <a:solidFill>
                  <a:srgbClr val="FFFFFF"/>
                </a:solidFill>
                <a:latin typeface="Papyrus"/>
                <a:cs typeface="Papyrus"/>
              </a:rPr>
              <a:t>   He had horns coming out of His hand:</a:t>
            </a:r>
          </a:p>
          <a:p>
            <a:r>
              <a:rPr lang="en-US" sz="2400" dirty="0" smtClean="0">
                <a:solidFill>
                  <a:srgbClr val="FFFFFF"/>
                </a:solidFill>
                <a:latin typeface="Papyrus"/>
                <a:cs typeface="Papyrus"/>
              </a:rPr>
              <a:t>   and there was the hiding of His power.</a:t>
            </a:r>
          </a:p>
          <a:p>
            <a:r>
              <a:rPr lang="en-US" sz="2400" dirty="0" smtClean="0">
                <a:solidFill>
                  <a:srgbClr val="FFFFFF"/>
                </a:solidFill>
                <a:latin typeface="Papyrus"/>
                <a:cs typeface="Papyrus"/>
              </a:rPr>
              <a:t>5. Before Him went the pestilence</a:t>
            </a:r>
          </a:p>
          <a:p>
            <a:r>
              <a:rPr lang="en-US" sz="2400" dirty="0">
                <a:solidFill>
                  <a:srgbClr val="FFFFFF"/>
                </a:solidFill>
                <a:latin typeface="Papyrus"/>
                <a:cs typeface="Papyrus"/>
              </a:rPr>
              <a:t> </a:t>
            </a:r>
            <a:r>
              <a:rPr lang="en-US" sz="2400" dirty="0" smtClean="0">
                <a:solidFill>
                  <a:srgbClr val="FFFFFF"/>
                </a:solidFill>
                <a:latin typeface="Papyrus"/>
                <a:cs typeface="Papyrus"/>
              </a:rPr>
              <a:t> and burning coals went forth at His feet</a:t>
            </a:r>
          </a:p>
          <a:p>
            <a:r>
              <a:rPr lang="en-US" sz="2400" dirty="0" smtClean="0">
                <a:solidFill>
                  <a:srgbClr val="FFFFFF"/>
                </a:solidFill>
                <a:latin typeface="Papyrus"/>
                <a:cs typeface="Papyrus"/>
              </a:rPr>
              <a:t>6. He stood and measured the earth:</a:t>
            </a:r>
          </a:p>
          <a:p>
            <a:r>
              <a:rPr lang="en-US" sz="2400" dirty="0">
                <a:solidFill>
                  <a:srgbClr val="FFFFFF"/>
                </a:solidFill>
                <a:latin typeface="Papyrus"/>
                <a:cs typeface="Papyrus"/>
              </a:rPr>
              <a:t> </a:t>
            </a:r>
            <a:r>
              <a:rPr lang="en-US" sz="2400" dirty="0" smtClean="0">
                <a:solidFill>
                  <a:srgbClr val="FFFFFF"/>
                </a:solidFill>
                <a:latin typeface="Papyrus"/>
                <a:cs typeface="Papyrus"/>
              </a:rPr>
              <a:t>   He beheld and drove asunder the nations</a:t>
            </a:r>
          </a:p>
          <a:p>
            <a:r>
              <a:rPr lang="en-US" sz="2400" dirty="0">
                <a:solidFill>
                  <a:srgbClr val="FFFFFF"/>
                </a:solidFill>
                <a:latin typeface="Papyrus"/>
                <a:cs typeface="Papyrus"/>
              </a:rPr>
              <a:t> </a:t>
            </a:r>
            <a:r>
              <a:rPr lang="en-US" sz="2400" dirty="0" smtClean="0">
                <a:solidFill>
                  <a:srgbClr val="FFFFFF"/>
                </a:solidFill>
                <a:latin typeface="Papyrus"/>
                <a:cs typeface="Papyrus"/>
              </a:rPr>
              <a:t>  &amp; the everlasting mountains were scattered</a:t>
            </a:r>
          </a:p>
          <a:p>
            <a:r>
              <a:rPr lang="en-US" sz="2400" dirty="0">
                <a:solidFill>
                  <a:srgbClr val="FFFFFF"/>
                </a:solidFill>
                <a:latin typeface="Papyrus"/>
                <a:cs typeface="Papyrus"/>
              </a:rPr>
              <a:t> </a:t>
            </a:r>
            <a:r>
              <a:rPr lang="en-US" sz="2400" dirty="0" smtClean="0">
                <a:solidFill>
                  <a:srgbClr val="FFFFFF"/>
                </a:solidFill>
                <a:latin typeface="Papyrus"/>
                <a:cs typeface="Papyrus"/>
              </a:rPr>
              <a:t>  the perpetual hills did bow</a:t>
            </a:r>
          </a:p>
          <a:p>
            <a:r>
              <a:rPr lang="en-US" sz="2400" dirty="0" smtClean="0">
                <a:solidFill>
                  <a:srgbClr val="FFFFFF"/>
                </a:solidFill>
                <a:latin typeface="Papyrus"/>
                <a:cs typeface="Papyrus"/>
              </a:rPr>
              <a:t>7. I saw the </a:t>
            </a:r>
            <a:r>
              <a:rPr lang="en-US" sz="2400" dirty="0" smtClean="0">
                <a:solidFill>
                  <a:srgbClr val="000000"/>
                </a:solidFill>
                <a:latin typeface="Papyrus"/>
                <a:cs typeface="Papyrus"/>
              </a:rPr>
              <a:t>tents of </a:t>
            </a:r>
            <a:r>
              <a:rPr lang="en-US" sz="2400" dirty="0" err="1" smtClean="0">
                <a:solidFill>
                  <a:srgbClr val="000000"/>
                </a:solidFill>
                <a:latin typeface="Papyrus"/>
                <a:cs typeface="Papyrus"/>
              </a:rPr>
              <a:t>Cushan</a:t>
            </a:r>
            <a:r>
              <a:rPr lang="en-US" sz="2400" dirty="0" smtClean="0">
                <a:solidFill>
                  <a:srgbClr val="000000"/>
                </a:solidFill>
                <a:latin typeface="Papyrus"/>
                <a:cs typeface="Papyrus"/>
              </a:rPr>
              <a:t> </a:t>
            </a:r>
            <a:r>
              <a:rPr lang="en-US" sz="2400" dirty="0" smtClean="0">
                <a:solidFill>
                  <a:srgbClr val="FFFFFF"/>
                </a:solidFill>
                <a:latin typeface="Papyrus"/>
                <a:cs typeface="Papyrus"/>
              </a:rPr>
              <a:t>in affliction:</a:t>
            </a:r>
          </a:p>
          <a:p>
            <a:r>
              <a:rPr lang="en-US" sz="2400" dirty="0">
                <a:solidFill>
                  <a:srgbClr val="FFFFFF"/>
                </a:solidFill>
                <a:latin typeface="Papyrus"/>
                <a:cs typeface="Papyrus"/>
              </a:rPr>
              <a:t> </a:t>
            </a:r>
            <a:r>
              <a:rPr lang="en-US" sz="2400" dirty="0" smtClean="0">
                <a:solidFill>
                  <a:srgbClr val="FFFFFF"/>
                </a:solidFill>
                <a:latin typeface="Papyrus"/>
                <a:cs typeface="Papyrus"/>
              </a:rPr>
              <a:t>   &amp; the curtains of the </a:t>
            </a:r>
            <a:r>
              <a:rPr lang="en-US" sz="2400" dirty="0" smtClean="0">
                <a:latin typeface="Papyrus"/>
                <a:cs typeface="Papyrus"/>
              </a:rPr>
              <a:t>land</a:t>
            </a:r>
            <a:r>
              <a:rPr lang="en-US" sz="2400" dirty="0" smtClean="0">
                <a:solidFill>
                  <a:srgbClr val="000000"/>
                </a:solidFill>
                <a:latin typeface="Papyrus"/>
                <a:cs typeface="Papyrus"/>
              </a:rPr>
              <a:t> of </a:t>
            </a:r>
            <a:r>
              <a:rPr lang="en-US" sz="2400" dirty="0" err="1" smtClean="0">
                <a:solidFill>
                  <a:srgbClr val="000000"/>
                </a:solidFill>
                <a:latin typeface="Papyrus"/>
                <a:cs typeface="Papyrus"/>
              </a:rPr>
              <a:t>Midian</a:t>
            </a:r>
            <a:r>
              <a:rPr lang="en-US" sz="2400" dirty="0" smtClean="0">
                <a:solidFill>
                  <a:srgbClr val="000000"/>
                </a:solidFill>
                <a:latin typeface="Papyrus"/>
                <a:cs typeface="Papyrus"/>
              </a:rPr>
              <a:t> </a:t>
            </a:r>
          </a:p>
          <a:p>
            <a:r>
              <a:rPr lang="en-US" sz="2400" dirty="0">
                <a:solidFill>
                  <a:srgbClr val="FFFFFF"/>
                </a:solidFill>
                <a:latin typeface="Papyrus"/>
                <a:cs typeface="Papyrus"/>
              </a:rPr>
              <a:t> </a:t>
            </a:r>
            <a:r>
              <a:rPr lang="en-US" sz="2400" dirty="0" smtClean="0">
                <a:solidFill>
                  <a:srgbClr val="FFFFFF"/>
                </a:solidFill>
                <a:latin typeface="Papyrus"/>
                <a:cs typeface="Papyrus"/>
              </a:rPr>
              <a:t>   did tremble.</a:t>
            </a:r>
          </a:p>
        </p:txBody>
      </p:sp>
      <p:pic>
        <p:nvPicPr>
          <p:cNvPr id="3" name="Picture 2" descr="port_Habakkuk.jpg"/>
          <p:cNvPicPr>
            <a:picLocks noChangeAspect="1"/>
          </p:cNvPicPr>
          <p:nvPr/>
        </p:nvPicPr>
        <p:blipFill>
          <a:blip r:embed="rId2">
            <a:extLst>
              <a:ext uri="{BEBA8EAE-BF5A-486C-A8C5-ECC9F3942E4B}">
                <a14:imgProps xmlns:a14="http://schemas.microsoft.com/office/drawing/2010/main">
                  <a14:imgLayer r:embed="rId3">
                    <a14:imgEffect>
                      <a14:backgroundRemoval t="1616" b="100000" l="1875" r="96563">
                        <a14:foregroundMark x1="86563" y1="4362" x2="94063" y2="44588"/>
                        <a14:foregroundMark x1="20313" y1="72698" x2="77500" y2="94346"/>
                        <a14:foregroundMark x1="89063" y1="88368" x2="27187" y2="95638"/>
                        <a14:backgroundMark x1="33125" y1="4362" x2="25313" y2="24233"/>
                      </a14:backgroundRemoval>
                    </a14:imgEffect>
                  </a14:imgLayer>
                </a14:imgProps>
              </a:ext>
              <a:ext uri="{28A0092B-C50C-407E-A947-70E740481C1C}">
                <a14:useLocalDpi xmlns:a14="http://schemas.microsoft.com/office/drawing/2010/main" val="0"/>
              </a:ext>
            </a:extLst>
          </a:blip>
          <a:stretch>
            <a:fillRect/>
          </a:stretch>
        </p:blipFill>
        <p:spPr>
          <a:xfrm>
            <a:off x="6341856" y="1810054"/>
            <a:ext cx="2406551" cy="4655172"/>
          </a:xfrm>
          <a:prstGeom prst="rect">
            <a:avLst/>
          </a:prstGeom>
        </p:spPr>
      </p:pic>
      <p:sp>
        <p:nvSpPr>
          <p:cNvPr id="5" name="TextBox 4"/>
          <p:cNvSpPr txBox="1"/>
          <p:nvPr/>
        </p:nvSpPr>
        <p:spPr>
          <a:xfrm>
            <a:off x="6873748" y="886854"/>
            <a:ext cx="1390876" cy="70788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latin typeface="Papyrus"/>
                <a:cs typeface="Papyrus"/>
              </a:rPr>
              <a:t>Habakkuk     3:3-7</a:t>
            </a:r>
            <a:endParaRPr lang="en-US" sz="2000" dirty="0">
              <a:latin typeface="Papyrus"/>
              <a:cs typeface="Papyrus"/>
            </a:endParaRPr>
          </a:p>
        </p:txBody>
      </p:sp>
    </p:spTree>
    <p:extLst>
      <p:ext uri="{BB962C8B-B14F-4D97-AF65-F5344CB8AC3E}">
        <p14:creationId xmlns:p14="http://schemas.microsoft.com/office/powerpoint/2010/main" val="135144310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3" name="Picture 2" descr="Revelation-Wrath-Path.png"/>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544256" y="362804"/>
            <a:ext cx="8103363" cy="61334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701343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5" name="TextBox 4"/>
          <p:cNvSpPr txBox="1"/>
          <p:nvPr/>
        </p:nvSpPr>
        <p:spPr>
          <a:xfrm>
            <a:off x="584816" y="5017348"/>
            <a:ext cx="8137282" cy="1631216"/>
          </a:xfrm>
          <a:prstGeom prst="rect">
            <a:avLst/>
          </a:prstGeom>
          <a:solidFill>
            <a:srgbClr val="804000"/>
          </a:solidFill>
        </p:spPr>
        <p:txBody>
          <a:bodyPr wrap="square" rtlCol="0">
            <a:spAutoFit/>
          </a:bodyPr>
          <a:lstStyle/>
          <a:p>
            <a:r>
              <a:rPr lang="en-US" sz="2000" dirty="0" smtClean="0">
                <a:solidFill>
                  <a:srgbClr val="FFFFFF"/>
                </a:solidFill>
                <a:latin typeface="Papyrus"/>
                <a:cs typeface="Papyrus"/>
              </a:rPr>
              <a:t>“Then shall the Lord go forth and fight against those nations, as when He fought in the day of battle. And  His feet shall stand on the Mt. Of Olives, which is before Jerusalem on the east, and the Mt. of Olives shall cleave in the midst thereof toward the east and toward the west and there shall be a very great valley: “ Zechariah 14:3-4</a:t>
            </a:r>
            <a:endParaRPr lang="en-US" sz="2000" dirty="0">
              <a:solidFill>
                <a:srgbClr val="FFFFFF"/>
              </a:solidFill>
              <a:latin typeface="Papyrus"/>
              <a:cs typeface="Papyrus"/>
            </a:endParaRPr>
          </a:p>
        </p:txBody>
      </p:sp>
      <p:pic>
        <p:nvPicPr>
          <p:cNvPr id="6" name="Picture 5"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815" y="602810"/>
            <a:ext cx="7962015" cy="3981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305265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 name="Picture 2" descr="tumblr_lw295eHiAN1r87o8lo1_1280-1.jpg"/>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90925" y1="84615" x2="99031" y2="97215"/>
                        <a14:backgroundMark x1="94626" y1="9416" x2="95066" y2="35942"/>
                      </a14:backgroundRemoval>
                    </a14:imgEffect>
                  </a14:imgLayer>
                </a14:imgProps>
              </a:ext>
              <a:ext uri="{28A0092B-C50C-407E-A947-70E740481C1C}">
                <a14:useLocalDpi xmlns:a14="http://schemas.microsoft.com/office/drawing/2010/main" val="0"/>
              </a:ext>
            </a:extLst>
          </a:blip>
          <a:stretch>
            <a:fillRect/>
          </a:stretch>
        </p:blipFill>
        <p:spPr>
          <a:xfrm>
            <a:off x="-867933" y="1"/>
            <a:ext cx="10011933" cy="6858000"/>
          </a:xfrm>
          <a:prstGeom prst="rect">
            <a:avLst/>
          </a:prstGeom>
        </p:spPr>
      </p:pic>
      <p:sp>
        <p:nvSpPr>
          <p:cNvPr id="6" name="TextBox 5"/>
          <p:cNvSpPr txBox="1"/>
          <p:nvPr/>
        </p:nvSpPr>
        <p:spPr>
          <a:xfrm>
            <a:off x="161260" y="60468"/>
            <a:ext cx="5462715" cy="4832093"/>
          </a:xfrm>
          <a:prstGeom prst="rect">
            <a:avLst/>
          </a:prstGeom>
          <a:noFill/>
        </p:spPr>
        <p:txBody>
          <a:bodyPr wrap="square" rtlCol="0">
            <a:spAutoFit/>
          </a:bodyPr>
          <a:lstStyle/>
          <a:p>
            <a:r>
              <a:rPr lang="en-US" dirty="0" smtClean="0">
                <a:latin typeface="Papyrus"/>
                <a:cs typeface="Papyrus"/>
              </a:rPr>
              <a:t>“And I saw heaven open, and behold a white horse, and He that sat upon him was called faithful &amp; true</a:t>
            </a:r>
          </a:p>
          <a:p>
            <a:r>
              <a:rPr lang="en-US" dirty="0" smtClean="0">
                <a:latin typeface="Papyrus"/>
                <a:cs typeface="Papyrus"/>
              </a:rPr>
              <a:t>And in righteousness He does judge and make war.</a:t>
            </a:r>
          </a:p>
          <a:p>
            <a:r>
              <a:rPr lang="en-US" dirty="0" smtClean="0">
                <a:latin typeface="Papyrus"/>
                <a:cs typeface="Papyrus"/>
              </a:rPr>
              <a:t>His eyes were as a flame </a:t>
            </a:r>
          </a:p>
          <a:p>
            <a:r>
              <a:rPr lang="en-US" dirty="0" smtClean="0">
                <a:latin typeface="Papyrus"/>
                <a:cs typeface="Papyrus"/>
              </a:rPr>
              <a:t>of fire, &amp; on His head</a:t>
            </a:r>
          </a:p>
          <a:p>
            <a:r>
              <a:rPr lang="en-US" dirty="0">
                <a:latin typeface="Papyrus"/>
                <a:cs typeface="Papyrus"/>
              </a:rPr>
              <a:t>w</a:t>
            </a:r>
            <a:r>
              <a:rPr lang="en-US" dirty="0" smtClean="0">
                <a:latin typeface="Papyrus"/>
                <a:cs typeface="Papyrus"/>
              </a:rPr>
              <a:t>ere many crowns; &amp;</a:t>
            </a:r>
          </a:p>
          <a:p>
            <a:r>
              <a:rPr lang="en-US" dirty="0" smtClean="0">
                <a:latin typeface="Papyrus"/>
                <a:cs typeface="Papyrus"/>
              </a:rPr>
              <a:t>He had a name written</a:t>
            </a:r>
          </a:p>
          <a:p>
            <a:r>
              <a:rPr lang="en-US" dirty="0">
                <a:latin typeface="Papyrus"/>
                <a:cs typeface="Papyrus"/>
              </a:rPr>
              <a:t>t</a:t>
            </a:r>
            <a:r>
              <a:rPr lang="en-US" dirty="0" smtClean="0">
                <a:latin typeface="Papyrus"/>
                <a:cs typeface="Papyrus"/>
              </a:rPr>
              <a:t>hat no man knew, </a:t>
            </a:r>
          </a:p>
          <a:p>
            <a:r>
              <a:rPr lang="en-US" dirty="0">
                <a:latin typeface="Papyrus"/>
                <a:cs typeface="Papyrus"/>
              </a:rPr>
              <a:t>b</a:t>
            </a:r>
            <a:r>
              <a:rPr lang="en-US" dirty="0" smtClean="0">
                <a:latin typeface="Papyrus"/>
                <a:cs typeface="Papyrus"/>
              </a:rPr>
              <a:t>ut He himself.</a:t>
            </a:r>
          </a:p>
          <a:p>
            <a:r>
              <a:rPr lang="en-US" dirty="0" smtClean="0">
                <a:latin typeface="Papyrus"/>
                <a:cs typeface="Papyrus"/>
              </a:rPr>
              <a:t>And He was clothed </a:t>
            </a:r>
          </a:p>
          <a:p>
            <a:r>
              <a:rPr lang="en-US" dirty="0">
                <a:latin typeface="Papyrus"/>
                <a:cs typeface="Papyrus"/>
              </a:rPr>
              <a:t>i</a:t>
            </a:r>
            <a:r>
              <a:rPr lang="en-US" dirty="0" smtClean="0">
                <a:latin typeface="Papyrus"/>
                <a:cs typeface="Papyrus"/>
              </a:rPr>
              <a:t>n a vesture dipped In</a:t>
            </a:r>
          </a:p>
          <a:p>
            <a:r>
              <a:rPr lang="en-US" dirty="0" smtClean="0">
                <a:latin typeface="Papyrus"/>
                <a:cs typeface="Papyrus"/>
              </a:rPr>
              <a:t> blood: and His Name</a:t>
            </a:r>
          </a:p>
          <a:p>
            <a:r>
              <a:rPr lang="en-US" dirty="0" smtClean="0">
                <a:latin typeface="Papyrus"/>
                <a:cs typeface="Papyrus"/>
              </a:rPr>
              <a:t>Is called The Word</a:t>
            </a:r>
          </a:p>
          <a:p>
            <a:r>
              <a:rPr lang="en-US" dirty="0" smtClean="0">
                <a:latin typeface="Papyrus"/>
                <a:cs typeface="Papyrus"/>
              </a:rPr>
              <a:t>Of God.”    </a:t>
            </a:r>
          </a:p>
          <a:p>
            <a:r>
              <a:rPr lang="en-US" dirty="0" smtClean="0">
                <a:latin typeface="Papyrus"/>
                <a:cs typeface="Papyrus"/>
              </a:rPr>
              <a:t>    </a:t>
            </a:r>
          </a:p>
          <a:p>
            <a:r>
              <a:rPr lang="en-US" dirty="0">
                <a:latin typeface="Papyrus"/>
                <a:cs typeface="Papyrus"/>
              </a:rPr>
              <a:t> </a:t>
            </a:r>
            <a:r>
              <a:rPr lang="en-US" dirty="0" smtClean="0">
                <a:latin typeface="Papyrus"/>
                <a:cs typeface="Papyrus"/>
              </a:rPr>
              <a:t>                  </a:t>
            </a:r>
            <a:r>
              <a:rPr lang="en-US" sz="2000" b="1" dirty="0" smtClean="0">
                <a:latin typeface="Papyrus"/>
                <a:cs typeface="Papyrus"/>
              </a:rPr>
              <a:t> </a:t>
            </a:r>
            <a:r>
              <a:rPr lang="en-US" sz="2000" b="1" dirty="0" smtClean="0">
                <a:solidFill>
                  <a:srgbClr val="FFFFFF"/>
                </a:solidFill>
                <a:latin typeface="Papyrus"/>
                <a:cs typeface="Papyrus"/>
              </a:rPr>
              <a:t>Revelation 19:11-13</a:t>
            </a:r>
            <a:endParaRPr lang="en-US" sz="2000" b="1" dirty="0" smtClean="0">
              <a:latin typeface="Papyrus"/>
              <a:cs typeface="Papyrus"/>
            </a:endParaRPr>
          </a:p>
          <a:p>
            <a:r>
              <a:rPr lang="en-US" dirty="0" smtClean="0">
                <a:latin typeface="Papyrus"/>
                <a:cs typeface="Papyrus"/>
              </a:rPr>
              <a:t> </a:t>
            </a:r>
            <a:endParaRPr lang="en-US" dirty="0">
              <a:latin typeface="Papyrus"/>
              <a:cs typeface="Papyrus"/>
            </a:endParaRPr>
          </a:p>
        </p:txBody>
      </p:sp>
    </p:spTree>
    <p:extLst>
      <p:ext uri="{BB962C8B-B14F-4D97-AF65-F5344CB8AC3E}">
        <p14:creationId xmlns:p14="http://schemas.microsoft.com/office/powerpoint/2010/main" val="126229155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443468" y="322493"/>
            <a:ext cx="8123520" cy="6247864"/>
          </a:xfrm>
          <a:prstGeom prst="rect">
            <a:avLst/>
          </a:prstGeom>
          <a:solidFill>
            <a:srgbClr val="804000"/>
          </a:solidFill>
        </p:spPr>
        <p:txBody>
          <a:bodyPr wrap="square" rtlCol="0">
            <a:spAutoFit/>
          </a:bodyPr>
          <a:lstStyle/>
          <a:p>
            <a:r>
              <a:rPr lang="en-US" sz="2000" dirty="0" smtClean="0">
                <a:solidFill>
                  <a:srgbClr val="FFFFFF"/>
                </a:solidFill>
                <a:latin typeface="Papyrus"/>
                <a:cs typeface="Papyrus"/>
              </a:rPr>
              <a:t>. “Who is this that comes from Edom ,</a:t>
            </a:r>
          </a:p>
          <a:p>
            <a:r>
              <a:rPr lang="en-US" sz="2000" dirty="0" smtClean="0">
                <a:solidFill>
                  <a:srgbClr val="FFFFFF"/>
                </a:solidFill>
                <a:latin typeface="Papyrus"/>
                <a:cs typeface="Papyrus"/>
              </a:rPr>
              <a:t>with dyed garments from </a:t>
            </a:r>
            <a:r>
              <a:rPr lang="en-US" sz="2000" dirty="0" err="1" smtClean="0">
                <a:solidFill>
                  <a:srgbClr val="FFFFFF"/>
                </a:solidFill>
                <a:latin typeface="Papyrus"/>
                <a:cs typeface="Papyrus"/>
              </a:rPr>
              <a:t>Bozrah</a:t>
            </a:r>
            <a:r>
              <a:rPr lang="en-US" sz="2000" dirty="0" smtClean="0">
                <a:solidFill>
                  <a:srgbClr val="FFFFFF"/>
                </a:solidFill>
                <a:latin typeface="Papyrus"/>
                <a:cs typeface="Papyrus"/>
              </a:rPr>
              <a:t>”</a:t>
            </a:r>
          </a:p>
          <a:p>
            <a:r>
              <a:rPr lang="en-US" sz="2000" dirty="0" smtClean="0">
                <a:solidFill>
                  <a:srgbClr val="FFFFFF"/>
                </a:solidFill>
                <a:latin typeface="Papyrus"/>
                <a:cs typeface="Papyrus"/>
              </a:rPr>
              <a:t>This that is glorious in His apparel,</a:t>
            </a:r>
          </a:p>
          <a:p>
            <a:r>
              <a:rPr lang="en-US" sz="2000" dirty="0" smtClean="0">
                <a:solidFill>
                  <a:srgbClr val="FFFFFF"/>
                </a:solidFill>
                <a:latin typeface="Papyrus"/>
                <a:cs typeface="Papyrus"/>
              </a:rPr>
              <a:t> travelling in the greatness of His strength?</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I that speak in righteousness, mighty to save.</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Wherefore are you red in your apparel,</a:t>
            </a:r>
          </a:p>
          <a:p>
            <a:r>
              <a:rPr lang="en-US" sz="2000" dirty="0" smtClean="0">
                <a:solidFill>
                  <a:srgbClr val="FFFFFF"/>
                </a:solidFill>
                <a:latin typeface="Papyrus"/>
                <a:cs typeface="Papyrus"/>
              </a:rPr>
              <a:t> and your garments like Him that treads the wine vat?</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I have trodden the winepress alone; and of the people there was none</a:t>
            </a:r>
          </a:p>
          <a:p>
            <a:r>
              <a:rPr lang="en-US" sz="2000" dirty="0" smtClean="0">
                <a:solidFill>
                  <a:srgbClr val="FFFFFF"/>
                </a:solidFill>
                <a:latin typeface="Papyrus"/>
                <a:cs typeface="Papyrus"/>
              </a:rPr>
              <a:t>with Me: for I will tread them in My anger, and trample them in My fury;</a:t>
            </a:r>
          </a:p>
          <a:p>
            <a:r>
              <a:rPr lang="en-US" sz="2000" dirty="0" smtClean="0">
                <a:solidFill>
                  <a:srgbClr val="FFFFFF"/>
                </a:solidFill>
                <a:latin typeface="Papyrus"/>
                <a:cs typeface="Papyrus"/>
              </a:rPr>
              <a:t>And their blood shall be on My garments, &amp; I will stain all my raiment.</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For the Day of vengeance is in My heart, &amp; the year of My redeemed has come.  And I looked and there was none to uphold : therefore My own arm brought salvation to Me; and My fury, it upheld Me.</a:t>
            </a:r>
          </a:p>
          <a:p>
            <a:endParaRPr lang="en-US" sz="2000" dirty="0">
              <a:solidFill>
                <a:srgbClr val="FFFFFF"/>
              </a:solidFill>
              <a:latin typeface="Papyrus"/>
              <a:cs typeface="Papyrus"/>
            </a:endParaRPr>
          </a:p>
          <a:p>
            <a:r>
              <a:rPr lang="en-US" sz="2000" dirty="0" smtClean="0">
                <a:solidFill>
                  <a:srgbClr val="FFFFFF"/>
                </a:solidFill>
                <a:latin typeface="Papyrus"/>
                <a:cs typeface="Papyrus"/>
              </a:rPr>
              <a:t>And I will tread down the people in My anger, and make them drunk in My fury, and I will bring down their strength to the earth.”</a:t>
            </a:r>
          </a:p>
        </p:txBody>
      </p:sp>
      <p:sp>
        <p:nvSpPr>
          <p:cNvPr id="3" name="TextBox 2"/>
          <p:cNvSpPr txBox="1"/>
          <p:nvPr/>
        </p:nvSpPr>
        <p:spPr>
          <a:xfrm>
            <a:off x="6047287" y="665140"/>
            <a:ext cx="1572294" cy="40011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dirty="0" smtClean="0">
                <a:latin typeface="Noteworthy Light"/>
                <a:cs typeface="Noteworthy Light"/>
              </a:rPr>
              <a:t>Isaiah 63:1-6</a:t>
            </a:r>
            <a:endParaRPr lang="en-US" sz="2000" dirty="0">
              <a:latin typeface="Noteworthy Light"/>
              <a:cs typeface="Noteworthy Light"/>
            </a:endParaRPr>
          </a:p>
        </p:txBody>
      </p:sp>
    </p:spTree>
    <p:extLst>
      <p:ext uri="{BB962C8B-B14F-4D97-AF65-F5344CB8AC3E}">
        <p14:creationId xmlns:p14="http://schemas.microsoft.com/office/powerpoint/2010/main" val="116887142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 name="Picture 2" descr="Revelation-Wrath-Path.png"/>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282208" y="345862"/>
            <a:ext cx="8587144" cy="6331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4730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 name="Picture 2" descr="7_route_of_the_exodus.jpg"/>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0157" y="0"/>
            <a:ext cx="9144000" cy="6858000"/>
          </a:xfrm>
          <a:prstGeom prst="rect">
            <a:avLst/>
          </a:prstGeom>
        </p:spPr>
      </p:pic>
      <p:cxnSp>
        <p:nvCxnSpPr>
          <p:cNvPr id="6" name="Straight Arrow Connector 5"/>
          <p:cNvCxnSpPr/>
          <p:nvPr/>
        </p:nvCxnSpPr>
        <p:spPr>
          <a:xfrm flipV="1">
            <a:off x="8183993" y="2277604"/>
            <a:ext cx="584571" cy="1370590"/>
          </a:xfrm>
          <a:prstGeom prst="straightConnector1">
            <a:avLst/>
          </a:prstGeom>
          <a:ln w="28575"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095100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916903" y="733208"/>
            <a:ext cx="6483092" cy="1631216"/>
          </a:xfrm>
          <a:prstGeom prst="rect">
            <a:avLst/>
          </a:prstGeom>
          <a:solidFill>
            <a:srgbClr val="804000"/>
          </a:solidFill>
        </p:spPr>
        <p:txBody>
          <a:bodyPr wrap="square" rtlCol="0">
            <a:spAutoFit/>
          </a:bodyPr>
          <a:lstStyle/>
          <a:p>
            <a:pPr algn="ctr"/>
            <a:r>
              <a:rPr lang="en-US" sz="2800" dirty="0" smtClean="0">
                <a:solidFill>
                  <a:srgbClr val="FFFFFF"/>
                </a:solidFill>
                <a:latin typeface="Papyrus"/>
                <a:cs typeface="Papyrus"/>
              </a:rPr>
              <a:t>“Carried on Eagle’s Wings”</a:t>
            </a:r>
          </a:p>
          <a:p>
            <a:pPr algn="ctr"/>
            <a:r>
              <a:rPr lang="en-US" sz="2400" dirty="0" smtClean="0">
                <a:solidFill>
                  <a:srgbClr val="FFFFFF"/>
                </a:solidFill>
                <a:latin typeface="Papyrus"/>
                <a:cs typeface="Papyrus"/>
              </a:rPr>
              <a:t> is a beautiful Hebrew idiom that will greatly help us understand the End Times  </a:t>
            </a:r>
          </a:p>
          <a:p>
            <a:pPr algn="ctr"/>
            <a:r>
              <a:rPr lang="en-US" sz="2400" dirty="0">
                <a:solidFill>
                  <a:srgbClr val="FFFFFF"/>
                </a:solidFill>
                <a:latin typeface="Papyrus"/>
                <a:cs typeface="Papyrus"/>
              </a:rPr>
              <a:t>&amp;</a:t>
            </a:r>
            <a:r>
              <a:rPr lang="en-US" sz="2400" dirty="0" smtClean="0">
                <a:solidFill>
                  <a:srgbClr val="FFFFFF"/>
                </a:solidFill>
                <a:latin typeface="Papyrus"/>
                <a:cs typeface="Papyrus"/>
              </a:rPr>
              <a:t>  The Day of the Lord</a:t>
            </a:r>
            <a:endParaRPr lang="en-US" sz="2400" dirty="0">
              <a:solidFill>
                <a:srgbClr val="FFFFFF"/>
              </a:solidFill>
              <a:latin typeface="Papyrus"/>
              <a:cs typeface="Papyrus"/>
            </a:endParaRPr>
          </a:p>
        </p:txBody>
      </p:sp>
      <p:sp>
        <p:nvSpPr>
          <p:cNvPr id="3" name="TextBox 2"/>
          <p:cNvSpPr txBox="1"/>
          <p:nvPr/>
        </p:nvSpPr>
        <p:spPr>
          <a:xfrm>
            <a:off x="473435" y="3525498"/>
            <a:ext cx="4253257" cy="769441"/>
          </a:xfrm>
          <a:prstGeom prst="rect">
            <a:avLst/>
          </a:prstGeom>
          <a:solidFill>
            <a:srgbClr val="804000"/>
          </a:solidFill>
        </p:spPr>
        <p:txBody>
          <a:bodyPr wrap="square" rtlCol="0">
            <a:spAutoFit/>
          </a:bodyPr>
          <a:lstStyle/>
          <a:p>
            <a:r>
              <a:rPr lang="en-US" sz="2200" dirty="0" smtClean="0">
                <a:solidFill>
                  <a:srgbClr val="FFFFFF"/>
                </a:solidFill>
                <a:latin typeface="Papyrus"/>
                <a:cs typeface="Papyrus"/>
              </a:rPr>
              <a:t>And  to understand God’s Love </a:t>
            </a:r>
          </a:p>
          <a:p>
            <a:r>
              <a:rPr lang="en-US" sz="2200" dirty="0" smtClean="0">
                <a:solidFill>
                  <a:srgbClr val="FFFFFF"/>
                </a:solidFill>
                <a:latin typeface="Papyrus"/>
                <a:cs typeface="Papyrus"/>
              </a:rPr>
              <a:t>     For His Covenant People</a:t>
            </a:r>
            <a:endParaRPr lang="en-US" sz="2200" dirty="0">
              <a:solidFill>
                <a:srgbClr val="FFFFFF"/>
              </a:solidFill>
              <a:latin typeface="Papyrus"/>
              <a:cs typeface="Papyrus"/>
            </a:endParaRPr>
          </a:p>
        </p:txBody>
      </p:sp>
      <p:pic>
        <p:nvPicPr>
          <p:cNvPr id="5" name="Picture 4" descr="birds_eye_view_images_of_eagle.jpg"/>
          <p:cNvPicPr>
            <a:picLocks noChangeAspect="1"/>
          </p:cNvPicPr>
          <p:nvPr/>
        </p:nvPicPr>
        <p:blipFill>
          <a:blip r:embed="rId2">
            <a:extLst>
              <a:ext uri="{BEBA8EAE-BF5A-486C-A8C5-ECC9F3942E4B}">
                <a14:imgProps xmlns:a14="http://schemas.microsoft.com/office/drawing/2010/main">
                  <a14:imgLayer r:embed="rId3">
                    <a14:imgEffect>
                      <a14:backgroundRemoval t="497" b="95033" l="1114" r="97493">
                        <a14:foregroundMark x1="39136" y1="46854" x2="28134" y2="61921"/>
                        <a14:foregroundMark x1="71866" y1="62583" x2="64763" y2="59272"/>
                      </a14:backgroundRemoval>
                    </a14:imgEffect>
                  </a14:imgLayer>
                </a14:imgProps>
              </a:ext>
              <a:ext uri="{28A0092B-C50C-407E-A947-70E740481C1C}">
                <a14:useLocalDpi xmlns:a14="http://schemas.microsoft.com/office/drawing/2010/main" val="0"/>
              </a:ext>
            </a:extLst>
          </a:blip>
          <a:stretch>
            <a:fillRect/>
          </a:stretch>
        </p:blipFill>
        <p:spPr>
          <a:xfrm>
            <a:off x="1990860" y="482979"/>
            <a:ext cx="8152391" cy="6858000"/>
          </a:xfrm>
          <a:prstGeom prst="rect">
            <a:avLst/>
          </a:prstGeom>
        </p:spPr>
      </p:pic>
    </p:spTree>
    <p:extLst>
      <p:ext uri="{BB962C8B-B14F-4D97-AF65-F5344CB8AC3E}">
        <p14:creationId xmlns:p14="http://schemas.microsoft.com/office/powerpoint/2010/main" val="14451499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Picture 4" descr="91-resized for blog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3820" y="0"/>
            <a:ext cx="6040180" cy="6858000"/>
          </a:xfrm>
          <a:prstGeom prst="rect">
            <a:avLst/>
          </a:prstGeom>
        </p:spPr>
        <p:style>
          <a:lnRef idx="0">
            <a:schemeClr val="accent1"/>
          </a:lnRef>
          <a:fillRef idx="3">
            <a:schemeClr val="accent1"/>
          </a:fillRef>
          <a:effectRef idx="3">
            <a:schemeClr val="accent1"/>
          </a:effectRef>
          <a:fontRef idx="minor">
            <a:schemeClr val="lt1"/>
          </a:fontRef>
        </p:style>
      </p:pic>
      <p:sp>
        <p:nvSpPr>
          <p:cNvPr id="6" name="Rectangle 5"/>
          <p:cNvSpPr/>
          <p:nvPr/>
        </p:nvSpPr>
        <p:spPr>
          <a:xfrm>
            <a:off x="0" y="0"/>
            <a:ext cx="9144000" cy="6858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7" name="Picture 6" descr="91-resized for blog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7426" y="0"/>
            <a:ext cx="5636574" cy="6858000"/>
          </a:xfrm>
          <a:prstGeom prst="rect">
            <a:avLst/>
          </a:prstGeom>
        </p:spPr>
      </p:pic>
      <p:pic>
        <p:nvPicPr>
          <p:cNvPr id="8" name="Picture 7" descr="birds_eye_view_images_of_eagle.jpg"/>
          <p:cNvPicPr>
            <a:picLocks noChangeAspect="1"/>
          </p:cNvPicPr>
          <p:nvPr/>
        </p:nvPicPr>
        <p:blipFill>
          <a:blip r:embed="rId3">
            <a:extLst>
              <a:ext uri="{BEBA8EAE-BF5A-486C-A8C5-ECC9F3942E4B}">
                <a14:imgProps xmlns:a14="http://schemas.microsoft.com/office/drawing/2010/main">
                  <a14:imgLayer r:embed="rId4">
                    <a14:imgEffect>
                      <a14:backgroundRemoval t="2483" b="100000" l="0" r="100000">
                        <a14:foregroundMark x1="40251" y1="47020" x2="24791" y2="64901"/>
                        <a14:backgroundMark x1="30223" y1="28477" x2="6128" y2="74669"/>
                        <a14:backgroundMark x1="21448" y1="90894" x2="82033" y2="92219"/>
                        <a14:backgroundMark x1="88022" y1="24338" x2="89554" y2="87252"/>
                        <a14:backgroundMark x1="22981" y1="65894" x2="22981" y2="69371"/>
                      </a14:backgroundRemoval>
                    </a14:imgEffect>
                  </a14:imgLayer>
                </a14:imgProps>
              </a:ext>
              <a:ext uri="{28A0092B-C50C-407E-A947-70E740481C1C}">
                <a14:useLocalDpi xmlns:a14="http://schemas.microsoft.com/office/drawing/2010/main" val="0"/>
              </a:ext>
            </a:extLst>
          </a:blip>
          <a:stretch>
            <a:fillRect/>
          </a:stretch>
        </p:blipFill>
        <p:spPr>
          <a:xfrm>
            <a:off x="-423309" y="-141091"/>
            <a:ext cx="5277191" cy="4439308"/>
          </a:xfrm>
          <a:prstGeom prst="rect">
            <a:avLst/>
          </a:prstGeom>
        </p:spPr>
      </p:pic>
      <p:sp>
        <p:nvSpPr>
          <p:cNvPr id="9" name="TextBox 8"/>
          <p:cNvSpPr txBox="1"/>
          <p:nvPr/>
        </p:nvSpPr>
        <p:spPr>
          <a:xfrm>
            <a:off x="524098" y="4298217"/>
            <a:ext cx="2579722" cy="1323439"/>
          </a:xfrm>
          <a:prstGeom prst="rect">
            <a:avLst/>
          </a:prstGeom>
          <a:solidFill>
            <a:srgbClr val="804000"/>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dirty="0" smtClean="0">
                <a:solidFill>
                  <a:srgbClr val="FFFFFF"/>
                </a:solidFill>
                <a:latin typeface="Papyrus"/>
                <a:cs typeface="Papyrus"/>
              </a:rPr>
              <a:t>“He will cover you with His Feathers, and under His Wings </a:t>
            </a:r>
          </a:p>
          <a:p>
            <a:pPr algn="ctr"/>
            <a:r>
              <a:rPr lang="en-US" sz="2000" dirty="0" smtClean="0">
                <a:solidFill>
                  <a:srgbClr val="FFFFFF"/>
                </a:solidFill>
                <a:latin typeface="Papyrus"/>
                <a:cs typeface="Papyrus"/>
              </a:rPr>
              <a:t>You shall trust”</a:t>
            </a:r>
            <a:endParaRPr lang="en-US" sz="2000" dirty="0">
              <a:solidFill>
                <a:srgbClr val="FFFFFF"/>
              </a:solidFill>
              <a:latin typeface="Papyrus"/>
              <a:cs typeface="Papyrus"/>
            </a:endParaRPr>
          </a:p>
        </p:txBody>
      </p:sp>
      <p:sp>
        <p:nvSpPr>
          <p:cNvPr id="10" name="TextBox 9"/>
          <p:cNvSpPr txBox="1"/>
          <p:nvPr/>
        </p:nvSpPr>
        <p:spPr>
          <a:xfrm>
            <a:off x="1028039" y="604673"/>
            <a:ext cx="1229615" cy="400110"/>
          </a:xfrm>
          <a:prstGeom prst="rect">
            <a:avLst/>
          </a:prstGeom>
          <a:solidFill>
            <a:srgbClr val="804000"/>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000" dirty="0" smtClean="0">
                <a:solidFill>
                  <a:srgbClr val="FFFFFF"/>
                </a:solidFill>
                <a:latin typeface="Papyrus"/>
                <a:cs typeface="Papyrus"/>
              </a:rPr>
              <a:t>Psalm 91</a:t>
            </a:r>
            <a:endParaRPr lang="en-US" sz="2000" dirty="0">
              <a:solidFill>
                <a:srgbClr val="FFFFFF"/>
              </a:solidFill>
              <a:latin typeface="Papyrus"/>
              <a:cs typeface="Papyrus"/>
            </a:endParaRPr>
          </a:p>
        </p:txBody>
      </p:sp>
    </p:spTree>
    <p:extLst>
      <p:ext uri="{BB962C8B-B14F-4D97-AF65-F5344CB8AC3E}">
        <p14:creationId xmlns:p14="http://schemas.microsoft.com/office/powerpoint/2010/main" val="221035054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0156"/>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282066" y="295031"/>
            <a:ext cx="8264765" cy="2154436"/>
          </a:xfrm>
          <a:prstGeom prst="rect">
            <a:avLst/>
          </a:prstGeom>
          <a:solidFill>
            <a:srgbClr val="804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2000" dirty="0" smtClean="0">
                <a:solidFill>
                  <a:schemeClr val="bg1"/>
                </a:solidFill>
                <a:latin typeface="Papyrus"/>
                <a:cs typeface="Papyrus"/>
              </a:rPr>
              <a:t> </a:t>
            </a:r>
            <a:r>
              <a:rPr lang="en-US" sz="2200" dirty="0" smtClean="0">
                <a:solidFill>
                  <a:schemeClr val="bg1"/>
                </a:solidFill>
                <a:latin typeface="Papyrus"/>
                <a:cs typeface="Papyrus"/>
              </a:rPr>
              <a:t>Jesus is Coming Back to Avenge His Covenant</a:t>
            </a:r>
          </a:p>
          <a:p>
            <a:pPr algn="ctr"/>
            <a:r>
              <a:rPr lang="en-US" sz="2200" dirty="0" smtClean="0">
                <a:solidFill>
                  <a:schemeClr val="bg1"/>
                </a:solidFill>
                <a:latin typeface="Papyrus"/>
                <a:cs typeface="Papyrus"/>
              </a:rPr>
              <a:t> </a:t>
            </a:r>
            <a:r>
              <a:rPr lang="en-US" sz="2200" dirty="0">
                <a:solidFill>
                  <a:schemeClr val="bg1"/>
                </a:solidFill>
                <a:latin typeface="Papyrus"/>
                <a:cs typeface="Papyrus"/>
              </a:rPr>
              <a:t> </a:t>
            </a:r>
            <a:r>
              <a:rPr lang="en-US" sz="2200" dirty="0" smtClean="0">
                <a:solidFill>
                  <a:schemeClr val="bg1"/>
                </a:solidFill>
                <a:latin typeface="Papyrus"/>
                <a:cs typeface="Papyrus"/>
              </a:rPr>
              <a:t>And  to Save all Israel </a:t>
            </a:r>
          </a:p>
          <a:p>
            <a:pPr algn="ctr"/>
            <a:r>
              <a:rPr lang="en-US" sz="2200" dirty="0" smtClean="0">
                <a:solidFill>
                  <a:schemeClr val="bg1"/>
                </a:solidFill>
                <a:latin typeface="Papyrus"/>
                <a:cs typeface="Papyrus"/>
              </a:rPr>
              <a:t>  He will  Destroy all her enemies …</a:t>
            </a:r>
          </a:p>
          <a:p>
            <a:pPr algn="ctr"/>
            <a:r>
              <a:rPr lang="en-US" sz="2000" dirty="0" smtClean="0">
                <a:solidFill>
                  <a:schemeClr val="bg1"/>
                </a:solidFill>
                <a:latin typeface="Papyrus"/>
                <a:cs typeface="Papyrus"/>
              </a:rPr>
              <a:t> </a:t>
            </a:r>
          </a:p>
          <a:p>
            <a:pPr algn="ctr"/>
            <a:r>
              <a:rPr lang="en-US" sz="2400" dirty="0" smtClean="0">
                <a:solidFill>
                  <a:schemeClr val="bg1"/>
                </a:solidFill>
                <a:latin typeface="Papyrus"/>
                <a:cs typeface="Papyrus"/>
              </a:rPr>
              <a:t>What will He do for  Us – The Church?   </a:t>
            </a:r>
          </a:p>
          <a:p>
            <a:pPr algn="ctr"/>
            <a:r>
              <a:rPr lang="en-US" sz="2400" dirty="0" smtClean="0">
                <a:solidFill>
                  <a:schemeClr val="bg1"/>
                </a:solidFill>
                <a:latin typeface="Papyrus"/>
                <a:cs typeface="Papyrus"/>
              </a:rPr>
              <a:t>   His Covenant People” </a:t>
            </a:r>
          </a:p>
        </p:txBody>
      </p:sp>
      <p:sp>
        <p:nvSpPr>
          <p:cNvPr id="10" name="TextBox 9"/>
          <p:cNvSpPr txBox="1"/>
          <p:nvPr/>
        </p:nvSpPr>
        <p:spPr>
          <a:xfrm>
            <a:off x="645044" y="2746365"/>
            <a:ext cx="5516877" cy="461665"/>
          </a:xfrm>
          <a:prstGeom prst="rect">
            <a:avLst/>
          </a:prstGeom>
          <a:solidFill>
            <a:srgbClr val="804000"/>
          </a:solidFill>
        </p:spPr>
        <p:txBody>
          <a:bodyPr wrap="square" rtlCol="0">
            <a:spAutoFit/>
          </a:bodyPr>
          <a:lstStyle/>
          <a:p>
            <a:r>
              <a:rPr lang="en-US" sz="2400" dirty="0" smtClean="0">
                <a:solidFill>
                  <a:schemeClr val="bg1"/>
                </a:solidFill>
                <a:latin typeface="Papyrus"/>
                <a:cs typeface="Papyrus"/>
              </a:rPr>
              <a:t>He will also Carry Us  on Eagles Wings</a:t>
            </a:r>
            <a:endParaRPr lang="en-US" sz="2400" dirty="0">
              <a:solidFill>
                <a:schemeClr val="bg1"/>
              </a:solidFill>
              <a:latin typeface="Papyrus"/>
              <a:cs typeface="Papyrus"/>
            </a:endParaRPr>
          </a:p>
        </p:txBody>
      </p:sp>
      <p:pic>
        <p:nvPicPr>
          <p:cNvPr id="3" name="Picture 2" descr="20090909_0088.jpg"/>
          <p:cNvPicPr>
            <a:picLocks noChangeAspect="1"/>
          </p:cNvPicPr>
          <p:nvPr/>
        </p:nvPicPr>
        <p:blipFill rotWithShape="1">
          <a:blip r:embed="rId2">
            <a:extLst>
              <a:ext uri="{28A0092B-C50C-407E-A947-70E740481C1C}">
                <a14:useLocalDpi xmlns:a14="http://schemas.microsoft.com/office/drawing/2010/main" val="0"/>
              </a:ext>
            </a:extLst>
          </a:blip>
          <a:srcRect b="38313"/>
          <a:stretch/>
        </p:blipFill>
        <p:spPr>
          <a:xfrm>
            <a:off x="191590" y="3309913"/>
            <a:ext cx="8738235" cy="3114803"/>
          </a:xfrm>
          <a:prstGeom prst="rect">
            <a:avLst/>
          </a:prstGeom>
        </p:spPr>
      </p:pic>
      <p:pic>
        <p:nvPicPr>
          <p:cNvPr id="9" name="Picture 8" descr="birds_eye_view_images_of_eagle.jpg"/>
          <p:cNvPicPr>
            <a:picLocks noChangeAspect="1"/>
          </p:cNvPicPr>
          <p:nvPr/>
        </p:nvPicPr>
        <p:blipFill>
          <a:blip r:embed="rId3">
            <a:extLst>
              <a:ext uri="{BEBA8EAE-BF5A-486C-A8C5-ECC9F3942E4B}">
                <a14:imgProps xmlns:a14="http://schemas.microsoft.com/office/drawing/2010/main">
                  <a14:imgLayer r:embed="rId4">
                    <a14:imgEffect>
                      <a14:backgroundRemoval t="2483" b="100000" l="0" r="100000">
                        <a14:foregroundMark x1="40251" y1="47020" x2="24791" y2="64901"/>
                        <a14:backgroundMark x1="30223" y1="28477" x2="6128" y2="74669"/>
                        <a14:backgroundMark x1="21448" y1="90894" x2="82033" y2="92219"/>
                        <a14:backgroundMark x1="88022" y1="24338" x2="89554" y2="87252"/>
                        <a14:backgroundMark x1="22981" y1="65894" x2="22981" y2="69371"/>
                      </a14:backgroundRemoval>
                    </a14:imgEffect>
                  </a14:imgLayer>
                </a14:imgProps>
              </a:ext>
              <a:ext uri="{28A0092B-C50C-407E-A947-70E740481C1C}">
                <a14:useLocalDpi xmlns:a14="http://schemas.microsoft.com/office/drawing/2010/main" val="0"/>
              </a:ext>
            </a:extLst>
          </a:blip>
          <a:stretch>
            <a:fillRect/>
          </a:stretch>
        </p:blipFill>
        <p:spPr>
          <a:xfrm>
            <a:off x="5283622" y="1509299"/>
            <a:ext cx="3489905" cy="2935797"/>
          </a:xfrm>
          <a:prstGeom prst="rect">
            <a:avLst/>
          </a:prstGeom>
        </p:spPr>
      </p:pic>
    </p:spTree>
    <p:extLst>
      <p:ext uri="{BB962C8B-B14F-4D97-AF65-F5344CB8AC3E}">
        <p14:creationId xmlns:p14="http://schemas.microsoft.com/office/powerpoint/2010/main" val="166449584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804000"/>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 name="Picture 1" descr="priest-covered-in-blo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529" y="864781"/>
            <a:ext cx="7381567" cy="57270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19314" y="254704"/>
            <a:ext cx="7062269" cy="461665"/>
          </a:xfrm>
          <a:prstGeom prst="rect">
            <a:avLst/>
          </a:prstGeom>
          <a:noFill/>
        </p:spPr>
        <p:txBody>
          <a:bodyPr wrap="square" rtlCol="0">
            <a:spAutoFit/>
          </a:bodyPr>
          <a:lstStyle/>
          <a:p>
            <a:r>
              <a:rPr lang="en-US" sz="2400" dirty="0" smtClean="0">
                <a:solidFill>
                  <a:srgbClr val="FFFFFF"/>
                </a:solidFill>
                <a:latin typeface="Papyrus"/>
                <a:cs typeface="Papyrus"/>
              </a:rPr>
              <a:t>Genesis 15 – God Cuts Blood </a:t>
            </a:r>
            <a:r>
              <a:rPr lang="en-US" sz="2400" dirty="0">
                <a:solidFill>
                  <a:srgbClr val="FFFFFF"/>
                </a:solidFill>
                <a:latin typeface="Papyrus"/>
                <a:cs typeface="Papyrus"/>
              </a:rPr>
              <a:t>C</a:t>
            </a:r>
            <a:r>
              <a:rPr lang="en-US" sz="2400" dirty="0" smtClean="0">
                <a:solidFill>
                  <a:srgbClr val="FFFFFF"/>
                </a:solidFill>
                <a:latin typeface="Papyrus"/>
                <a:cs typeface="Papyrus"/>
              </a:rPr>
              <a:t>ovenant with Abram </a:t>
            </a:r>
            <a:endParaRPr lang="en-US" sz="2400" dirty="0">
              <a:solidFill>
                <a:srgbClr val="FFFFFF"/>
              </a:solidFill>
              <a:latin typeface="Papyrus"/>
              <a:cs typeface="Papyrus"/>
            </a:endParaRPr>
          </a:p>
        </p:txBody>
      </p:sp>
    </p:spTree>
    <p:extLst>
      <p:ext uri="{BB962C8B-B14F-4D97-AF65-F5344CB8AC3E}">
        <p14:creationId xmlns:p14="http://schemas.microsoft.com/office/powerpoint/2010/main" val="406896187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9832"/>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 name="Picture 1" descr="birds_eye_view_images_of_eagle.jpg"/>
          <p:cNvPicPr>
            <a:picLocks noChangeAspect="1"/>
          </p:cNvPicPr>
          <p:nvPr/>
        </p:nvPicPr>
        <p:blipFill rotWithShape="1">
          <a:blip r:embed="rId3">
            <a:extLst>
              <a:ext uri="{28A0092B-C50C-407E-A947-70E740481C1C}">
                <a14:useLocalDpi xmlns:a14="http://schemas.microsoft.com/office/drawing/2010/main" val="0"/>
              </a:ext>
            </a:extLst>
          </a:blip>
          <a:srcRect b="6335"/>
          <a:stretch/>
        </p:blipFill>
        <p:spPr>
          <a:xfrm>
            <a:off x="552207" y="423632"/>
            <a:ext cx="8115696" cy="61293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0">
            <a:schemeClr val="accent1"/>
          </a:lnRef>
          <a:fillRef idx="3">
            <a:schemeClr val="accent1"/>
          </a:fillRef>
          <a:effectRef idx="3">
            <a:schemeClr val="accent1"/>
          </a:effectRef>
          <a:fontRef idx="minor">
            <a:schemeClr val="lt1"/>
          </a:fontRef>
        </p:style>
      </p:pic>
      <p:sp>
        <p:nvSpPr>
          <p:cNvPr id="3" name="TextBox 2"/>
          <p:cNvSpPr txBox="1"/>
          <p:nvPr/>
        </p:nvSpPr>
        <p:spPr>
          <a:xfrm>
            <a:off x="814256" y="934011"/>
            <a:ext cx="3391117" cy="3108544"/>
          </a:xfrm>
          <a:prstGeom prst="rect">
            <a:avLst/>
          </a:prstGeom>
          <a:noFill/>
        </p:spPr>
        <p:txBody>
          <a:bodyPr wrap="square" rtlCol="0">
            <a:spAutoFit/>
          </a:bodyPr>
          <a:lstStyle/>
          <a:p>
            <a:r>
              <a:rPr lang="en-US" sz="2800" b="1" dirty="0" smtClean="0">
                <a:solidFill>
                  <a:srgbClr val="804000"/>
                </a:solidFill>
                <a:latin typeface="Papyrus"/>
                <a:cs typeface="Papyrus"/>
              </a:rPr>
              <a:t>“He Will Carry You</a:t>
            </a:r>
          </a:p>
          <a:p>
            <a:r>
              <a:rPr lang="en-US" sz="2800" b="1" dirty="0" smtClean="0">
                <a:solidFill>
                  <a:srgbClr val="804000"/>
                </a:solidFill>
                <a:latin typeface="Papyrus"/>
                <a:cs typeface="Papyrus"/>
              </a:rPr>
              <a:t> On Eagle’s Wings”</a:t>
            </a:r>
          </a:p>
          <a:p>
            <a:endParaRPr lang="en-US" sz="2800" b="1" dirty="0">
              <a:solidFill>
                <a:srgbClr val="804000"/>
              </a:solidFill>
              <a:latin typeface="Papyrus"/>
              <a:cs typeface="Papyrus"/>
            </a:endParaRPr>
          </a:p>
          <a:p>
            <a:endParaRPr lang="en-US" sz="2800" b="1" dirty="0" smtClean="0">
              <a:solidFill>
                <a:srgbClr val="804000"/>
              </a:solidFill>
              <a:latin typeface="Papyrus"/>
              <a:cs typeface="Papyrus"/>
            </a:endParaRPr>
          </a:p>
          <a:p>
            <a:r>
              <a:rPr lang="en-US" sz="2800" b="1" dirty="0" smtClean="0">
                <a:solidFill>
                  <a:srgbClr val="804000"/>
                </a:solidFill>
                <a:latin typeface="Papyrus"/>
                <a:cs typeface="Papyrus"/>
              </a:rPr>
              <a:t>The Power &amp;Protection of </a:t>
            </a:r>
          </a:p>
          <a:p>
            <a:r>
              <a:rPr lang="en-US" sz="2800" b="1" dirty="0" smtClean="0">
                <a:solidFill>
                  <a:srgbClr val="804000"/>
                </a:solidFill>
                <a:latin typeface="Papyrus"/>
                <a:cs typeface="Papyrus"/>
              </a:rPr>
              <a:t>God’s Covenant</a:t>
            </a:r>
            <a:endParaRPr lang="en-US" sz="2800" b="1" dirty="0">
              <a:solidFill>
                <a:srgbClr val="804000"/>
              </a:solidFill>
              <a:latin typeface="Papyrus"/>
              <a:cs typeface="Papyrus"/>
            </a:endParaRPr>
          </a:p>
        </p:txBody>
      </p:sp>
    </p:spTree>
    <p:extLst>
      <p:ext uri="{BB962C8B-B14F-4D97-AF65-F5344CB8AC3E}">
        <p14:creationId xmlns:p14="http://schemas.microsoft.com/office/powerpoint/2010/main" val="14052715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424205" y="197427"/>
            <a:ext cx="8384675" cy="1323439"/>
          </a:xfrm>
          <a:prstGeom prst="rect">
            <a:avLst/>
          </a:prstGeom>
          <a:solidFill>
            <a:srgbClr val="804000"/>
          </a:solidFill>
        </p:spPr>
        <p:txBody>
          <a:bodyPr wrap="square" rtlCol="0">
            <a:spAutoFit/>
          </a:bodyPr>
          <a:lstStyle/>
          <a:p>
            <a:r>
              <a:rPr lang="en-US" sz="2000" dirty="0" smtClean="0">
                <a:solidFill>
                  <a:schemeClr val="bg1"/>
                </a:solidFill>
                <a:latin typeface="Papyrus"/>
                <a:cs typeface="Papyrus"/>
              </a:rPr>
              <a:t>The 1st time we read of “carried on </a:t>
            </a:r>
            <a:r>
              <a:rPr lang="en-US" sz="2000" dirty="0" err="1" smtClean="0">
                <a:solidFill>
                  <a:schemeClr val="bg1"/>
                </a:solidFill>
                <a:latin typeface="Papyrus"/>
                <a:cs typeface="Papyrus"/>
              </a:rPr>
              <a:t>eagels</a:t>
            </a:r>
            <a:r>
              <a:rPr lang="en-US" sz="2000" dirty="0" smtClean="0">
                <a:solidFill>
                  <a:schemeClr val="bg1"/>
                </a:solidFill>
                <a:latin typeface="Papyrus"/>
                <a:cs typeface="Papyrus"/>
              </a:rPr>
              <a:t>’ wings”  is in Exodus 19:4.  Moses  delivered God’s Chosen people out of slavery in Egypt. </a:t>
            </a:r>
            <a:r>
              <a:rPr lang="en-US" sz="2000" dirty="0">
                <a:solidFill>
                  <a:schemeClr val="bg1"/>
                </a:solidFill>
                <a:latin typeface="Papyrus"/>
                <a:cs typeface="Papyrus"/>
              </a:rPr>
              <a:t> </a:t>
            </a:r>
            <a:r>
              <a:rPr lang="en-US" sz="2000" dirty="0" smtClean="0">
                <a:solidFill>
                  <a:schemeClr val="bg1"/>
                </a:solidFill>
                <a:latin typeface="Papyrus"/>
                <a:cs typeface="Papyrus"/>
              </a:rPr>
              <a:t>In a fury, Pharaoh chased them with 600 chariots through the high mountainous </a:t>
            </a:r>
            <a:r>
              <a:rPr lang="en-US" sz="2000" dirty="0" err="1" smtClean="0">
                <a:solidFill>
                  <a:schemeClr val="bg1"/>
                </a:solidFill>
                <a:latin typeface="Papyrus"/>
                <a:cs typeface="Papyrus"/>
              </a:rPr>
              <a:t>wadis</a:t>
            </a:r>
            <a:r>
              <a:rPr lang="en-US" sz="2000" dirty="0" smtClean="0">
                <a:solidFill>
                  <a:schemeClr val="bg1"/>
                </a:solidFill>
                <a:latin typeface="Papyrus"/>
                <a:cs typeface="Papyrus"/>
              </a:rPr>
              <a:t> all the way to the Red Sea.  No way forward  and the enemy behind!  </a:t>
            </a:r>
          </a:p>
        </p:txBody>
      </p:sp>
      <p:pic>
        <p:nvPicPr>
          <p:cNvPr id="6" name="Picture 5" descr="xxx.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206" y="1785099"/>
            <a:ext cx="8236690" cy="4725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535662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5078688" y="302359"/>
            <a:ext cx="3911609" cy="6247864"/>
          </a:xfrm>
          <a:prstGeom prst="rect">
            <a:avLst/>
          </a:prstGeom>
          <a:solidFill>
            <a:srgbClr val="804000"/>
          </a:solidFill>
        </p:spPr>
        <p:txBody>
          <a:bodyPr wrap="square" rtlCol="0">
            <a:spAutoFit/>
          </a:bodyPr>
          <a:lstStyle/>
          <a:p>
            <a:r>
              <a:rPr lang="en-US" sz="2000" dirty="0" smtClean="0">
                <a:solidFill>
                  <a:srgbClr val="000000"/>
                </a:solidFill>
                <a:latin typeface="Papyrus"/>
                <a:cs typeface="Papyrus"/>
              </a:rPr>
              <a:t>1.</a:t>
            </a:r>
            <a:r>
              <a:rPr lang="en-US" sz="2000" dirty="0" smtClean="0">
                <a:solidFill>
                  <a:srgbClr val="FFFFFF"/>
                </a:solidFill>
                <a:latin typeface="Papyrus"/>
                <a:cs typeface="Papyrus"/>
              </a:rPr>
              <a:t>“In the 3</a:t>
            </a:r>
            <a:r>
              <a:rPr lang="en-US" sz="2000" baseline="30000" dirty="0" smtClean="0">
                <a:solidFill>
                  <a:srgbClr val="FFFFFF"/>
                </a:solidFill>
                <a:latin typeface="Papyrus"/>
                <a:cs typeface="Papyrus"/>
              </a:rPr>
              <a:t>rd</a:t>
            </a:r>
            <a:r>
              <a:rPr lang="en-US" sz="2000" dirty="0" smtClean="0">
                <a:solidFill>
                  <a:srgbClr val="FFFFFF"/>
                </a:solidFill>
                <a:latin typeface="Papyrus"/>
                <a:cs typeface="Papyrus"/>
              </a:rPr>
              <a:t> month, when the children of Israel were gone forth out of the land of Egypt, the same day came they into the wilderness of Sinai. </a:t>
            </a:r>
            <a:endParaRPr lang="en-US" sz="2000" dirty="0">
              <a:solidFill>
                <a:srgbClr val="FFFFFF"/>
              </a:solidFill>
              <a:latin typeface="Papyrus"/>
              <a:cs typeface="Papyrus"/>
            </a:endParaRPr>
          </a:p>
          <a:p>
            <a:r>
              <a:rPr lang="en-US" sz="2000" dirty="0" smtClean="0">
                <a:solidFill>
                  <a:srgbClr val="000000"/>
                </a:solidFill>
                <a:latin typeface="Papyrus"/>
                <a:cs typeface="Papyrus"/>
              </a:rPr>
              <a:t>2</a:t>
            </a:r>
            <a:r>
              <a:rPr lang="en-US" sz="2000" dirty="0" smtClean="0">
                <a:solidFill>
                  <a:srgbClr val="FFFFFF"/>
                </a:solidFill>
                <a:latin typeface="Papyrus"/>
                <a:cs typeface="Papyrus"/>
              </a:rPr>
              <a:t>. For they were departed from </a:t>
            </a:r>
            <a:r>
              <a:rPr lang="en-US" sz="2000" dirty="0" err="1" smtClean="0">
                <a:solidFill>
                  <a:srgbClr val="FFFFFF"/>
                </a:solidFill>
                <a:latin typeface="Papyrus"/>
                <a:cs typeface="Papyrus"/>
              </a:rPr>
              <a:t>Rephidim</a:t>
            </a:r>
            <a:r>
              <a:rPr lang="en-US" sz="2000" dirty="0" smtClean="0">
                <a:solidFill>
                  <a:srgbClr val="FFFFFF"/>
                </a:solidFill>
                <a:latin typeface="Papyrus"/>
                <a:cs typeface="Papyrus"/>
              </a:rPr>
              <a:t>, and were come to the desert of Sinai and had pitched </a:t>
            </a:r>
          </a:p>
          <a:p>
            <a:r>
              <a:rPr lang="en-US" sz="2000" dirty="0" smtClean="0">
                <a:solidFill>
                  <a:srgbClr val="FFFFFF"/>
                </a:solidFill>
                <a:latin typeface="Papyrus"/>
                <a:cs typeface="Papyrus"/>
              </a:rPr>
              <a:t>in the wilderness; and there Israel camped before the mount.</a:t>
            </a:r>
          </a:p>
          <a:p>
            <a:r>
              <a:rPr lang="en-US" sz="2000" dirty="0" smtClean="0">
                <a:solidFill>
                  <a:srgbClr val="000000"/>
                </a:solidFill>
                <a:latin typeface="Papyrus"/>
                <a:cs typeface="Papyrus"/>
              </a:rPr>
              <a:t>3</a:t>
            </a:r>
            <a:r>
              <a:rPr lang="en-US" sz="2000" dirty="0" smtClean="0">
                <a:solidFill>
                  <a:srgbClr val="FFFFFF"/>
                </a:solidFill>
                <a:latin typeface="Papyrus"/>
                <a:cs typeface="Papyrus"/>
              </a:rPr>
              <a:t>.And Moses went up to God, and the Lord called to him out of the mountain, saying ‘Thus shall you say to the House of Jacob,</a:t>
            </a:r>
          </a:p>
          <a:p>
            <a:r>
              <a:rPr lang="en-US" sz="2000" dirty="0" smtClean="0">
                <a:solidFill>
                  <a:srgbClr val="FFFFFF"/>
                </a:solidFill>
                <a:latin typeface="Papyrus"/>
                <a:cs typeface="Papyrus"/>
              </a:rPr>
              <a:t> and  tell the children of Israel.</a:t>
            </a:r>
          </a:p>
          <a:p>
            <a:endParaRPr lang="en-US" sz="2000" dirty="0" smtClean="0">
              <a:solidFill>
                <a:srgbClr val="FFFFFF"/>
              </a:solidFill>
              <a:latin typeface="Papyrus"/>
              <a:cs typeface="Papyrus"/>
            </a:endParaRPr>
          </a:p>
          <a:p>
            <a:r>
              <a:rPr lang="en-US" sz="2000" dirty="0" smtClean="0">
                <a:solidFill>
                  <a:srgbClr val="000000"/>
                </a:solidFill>
                <a:latin typeface="Papyrus"/>
                <a:cs typeface="Papyrus"/>
              </a:rPr>
              <a:t>4</a:t>
            </a:r>
            <a:r>
              <a:rPr lang="en-US" sz="2000" dirty="0" smtClean="0">
                <a:solidFill>
                  <a:srgbClr val="FFFFFF"/>
                </a:solidFill>
                <a:latin typeface="Papyrus"/>
                <a:cs typeface="Papyrus"/>
              </a:rPr>
              <a:t>.You have seen what I did to the Egyptians; and </a:t>
            </a:r>
            <a:r>
              <a:rPr lang="en-US" sz="2000" dirty="0" smtClean="0">
                <a:latin typeface="Papyrus"/>
                <a:cs typeface="Papyrus"/>
              </a:rPr>
              <a:t>how I bare you </a:t>
            </a:r>
          </a:p>
          <a:p>
            <a:r>
              <a:rPr lang="en-US" sz="2000" dirty="0" smtClean="0">
                <a:latin typeface="Papyrus"/>
                <a:cs typeface="Papyrus"/>
              </a:rPr>
              <a:t>on eagles’ wings</a:t>
            </a:r>
            <a:r>
              <a:rPr lang="en-US" sz="2000" dirty="0" smtClean="0">
                <a:solidFill>
                  <a:srgbClr val="FFFFFF"/>
                </a:solidFill>
                <a:latin typeface="Papyrus"/>
                <a:cs typeface="Papyrus"/>
              </a:rPr>
              <a:t>, and brought</a:t>
            </a:r>
          </a:p>
          <a:p>
            <a:r>
              <a:rPr lang="en-US" sz="2000" dirty="0" smtClean="0">
                <a:solidFill>
                  <a:srgbClr val="FFFFFF"/>
                </a:solidFill>
                <a:latin typeface="Papyrus"/>
                <a:cs typeface="Papyrus"/>
              </a:rPr>
              <a:t> you to Myself.”</a:t>
            </a:r>
            <a:endParaRPr lang="en-US" sz="2000" dirty="0">
              <a:solidFill>
                <a:srgbClr val="FFFFFF"/>
              </a:solidFill>
              <a:latin typeface="Papyrus"/>
              <a:cs typeface="Papyrus"/>
            </a:endParaRPr>
          </a:p>
        </p:txBody>
      </p:sp>
      <p:pic>
        <p:nvPicPr>
          <p:cNvPr id="5" name="Picture 4" descr="images-4 6.13.07 PM.jpeg"/>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r="6177"/>
          <a:stretch/>
        </p:blipFill>
        <p:spPr>
          <a:xfrm>
            <a:off x="234200" y="282020"/>
            <a:ext cx="4562282" cy="6182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6519253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41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endParaRPr lang="es-ES_tradnl" dirty="0"/>
          </a:p>
        </p:txBody>
      </p:sp>
      <p:sp>
        <p:nvSpPr>
          <p:cNvPr id="5" name="Rectangle 4"/>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s-ES_tradnl"/>
          </a:p>
        </p:txBody>
      </p:sp>
      <p:pic>
        <p:nvPicPr>
          <p:cNvPr id="3" name="Picture 2" descr="Sinai-Sat-text-9.jpg"/>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158758" y="316019"/>
            <a:ext cx="5488735" cy="3776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eafloor.jpg.w560h280.jpg"/>
          <p:cNvPicPr>
            <a:picLocks noChangeAspect="1"/>
          </p:cNvPicPr>
          <p:nvPr/>
        </p:nvPicPr>
        <p:blipFill>
          <a:blip r:embed="rId4">
            <a:extLst>
              <a:ext uri="{BEBA8EAE-BF5A-486C-A8C5-ECC9F3942E4B}">
                <a14:imgProps xmlns:a14="http://schemas.microsoft.com/office/drawing/2010/main">
                  <a14:imgLayer r:embed="rId5">
                    <a14:imgEffect>
                      <a14:backgroundRemoval t="4286" b="99286" l="0" r="100000"/>
                    </a14:imgEffect>
                  </a14:imgLayer>
                </a14:imgProps>
              </a:ext>
              <a:ext uri="{28A0092B-C50C-407E-A947-70E740481C1C}">
                <a14:useLocalDpi xmlns:a14="http://schemas.microsoft.com/office/drawing/2010/main" val="0"/>
              </a:ext>
            </a:extLst>
          </a:blip>
          <a:stretch>
            <a:fillRect/>
          </a:stretch>
        </p:blipFill>
        <p:spPr>
          <a:xfrm>
            <a:off x="0" y="4092576"/>
            <a:ext cx="4754852" cy="2377426"/>
          </a:xfrm>
          <a:prstGeom prst="rect">
            <a:avLst/>
          </a:prstGeom>
          <a:ln>
            <a:noFill/>
          </a:ln>
          <a:effectLst>
            <a:outerShdw blurRad="292100" dist="139700" dir="2700000" algn="tl" rotWithShape="0">
              <a:srgbClr val="333333">
                <a:alpha val="65000"/>
              </a:srgbClr>
            </a:outerShdw>
          </a:effectLst>
        </p:spPr>
      </p:pic>
      <p:pic>
        <p:nvPicPr>
          <p:cNvPr id="8" name="Picture 7" descr="NuweibaBeach2.jpg.w560h35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613" y="4403725"/>
            <a:ext cx="3736975" cy="22256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3257" name="TextBox 9"/>
          <p:cNvSpPr txBox="1">
            <a:spLocks noChangeArrowheads="1"/>
          </p:cNvSpPr>
          <p:nvPr/>
        </p:nvSpPr>
        <p:spPr bwMode="auto">
          <a:xfrm>
            <a:off x="5774486" y="298779"/>
            <a:ext cx="3126270" cy="1077218"/>
          </a:xfrm>
          <a:prstGeom prst="rect">
            <a:avLst/>
          </a:prstGeom>
          <a:solidFill>
            <a:srgbClr val="804000"/>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_tradnl" dirty="0" smtClean="0">
                <a:latin typeface="Noteworthy Light"/>
                <a:cs typeface="Noteworthy Light"/>
              </a:rPr>
              <a:t> </a:t>
            </a:r>
            <a:r>
              <a:rPr lang="es-ES_tradnl" sz="2000" dirty="0" err="1" smtClean="0">
                <a:solidFill>
                  <a:schemeClr val="bg1"/>
                </a:solidFill>
                <a:latin typeface="Papyrus"/>
                <a:cs typeface="Papyrus"/>
              </a:rPr>
              <a:t>God</a:t>
            </a:r>
            <a:r>
              <a:rPr lang="es-ES_tradnl" sz="2000" dirty="0" smtClean="0">
                <a:solidFill>
                  <a:schemeClr val="bg1"/>
                </a:solidFill>
                <a:latin typeface="Papyrus"/>
                <a:cs typeface="Papyrus"/>
              </a:rPr>
              <a:t> </a:t>
            </a:r>
            <a:r>
              <a:rPr lang="es-ES_tradnl" sz="2000" dirty="0" err="1">
                <a:solidFill>
                  <a:schemeClr val="bg1"/>
                </a:solidFill>
                <a:latin typeface="Papyrus"/>
                <a:cs typeface="Papyrus"/>
              </a:rPr>
              <a:t>c</a:t>
            </a:r>
            <a:r>
              <a:rPr lang="es-ES_tradnl" sz="2000" dirty="0" err="1" smtClean="0">
                <a:solidFill>
                  <a:schemeClr val="bg1"/>
                </a:solidFill>
                <a:latin typeface="Papyrus"/>
                <a:cs typeface="Papyrus"/>
              </a:rPr>
              <a:t>arries</a:t>
            </a:r>
            <a:r>
              <a:rPr lang="es-ES_tradnl" sz="2000" dirty="0" smtClean="0">
                <a:solidFill>
                  <a:schemeClr val="bg1"/>
                </a:solidFill>
                <a:latin typeface="Papyrus"/>
                <a:cs typeface="Papyrus"/>
              </a:rPr>
              <a:t> Israel </a:t>
            </a:r>
            <a:r>
              <a:rPr lang="es-ES_tradnl" sz="2000" dirty="0" err="1" smtClean="0">
                <a:solidFill>
                  <a:schemeClr val="bg1"/>
                </a:solidFill>
                <a:latin typeface="Papyrus"/>
                <a:cs typeface="Papyrus"/>
              </a:rPr>
              <a:t>on</a:t>
            </a:r>
            <a:r>
              <a:rPr lang="es-ES_tradnl" sz="2000" dirty="0" smtClean="0">
                <a:solidFill>
                  <a:schemeClr val="bg1"/>
                </a:solidFill>
                <a:latin typeface="Papyrus"/>
                <a:cs typeface="Papyrus"/>
              </a:rPr>
              <a:t>  </a:t>
            </a:r>
            <a:r>
              <a:rPr lang="es-ES_tradnl" sz="2000" dirty="0" err="1">
                <a:solidFill>
                  <a:schemeClr val="bg1"/>
                </a:solidFill>
                <a:latin typeface="Papyrus"/>
                <a:cs typeface="Papyrus"/>
              </a:rPr>
              <a:t>Eagle’s</a:t>
            </a:r>
            <a:r>
              <a:rPr lang="es-ES_tradnl" sz="2000" dirty="0">
                <a:solidFill>
                  <a:schemeClr val="bg1"/>
                </a:solidFill>
                <a:latin typeface="Papyrus"/>
                <a:cs typeface="Papyrus"/>
              </a:rPr>
              <a:t> </a:t>
            </a:r>
            <a:r>
              <a:rPr lang="es-ES_tradnl" sz="2000" dirty="0" err="1" smtClean="0">
                <a:solidFill>
                  <a:schemeClr val="bg1"/>
                </a:solidFill>
                <a:latin typeface="Papyrus"/>
                <a:cs typeface="Papyrus"/>
              </a:rPr>
              <a:t>Wings</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when</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there</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is</a:t>
            </a:r>
            <a:r>
              <a:rPr lang="es-ES_tradnl" sz="2000" dirty="0" smtClean="0">
                <a:solidFill>
                  <a:schemeClr val="bg1"/>
                </a:solidFill>
                <a:latin typeface="Papyrus"/>
                <a:cs typeface="Papyrus"/>
              </a:rPr>
              <a:t> no </a:t>
            </a:r>
            <a:r>
              <a:rPr lang="es-ES_tradnl" sz="2000" dirty="0" err="1" smtClean="0">
                <a:solidFill>
                  <a:schemeClr val="bg1"/>
                </a:solidFill>
                <a:latin typeface="Papyrus"/>
                <a:cs typeface="Papyrus"/>
              </a:rPr>
              <a:t>other</a:t>
            </a:r>
            <a:r>
              <a:rPr lang="es-ES_tradnl" sz="2000" dirty="0" smtClean="0">
                <a:solidFill>
                  <a:schemeClr val="bg1"/>
                </a:solidFill>
                <a:latin typeface="Papyrus"/>
                <a:cs typeface="Papyrus"/>
              </a:rPr>
              <a:t> </a:t>
            </a:r>
            <a:r>
              <a:rPr lang="es-ES_tradnl" sz="2000" dirty="0" err="1" smtClean="0">
                <a:solidFill>
                  <a:schemeClr val="bg1"/>
                </a:solidFill>
                <a:latin typeface="Papyrus"/>
                <a:cs typeface="Papyrus"/>
              </a:rPr>
              <a:t>way</a:t>
            </a:r>
            <a:r>
              <a:rPr lang="es-ES_tradnl" sz="2000" dirty="0" smtClean="0">
                <a:solidFill>
                  <a:schemeClr val="bg1"/>
                </a:solidFill>
                <a:latin typeface="Papyrus"/>
                <a:cs typeface="Papyrus"/>
              </a:rPr>
              <a:t>  of escape</a:t>
            </a:r>
            <a:endParaRPr lang="es-ES_tradnl" sz="2000" dirty="0">
              <a:solidFill>
                <a:schemeClr val="bg1"/>
              </a:solidFill>
              <a:latin typeface="Papyrus"/>
              <a:cs typeface="Papyrus"/>
            </a:endParaRPr>
          </a:p>
        </p:txBody>
      </p:sp>
      <p:pic>
        <p:nvPicPr>
          <p:cNvPr id="2" name="Picture 1" descr="th-2.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25894" y="1608942"/>
            <a:ext cx="2774861" cy="24836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331486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41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fontAlgn="auto">
              <a:spcBef>
                <a:spcPts val="0"/>
              </a:spcBef>
              <a:spcAft>
                <a:spcPts val="0"/>
              </a:spcAft>
              <a:defRPr/>
            </a:pPr>
            <a:endParaRPr lang="es-ES_tradnl" dirty="0"/>
          </a:p>
        </p:txBody>
      </p:sp>
      <p:sp>
        <p:nvSpPr>
          <p:cNvPr id="5" name="Rectangle 4"/>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fontAlgn="auto">
              <a:spcBef>
                <a:spcPts val="0"/>
              </a:spcBef>
              <a:spcAft>
                <a:spcPts val="0"/>
              </a:spcAft>
              <a:defRPr/>
            </a:pPr>
            <a:endParaRPr lang="es-ES_tradnl" sz="2000" dirty="0"/>
          </a:p>
        </p:txBody>
      </p:sp>
      <p:pic>
        <p:nvPicPr>
          <p:cNvPr id="7" name="Picture 6" descr="images-15.jpeg"/>
          <p:cNvPicPr>
            <a:picLocks noChangeAspect="1"/>
          </p:cNvPicPr>
          <p:nvPr/>
        </p:nvPicPr>
        <p:blipFill rotWithShape="1">
          <a:blip r:embed="rId2">
            <a:extLst>
              <a:ext uri="{28A0092B-C50C-407E-A947-70E740481C1C}">
                <a14:useLocalDpi xmlns:a14="http://schemas.microsoft.com/office/drawing/2010/main" val="0"/>
              </a:ext>
            </a:extLst>
          </a:blip>
          <a:srcRect l="33719"/>
          <a:stretch/>
        </p:blipFill>
        <p:spPr>
          <a:xfrm>
            <a:off x="3333257" y="2470130"/>
            <a:ext cx="2012236" cy="19946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7.jpeg"/>
          <p:cNvPicPr>
            <a:picLocks noChangeAspect="1"/>
          </p:cNvPicPr>
          <p:nvPr/>
        </p:nvPicPr>
        <p:blipFill rotWithShape="1">
          <a:blip r:embed="rId3">
            <a:extLst>
              <a:ext uri="{28A0092B-C50C-407E-A947-70E740481C1C}">
                <a14:useLocalDpi xmlns:a14="http://schemas.microsoft.com/office/drawing/2010/main" val="0"/>
              </a:ext>
            </a:extLst>
          </a:blip>
          <a:srcRect l="13821"/>
          <a:stretch/>
        </p:blipFill>
        <p:spPr>
          <a:xfrm>
            <a:off x="290169" y="2519110"/>
            <a:ext cx="2552056" cy="1945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ages-16.jpeg"/>
          <p:cNvPicPr>
            <a:picLocks noChangeAspect="1"/>
          </p:cNvPicPr>
          <p:nvPr/>
        </p:nvPicPr>
        <p:blipFill rotWithShape="1">
          <a:blip r:embed="rId4">
            <a:extLst>
              <a:ext uri="{28A0092B-C50C-407E-A947-70E740481C1C}">
                <a14:useLocalDpi xmlns:a14="http://schemas.microsoft.com/office/drawing/2010/main" val="0"/>
              </a:ext>
            </a:extLst>
          </a:blip>
          <a:srcRect l="1" r="50865" b="48191"/>
          <a:stretch/>
        </p:blipFill>
        <p:spPr>
          <a:xfrm>
            <a:off x="2986153" y="4843278"/>
            <a:ext cx="2359339" cy="1754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Unknown-1.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168" y="145458"/>
            <a:ext cx="3381679" cy="2228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Real_MtSinai-tb-459293.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6551" y="545568"/>
            <a:ext cx="1467183" cy="1973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3671847" y="587632"/>
            <a:ext cx="3853487" cy="1323439"/>
          </a:xfrm>
          <a:prstGeom prst="rect">
            <a:avLst/>
          </a:prstGeom>
          <a:noFill/>
        </p:spPr>
        <p:txBody>
          <a:bodyPr wrap="square" rtlCol="0">
            <a:spAutoFit/>
          </a:bodyPr>
          <a:lstStyle/>
          <a:p>
            <a:r>
              <a:rPr lang="es-ES_tradnl" sz="2000" dirty="0" smtClean="0">
                <a:latin typeface="Noteworthy Light"/>
                <a:cs typeface="Noteworthy Light"/>
              </a:rPr>
              <a:t>“</a:t>
            </a:r>
            <a:r>
              <a:rPr lang="es-ES_tradnl" sz="2000" dirty="0" err="1" smtClean="0">
                <a:latin typeface="Noteworthy Light"/>
                <a:cs typeface="Noteworthy Light"/>
              </a:rPr>
              <a:t>For</a:t>
            </a:r>
            <a:r>
              <a:rPr lang="es-ES_tradnl" sz="2000" dirty="0" smtClean="0">
                <a:latin typeface="Noteworthy Light"/>
                <a:cs typeface="Noteworthy Light"/>
              </a:rPr>
              <a:t> </a:t>
            </a:r>
            <a:r>
              <a:rPr lang="es-ES_tradnl" sz="2000" dirty="0" err="1" smtClean="0">
                <a:latin typeface="Noteworthy Light"/>
                <a:cs typeface="Noteworthy Light"/>
              </a:rPr>
              <a:t>this</a:t>
            </a:r>
            <a:r>
              <a:rPr lang="es-ES_tradnl" sz="2000" dirty="0" smtClean="0">
                <a:latin typeface="Noteworthy Light"/>
                <a:cs typeface="Noteworthy Light"/>
              </a:rPr>
              <a:t> </a:t>
            </a:r>
            <a:r>
              <a:rPr lang="es-ES_tradnl" sz="2000" dirty="0" err="1" smtClean="0">
                <a:latin typeface="Noteworthy Light"/>
                <a:cs typeface="Noteworthy Light"/>
              </a:rPr>
              <a:t>Hagar</a:t>
            </a:r>
            <a:r>
              <a:rPr lang="es-ES_tradnl" sz="2000" dirty="0" smtClean="0">
                <a:latin typeface="Noteworthy Light"/>
                <a:cs typeface="Noteworthy Light"/>
              </a:rPr>
              <a:t> </a:t>
            </a:r>
            <a:r>
              <a:rPr lang="es-ES_tradnl" sz="2000" dirty="0" err="1" smtClean="0">
                <a:latin typeface="Noteworthy Light"/>
                <a:cs typeface="Noteworthy Light"/>
              </a:rPr>
              <a:t>is</a:t>
            </a:r>
            <a:r>
              <a:rPr lang="es-ES_tradnl" sz="2000" dirty="0" smtClean="0">
                <a:latin typeface="Noteworthy Light"/>
                <a:cs typeface="Noteworthy Light"/>
              </a:rPr>
              <a:t> Mt. </a:t>
            </a:r>
            <a:r>
              <a:rPr lang="es-ES_tradnl" sz="2000" dirty="0" err="1" smtClean="0">
                <a:latin typeface="Noteworthy Light"/>
                <a:cs typeface="Noteworthy Light"/>
              </a:rPr>
              <a:t>Sinai</a:t>
            </a:r>
            <a:r>
              <a:rPr lang="es-ES_tradnl" sz="2000" dirty="0" smtClean="0">
                <a:latin typeface="Noteworthy Light"/>
                <a:cs typeface="Noteworthy Light"/>
              </a:rPr>
              <a:t> in </a:t>
            </a:r>
          </a:p>
          <a:p>
            <a:r>
              <a:rPr lang="es-ES_tradnl" sz="2000" dirty="0" smtClean="0">
                <a:latin typeface="Noteworthy Light"/>
                <a:cs typeface="Noteworthy Light"/>
              </a:rPr>
              <a:t>Arabia, and </a:t>
            </a:r>
            <a:r>
              <a:rPr lang="es-ES_tradnl" sz="2000" dirty="0" err="1" smtClean="0">
                <a:latin typeface="Noteworthy Light"/>
                <a:cs typeface="Noteworthy Light"/>
              </a:rPr>
              <a:t>answers</a:t>
            </a:r>
            <a:r>
              <a:rPr lang="es-ES_tradnl" sz="2000" dirty="0" smtClean="0">
                <a:latin typeface="Noteworthy Light"/>
                <a:cs typeface="Noteworthy Light"/>
              </a:rPr>
              <a:t> </a:t>
            </a:r>
            <a:r>
              <a:rPr lang="es-ES_tradnl" sz="2000" dirty="0" err="1" smtClean="0">
                <a:latin typeface="Noteworthy Light"/>
                <a:cs typeface="Noteworthy Light"/>
              </a:rPr>
              <a:t>to</a:t>
            </a:r>
            <a:r>
              <a:rPr lang="es-ES_tradnl" sz="2000" dirty="0">
                <a:latin typeface="Noteworthy Light"/>
                <a:cs typeface="Noteworthy Light"/>
              </a:rPr>
              <a:t> </a:t>
            </a:r>
            <a:r>
              <a:rPr lang="es-ES_tradnl" sz="2000" dirty="0" err="1" smtClean="0">
                <a:latin typeface="Noteworthy Light"/>
                <a:cs typeface="Noteworthy Light"/>
              </a:rPr>
              <a:t>Jerusalem</a:t>
            </a:r>
            <a:r>
              <a:rPr lang="es-ES_tradnl" sz="2000" dirty="0" smtClean="0">
                <a:latin typeface="Noteworthy Light"/>
                <a:cs typeface="Noteworthy Light"/>
              </a:rPr>
              <a:t> </a:t>
            </a:r>
            <a:r>
              <a:rPr lang="es-ES_tradnl" sz="2000" dirty="0" err="1" smtClean="0">
                <a:latin typeface="Noteworthy Light"/>
                <a:cs typeface="Noteworthy Light"/>
              </a:rPr>
              <a:t>which</a:t>
            </a:r>
            <a:r>
              <a:rPr lang="es-ES_tradnl" sz="2000" dirty="0" smtClean="0">
                <a:latin typeface="Noteworthy Light"/>
                <a:cs typeface="Noteworthy Light"/>
              </a:rPr>
              <a:t> </a:t>
            </a:r>
            <a:r>
              <a:rPr lang="es-ES_tradnl" sz="2000" dirty="0" err="1" smtClean="0">
                <a:latin typeface="Noteworthy Light"/>
                <a:cs typeface="Noteworthy Light"/>
              </a:rPr>
              <a:t>now</a:t>
            </a:r>
            <a:r>
              <a:rPr lang="es-ES_tradnl" sz="2000" dirty="0" smtClean="0">
                <a:latin typeface="Noteworthy Light"/>
                <a:cs typeface="Noteworthy Light"/>
              </a:rPr>
              <a:t> </a:t>
            </a:r>
            <a:r>
              <a:rPr lang="es-ES_tradnl" sz="2000" dirty="0" err="1" smtClean="0">
                <a:latin typeface="Noteworthy Light"/>
                <a:cs typeface="Noteworthy Light"/>
              </a:rPr>
              <a:t>is,and</a:t>
            </a:r>
            <a:r>
              <a:rPr lang="es-ES_tradnl" sz="2000" dirty="0" smtClean="0">
                <a:latin typeface="Noteworthy Light"/>
                <a:cs typeface="Noteworthy Light"/>
              </a:rPr>
              <a:t> </a:t>
            </a:r>
            <a:r>
              <a:rPr lang="es-ES_tradnl" sz="2000" dirty="0" err="1" smtClean="0">
                <a:latin typeface="Noteworthy Light"/>
                <a:cs typeface="Noteworthy Light"/>
              </a:rPr>
              <a:t>is</a:t>
            </a:r>
            <a:r>
              <a:rPr lang="es-ES_tradnl" sz="2000" dirty="0" smtClean="0">
                <a:latin typeface="Noteworthy Light"/>
                <a:cs typeface="Noteworthy Light"/>
              </a:rPr>
              <a:t> in </a:t>
            </a:r>
            <a:r>
              <a:rPr lang="es-ES_tradnl" sz="2000" dirty="0" err="1" smtClean="0">
                <a:latin typeface="Noteworthy Light"/>
                <a:cs typeface="Noteworthy Light"/>
              </a:rPr>
              <a:t>bondage</a:t>
            </a:r>
            <a:r>
              <a:rPr lang="es-ES_tradnl" sz="2000" dirty="0" smtClean="0">
                <a:latin typeface="Noteworthy Light"/>
                <a:cs typeface="Noteworthy Light"/>
              </a:rPr>
              <a:t> </a:t>
            </a:r>
          </a:p>
          <a:p>
            <a:r>
              <a:rPr lang="es-ES_tradnl" sz="2000" dirty="0" smtClean="0">
                <a:latin typeface="Noteworthy Light"/>
                <a:cs typeface="Noteworthy Light"/>
              </a:rPr>
              <a:t> </a:t>
            </a:r>
            <a:r>
              <a:rPr lang="es-ES_tradnl" sz="2000" dirty="0" err="1" smtClean="0">
                <a:latin typeface="Noteworthy Light"/>
                <a:cs typeface="Noteworthy Light"/>
              </a:rPr>
              <a:t>with</a:t>
            </a:r>
            <a:r>
              <a:rPr lang="es-ES_tradnl" sz="2000" dirty="0" smtClean="0">
                <a:latin typeface="Noteworthy Light"/>
                <a:cs typeface="Noteworthy Light"/>
              </a:rPr>
              <a:t> </a:t>
            </a:r>
            <a:r>
              <a:rPr lang="es-ES_tradnl" sz="2000" dirty="0" err="1" smtClean="0">
                <a:latin typeface="Noteworthy Light"/>
                <a:cs typeface="Noteworthy Light"/>
              </a:rPr>
              <a:t>her</a:t>
            </a:r>
            <a:r>
              <a:rPr lang="es-ES_tradnl" sz="2000" dirty="0" smtClean="0">
                <a:latin typeface="Noteworthy Light"/>
                <a:cs typeface="Noteworthy Light"/>
              </a:rPr>
              <a:t> </a:t>
            </a:r>
            <a:r>
              <a:rPr lang="es-ES_tradnl" sz="2000" dirty="0" err="1" smtClean="0">
                <a:latin typeface="Noteworthy Light"/>
                <a:cs typeface="Noteworthy Light"/>
              </a:rPr>
              <a:t>children</a:t>
            </a:r>
            <a:r>
              <a:rPr lang="es-ES_tradnl" sz="2000" dirty="0" smtClean="0">
                <a:latin typeface="Noteworthy Light"/>
                <a:cs typeface="Noteworthy Light"/>
              </a:rPr>
              <a:t>” </a:t>
            </a:r>
            <a:r>
              <a:rPr lang="es-ES_tradnl" sz="2000" dirty="0" err="1" smtClean="0">
                <a:latin typeface="Noteworthy Light"/>
                <a:cs typeface="Noteworthy Light"/>
              </a:rPr>
              <a:t>Galatians</a:t>
            </a:r>
            <a:r>
              <a:rPr lang="es-ES_tradnl" sz="2000" dirty="0" smtClean="0">
                <a:latin typeface="Noteworthy Light"/>
                <a:cs typeface="Noteworthy Light"/>
              </a:rPr>
              <a:t> 4:25</a:t>
            </a:r>
            <a:endParaRPr lang="es-ES_tradnl" sz="2000" dirty="0">
              <a:latin typeface="Noteworthy Light"/>
              <a:cs typeface="Noteworthy Light"/>
            </a:endParaRPr>
          </a:p>
        </p:txBody>
      </p:sp>
      <p:sp>
        <p:nvSpPr>
          <p:cNvPr id="2" name="TextBox 1"/>
          <p:cNvSpPr txBox="1"/>
          <p:nvPr/>
        </p:nvSpPr>
        <p:spPr>
          <a:xfrm>
            <a:off x="4339375" y="145458"/>
            <a:ext cx="2702509" cy="400110"/>
          </a:xfrm>
          <a:prstGeom prst="rect">
            <a:avLst/>
          </a:prstGeom>
          <a:noFill/>
        </p:spPr>
        <p:txBody>
          <a:bodyPr wrap="square" rtlCol="0">
            <a:spAutoFit/>
          </a:bodyPr>
          <a:lstStyle/>
          <a:p>
            <a:r>
              <a:rPr lang="es-ES_tradnl" sz="2000" b="1" dirty="0" err="1" smtClean="0">
                <a:solidFill>
                  <a:srgbClr val="804000"/>
                </a:solidFill>
                <a:latin typeface="Lucida Handwriting"/>
                <a:cs typeface="Lucida Handwriting"/>
              </a:rPr>
              <a:t>Recent</a:t>
            </a:r>
            <a:r>
              <a:rPr lang="es-ES_tradnl" sz="2000" b="1" dirty="0" smtClean="0">
                <a:solidFill>
                  <a:srgbClr val="804000"/>
                </a:solidFill>
                <a:latin typeface="Lucida Handwriting"/>
                <a:cs typeface="Lucida Handwriting"/>
              </a:rPr>
              <a:t> </a:t>
            </a:r>
            <a:r>
              <a:rPr lang="es-ES_tradnl" sz="2000" b="1" dirty="0" err="1" smtClean="0">
                <a:solidFill>
                  <a:srgbClr val="804000"/>
                </a:solidFill>
                <a:latin typeface="Lucida Handwriting"/>
                <a:cs typeface="Lucida Handwriting"/>
              </a:rPr>
              <a:t>Discovery</a:t>
            </a:r>
            <a:endParaRPr lang="es-ES_tradnl" sz="2000" b="1" dirty="0">
              <a:solidFill>
                <a:srgbClr val="804000"/>
              </a:solidFill>
              <a:latin typeface="Lucida Handwriting"/>
              <a:cs typeface="Lucida Handwriting"/>
            </a:endParaRPr>
          </a:p>
        </p:txBody>
      </p:sp>
      <p:pic>
        <p:nvPicPr>
          <p:cNvPr id="6" name="Picture 5" descr="076.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169" y="4750482"/>
            <a:ext cx="2189028" cy="1847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exmap.gi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63884" y="2819848"/>
            <a:ext cx="2929850" cy="3778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943777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483783" y="500327"/>
            <a:ext cx="6450438" cy="3046988"/>
          </a:xfrm>
          <a:prstGeom prst="rect">
            <a:avLst/>
          </a:prstGeom>
          <a:solidFill>
            <a:srgbClr val="804000"/>
          </a:solidFill>
        </p:spPr>
        <p:txBody>
          <a:bodyPr wrap="square" rtlCol="0">
            <a:spAutoFit/>
          </a:bodyPr>
          <a:lstStyle/>
          <a:p>
            <a:r>
              <a:rPr lang="en-US" sz="2400" dirty="0" smtClean="0">
                <a:solidFill>
                  <a:schemeClr val="bg1"/>
                </a:solidFill>
                <a:latin typeface="Lucida Handwriting"/>
                <a:cs typeface="Lucida Handwriting"/>
              </a:rPr>
              <a:t>Because of His Covenant with Israel</a:t>
            </a:r>
          </a:p>
          <a:p>
            <a:endParaRPr lang="en-US" sz="2400" dirty="0" smtClean="0">
              <a:solidFill>
                <a:schemeClr val="bg1"/>
              </a:solidFill>
              <a:latin typeface="Lucida Handwriting"/>
              <a:cs typeface="Lucida Handwriting"/>
            </a:endParaRPr>
          </a:p>
          <a:p>
            <a:r>
              <a:rPr lang="en-US" sz="2400" dirty="0" smtClean="0">
                <a:solidFill>
                  <a:schemeClr val="bg1"/>
                </a:solidFill>
                <a:latin typeface="Papyrus"/>
                <a:cs typeface="Papyrus"/>
              </a:rPr>
              <a:t>God </a:t>
            </a:r>
            <a:r>
              <a:rPr lang="en-US" sz="2400" dirty="0">
                <a:solidFill>
                  <a:schemeClr val="bg1"/>
                </a:solidFill>
                <a:latin typeface="Papyrus"/>
                <a:cs typeface="Papyrus"/>
              </a:rPr>
              <a:t> </a:t>
            </a:r>
            <a:r>
              <a:rPr lang="en-US" sz="2400" dirty="0" smtClean="0">
                <a:solidFill>
                  <a:schemeClr val="bg1"/>
                </a:solidFill>
                <a:latin typeface="Papyrus"/>
                <a:cs typeface="Papyrus"/>
              </a:rPr>
              <a:t>will deliver Israel supernaturally again… </a:t>
            </a:r>
          </a:p>
          <a:p>
            <a:r>
              <a:rPr lang="en-US" sz="2400" dirty="0" smtClean="0">
                <a:solidFill>
                  <a:schemeClr val="bg1"/>
                </a:solidFill>
                <a:latin typeface="Papyrus"/>
                <a:cs typeface="Papyrus"/>
              </a:rPr>
              <a:t>in the End Times during </a:t>
            </a:r>
            <a:r>
              <a:rPr lang="en-US" sz="2400" dirty="0" err="1" smtClean="0">
                <a:solidFill>
                  <a:schemeClr val="bg1"/>
                </a:solidFill>
                <a:latin typeface="Papyrus"/>
                <a:cs typeface="Papyrus"/>
              </a:rPr>
              <a:t>theTribulation</a:t>
            </a:r>
            <a:r>
              <a:rPr lang="en-US" sz="2400" dirty="0" smtClean="0">
                <a:solidFill>
                  <a:schemeClr val="bg1"/>
                </a:solidFill>
                <a:latin typeface="Papyrus"/>
                <a:cs typeface="Papyrus"/>
              </a:rPr>
              <a:t>…..</a:t>
            </a:r>
          </a:p>
          <a:p>
            <a:r>
              <a:rPr lang="en-US" sz="2400" dirty="0" smtClean="0">
                <a:solidFill>
                  <a:schemeClr val="bg1"/>
                </a:solidFill>
                <a:latin typeface="Papyrus"/>
                <a:cs typeface="Papyrus"/>
              </a:rPr>
              <a:t>Just like He delivered them  at the Red Sea.</a:t>
            </a:r>
          </a:p>
          <a:p>
            <a:endParaRPr lang="en-US" sz="2400" dirty="0">
              <a:solidFill>
                <a:schemeClr val="bg1"/>
              </a:solidFill>
              <a:latin typeface="Papyrus"/>
              <a:cs typeface="Papyrus"/>
            </a:endParaRPr>
          </a:p>
          <a:p>
            <a:r>
              <a:rPr lang="en-US" sz="2400" dirty="0" smtClean="0">
                <a:solidFill>
                  <a:schemeClr val="bg1"/>
                </a:solidFill>
                <a:latin typeface="Papyrus"/>
                <a:cs typeface="Papyrus"/>
              </a:rPr>
              <a:t>….He will “carry them on Eagles’ Wings”</a:t>
            </a:r>
          </a:p>
          <a:p>
            <a:r>
              <a:rPr lang="en-US" sz="2400" dirty="0" smtClean="0">
                <a:solidFill>
                  <a:schemeClr val="bg1"/>
                </a:solidFill>
                <a:latin typeface="Papyrus"/>
                <a:cs typeface="Papyrus"/>
              </a:rPr>
              <a:t>              Revelation Chapter 12</a:t>
            </a:r>
          </a:p>
        </p:txBody>
      </p:sp>
      <p:pic>
        <p:nvPicPr>
          <p:cNvPr id="5" name="Picture 4" descr="birds_eye_view_images_of_eagle.jpg"/>
          <p:cNvPicPr>
            <a:picLocks noChangeAspect="1"/>
          </p:cNvPicPr>
          <p:nvPr/>
        </p:nvPicPr>
        <p:blipFill>
          <a:blip r:embed="rId2">
            <a:extLst>
              <a:ext uri="{BEBA8EAE-BF5A-486C-A8C5-ECC9F3942E4B}">
                <a14:imgProps xmlns:a14="http://schemas.microsoft.com/office/drawing/2010/main">
                  <a14:imgLayer r:embed="rId3">
                    <a14:imgEffect>
                      <a14:backgroundRemoval t="497" b="95033" l="1114" r="97493">
                        <a14:foregroundMark x1="39136" y1="46854" x2="28134" y2="61921"/>
                        <a14:foregroundMark x1="71866" y1="62583" x2="64763" y2="59272"/>
                      </a14:backgroundRemoval>
                    </a14:imgEffect>
                  </a14:imgLayer>
                </a14:imgProps>
              </a:ext>
              <a:ext uri="{28A0092B-C50C-407E-A947-70E740481C1C}">
                <a14:useLocalDpi xmlns:a14="http://schemas.microsoft.com/office/drawing/2010/main" val="0"/>
              </a:ext>
            </a:extLst>
          </a:blip>
          <a:stretch>
            <a:fillRect/>
          </a:stretch>
        </p:blipFill>
        <p:spPr>
          <a:xfrm>
            <a:off x="2237112" y="533505"/>
            <a:ext cx="8152391" cy="6858000"/>
          </a:xfrm>
          <a:prstGeom prst="rect">
            <a:avLst/>
          </a:prstGeom>
        </p:spPr>
      </p:pic>
    </p:spTree>
    <p:extLst>
      <p:ext uri="{BB962C8B-B14F-4D97-AF65-F5344CB8AC3E}">
        <p14:creationId xmlns:p14="http://schemas.microsoft.com/office/powerpoint/2010/main" val="208113543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126</TotalTime>
  <Words>2471</Words>
  <Application>Microsoft Macintosh PowerPoint</Application>
  <PresentationFormat>On-screen Show (4:3)</PresentationFormat>
  <Paragraphs>267</Paragraphs>
  <Slides>40</Slides>
  <Notes>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Cathy Bentley</cp:lastModifiedBy>
  <cp:revision>18</cp:revision>
  <dcterms:created xsi:type="dcterms:W3CDTF">2016-04-17T17:08:25Z</dcterms:created>
  <dcterms:modified xsi:type="dcterms:W3CDTF">2020-08-23T19:08:23Z</dcterms:modified>
</cp:coreProperties>
</file>