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56" r:id="rId3"/>
    <p:sldId id="298" r:id="rId4"/>
    <p:sldId id="308" r:id="rId5"/>
    <p:sldId id="284" r:id="rId6"/>
    <p:sldId id="303" r:id="rId7"/>
    <p:sldId id="276" r:id="rId8"/>
    <p:sldId id="278" r:id="rId9"/>
    <p:sldId id="277" r:id="rId10"/>
    <p:sldId id="274" r:id="rId11"/>
    <p:sldId id="266" r:id="rId12"/>
    <p:sldId id="282" r:id="rId13"/>
    <p:sldId id="296" r:id="rId14"/>
    <p:sldId id="267" r:id="rId15"/>
    <p:sldId id="299" r:id="rId16"/>
    <p:sldId id="275" r:id="rId17"/>
    <p:sldId id="302" r:id="rId18"/>
    <p:sldId id="300" r:id="rId19"/>
    <p:sldId id="301" r:id="rId20"/>
    <p:sldId id="294" r:id="rId21"/>
    <p:sldId id="297" r:id="rId22"/>
    <p:sldId id="281" r:id="rId23"/>
    <p:sldId id="289" r:id="rId24"/>
    <p:sldId id="285" r:id="rId25"/>
    <p:sldId id="304" r:id="rId26"/>
    <p:sldId id="268" r:id="rId27"/>
    <p:sldId id="286" r:id="rId28"/>
    <p:sldId id="290" r:id="rId29"/>
    <p:sldId id="292" r:id="rId30"/>
    <p:sldId id="283" r:id="rId31"/>
    <p:sldId id="287" r:id="rId32"/>
    <p:sldId id="291" r:id="rId33"/>
    <p:sldId id="307" r:id="rId34"/>
    <p:sldId id="293" r:id="rId35"/>
    <p:sldId id="272" r:id="rId36"/>
    <p:sldId id="265" r:id="rId37"/>
    <p:sldId id="280" r:id="rId38"/>
    <p:sldId id="269" r:id="rId39"/>
    <p:sldId id="279" r:id="rId40"/>
    <p:sldId id="305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FE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737"/>
  </p:normalViewPr>
  <p:slideViewPr>
    <p:cSldViewPr snapToGrid="0" snapToObjects="1">
      <p:cViewPr varScale="1">
        <p:scale>
          <a:sx n="115" d="100"/>
          <a:sy n="115" d="100"/>
        </p:scale>
        <p:origin x="18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1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9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23BB-F053-DE48-AB62-BBE505EF700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23CF1-3A22-215F-631B-AC69E5EB9F88}"/>
              </a:ext>
            </a:extLst>
          </p:cNvPr>
          <p:cNvSpPr txBox="1"/>
          <p:nvPr/>
        </p:nvSpPr>
        <p:spPr>
          <a:xfrm>
            <a:off x="1130172" y="5776008"/>
            <a:ext cx="8571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The Coming Battle over Who Will Control       	Jerusalem &amp; The Temple Mount</a:t>
            </a:r>
          </a:p>
        </p:txBody>
      </p:sp>
      <p:pic>
        <p:nvPicPr>
          <p:cNvPr id="5" name="Picture 4" descr="A group of men in suits&#10;&#10;Description automatically generated">
            <a:extLst>
              <a:ext uri="{FF2B5EF4-FFF2-40B4-BE49-F238E27FC236}">
                <a16:creationId xmlns:a16="http://schemas.microsoft.com/office/drawing/2014/main" id="{5C2AE205-CB2C-A2A6-96DE-D584C510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5" y="762302"/>
            <a:ext cx="8694542" cy="4885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ABD9D8-CC01-DC41-E714-138CCA63A8B6}"/>
              </a:ext>
            </a:extLst>
          </p:cNvPr>
          <p:cNvSpPr txBox="1"/>
          <p:nvPr/>
        </p:nvSpPr>
        <p:spPr>
          <a:xfrm>
            <a:off x="814039" y="234176"/>
            <a:ext cx="771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Bible Prophecy Update – A New Peace Treaty</a:t>
            </a:r>
          </a:p>
        </p:txBody>
      </p:sp>
    </p:spTree>
    <p:extLst>
      <p:ext uri="{BB962C8B-B14F-4D97-AF65-F5344CB8AC3E}">
        <p14:creationId xmlns:p14="http://schemas.microsoft.com/office/powerpoint/2010/main" val="211255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565" y="3727619"/>
            <a:ext cx="315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God Cut an Everlasting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Covenant with Abraham</a:t>
            </a:r>
          </a:p>
          <a:p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Genesis Chapter 15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    A Land Covenant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  God Promised a Great  Nation would come from from Abram and He would make his name great 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     </a:t>
            </a:r>
          </a:p>
        </p:txBody>
      </p:sp>
      <p:pic>
        <p:nvPicPr>
          <p:cNvPr id="3" name="Picture 2" descr="iu-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"/>
          <a:stretch/>
        </p:blipFill>
        <p:spPr>
          <a:xfrm>
            <a:off x="3308864" y="1"/>
            <a:ext cx="583513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93" y="340929"/>
            <a:ext cx="2902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      Genesis 12:1-2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God told Abram to leave the  pagan land Ur of his birth and to  travel to a Land that God would show him.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464" y="2450385"/>
            <a:ext cx="315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             Genesis 12:3 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‘And I will bless those that bless you, and I will curse those that curse you.’</a:t>
            </a:r>
          </a:p>
        </p:txBody>
      </p:sp>
    </p:spTree>
    <p:extLst>
      <p:ext uri="{BB962C8B-B14F-4D97-AF65-F5344CB8AC3E}">
        <p14:creationId xmlns:p14="http://schemas.microsoft.com/office/powerpoint/2010/main" val="196983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7916" r="1702" b="6838"/>
          <a:stretch/>
        </p:blipFill>
        <p:spPr>
          <a:xfrm>
            <a:off x="269874" y="1240898"/>
            <a:ext cx="8662375" cy="5394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875" y="222250"/>
            <a:ext cx="887412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pyrus"/>
                <a:cs typeface="Papyrus"/>
              </a:rPr>
              <a:t>							Genesis 15:5 </a:t>
            </a:r>
          </a:p>
          <a:p>
            <a:r>
              <a:rPr lang="en-US" dirty="0">
                <a:solidFill>
                  <a:schemeClr val="bg1"/>
                </a:solidFill>
                <a:latin typeface="Papyrus"/>
                <a:cs typeface="Papyrus"/>
              </a:rPr>
              <a:t> “And God brought Abram forth and said, Look now toward heaven, and tell the stars. If you are able to  number them:  God said to him, so shall your seed be”</a:t>
            </a:r>
          </a:p>
        </p:txBody>
      </p:sp>
    </p:spTree>
    <p:extLst>
      <p:ext uri="{BB962C8B-B14F-4D97-AF65-F5344CB8AC3E}">
        <p14:creationId xmlns:p14="http://schemas.microsoft.com/office/powerpoint/2010/main" val="62165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pic>
        <p:nvPicPr>
          <p:cNvPr id="3" name="Picture 2" descr="A map of the land of israel&#10;&#10;Description automatically generated">
            <a:extLst>
              <a:ext uri="{FF2B5EF4-FFF2-40B4-BE49-F238E27FC236}">
                <a16:creationId xmlns:a16="http://schemas.microsoft.com/office/drawing/2014/main" id="{421AE8A0-9ED4-EC6F-9858-83125E39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78" y="1355547"/>
            <a:ext cx="8758410" cy="5204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95C65-50D7-84B6-1E4A-491161A98AF7}"/>
              </a:ext>
            </a:extLst>
          </p:cNvPr>
          <p:cNvSpPr txBox="1"/>
          <p:nvPr/>
        </p:nvSpPr>
        <p:spPr>
          <a:xfrm>
            <a:off x="308472" y="297455"/>
            <a:ext cx="85050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pyrus"/>
                <a:cs typeface="Papyrus"/>
              </a:rPr>
              <a:t>8</a:t>
            </a:r>
            <a:r>
              <a:rPr lang="en-US" sz="2000" dirty="0">
                <a:solidFill>
                  <a:schemeClr val="bg1"/>
                </a:solidFill>
                <a:latin typeface="Papyrus"/>
                <a:cs typeface="Papyrus"/>
              </a:rPr>
              <a:t>. In the same day, the Lord made a Covenant with Abram, </a:t>
            </a:r>
          </a:p>
          <a:p>
            <a:r>
              <a:rPr lang="en-US" sz="2000" dirty="0">
                <a:solidFill>
                  <a:schemeClr val="bg1"/>
                </a:solidFill>
                <a:latin typeface="Papyrus"/>
                <a:cs typeface="Papyrus"/>
              </a:rPr>
              <a:t>	Saying,  Unto your seed have I given this Land, </a:t>
            </a:r>
          </a:p>
          <a:p>
            <a:r>
              <a:rPr lang="en-US" sz="2000" dirty="0">
                <a:solidFill>
                  <a:schemeClr val="bg1"/>
                </a:solidFill>
                <a:latin typeface="Papyrus"/>
                <a:cs typeface="Papyrus"/>
              </a:rPr>
              <a:t>	from the river of Egypt to the great river, the Euphrates..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8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8869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pic>
        <p:nvPicPr>
          <p:cNvPr id="8" name="Picture 7" descr="A map of israel with cities and names&#10;&#10;Description automatically generated">
            <a:extLst>
              <a:ext uri="{FF2B5EF4-FFF2-40B4-BE49-F238E27FC236}">
                <a16:creationId xmlns:a16="http://schemas.microsoft.com/office/drawing/2014/main" id="{A3A9BD6C-3127-6EE6-4573-18DB97C6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752" y="2894535"/>
            <a:ext cx="3506368" cy="3883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map of the middle east&#10;&#10;Description automatically generated">
            <a:extLst>
              <a:ext uri="{FF2B5EF4-FFF2-40B4-BE49-F238E27FC236}">
                <a16:creationId xmlns:a16="http://schemas.microsoft.com/office/drawing/2014/main" id="{8BBE2257-8A28-56DA-20B3-D06721DB4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1" r="6968"/>
          <a:stretch/>
        </p:blipFill>
        <p:spPr>
          <a:xfrm>
            <a:off x="342880" y="2894535"/>
            <a:ext cx="4543659" cy="3837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393E75-A7EB-430B-EAA0-32E6195478C6}"/>
              </a:ext>
            </a:extLst>
          </p:cNvPr>
          <p:cNvSpPr txBox="1"/>
          <p:nvPr/>
        </p:nvSpPr>
        <p:spPr>
          <a:xfrm>
            <a:off x="1152539" y="2463648"/>
            <a:ext cx="665331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pyrus" panose="020B0602040200020303" pitchFamily="34" charset="77"/>
              </a:rPr>
              <a:t> The Everlasting Covenant  …..Present Day Reality </a:t>
            </a:r>
          </a:p>
        </p:txBody>
      </p:sp>
      <p:pic>
        <p:nvPicPr>
          <p:cNvPr id="3" name="Picture 2" descr="A map of the middle east and the border&#10;&#10;Description automatically generated">
            <a:extLst>
              <a:ext uri="{FF2B5EF4-FFF2-40B4-BE49-F238E27FC236}">
                <a16:creationId xmlns:a16="http://schemas.microsoft.com/office/drawing/2014/main" id="{FD71ED96-55DD-12A5-4349-D8CCC1759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053" y="-1"/>
            <a:ext cx="6501162" cy="23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6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r="3860" b="7353"/>
          <a:stretch/>
        </p:blipFill>
        <p:spPr>
          <a:xfrm>
            <a:off x="555624" y="492125"/>
            <a:ext cx="7969251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1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50313-8619-3C2F-CC1D-B37EA2BF84E7}"/>
              </a:ext>
            </a:extLst>
          </p:cNvPr>
          <p:cNvSpPr txBox="1"/>
          <p:nvPr/>
        </p:nvSpPr>
        <p:spPr>
          <a:xfrm>
            <a:off x="1103970" y="1594624"/>
            <a:ext cx="69360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pyrus" panose="020B0602040200020303" pitchFamily="34" charset="77"/>
              </a:rPr>
              <a:t>What are the Consequence for Breaking</a:t>
            </a:r>
          </a:p>
          <a:p>
            <a:r>
              <a:rPr lang="en-US" sz="2800" dirty="0">
                <a:latin typeface="Papyrus" panose="020B0602040200020303" pitchFamily="34" charset="77"/>
              </a:rPr>
              <a:t>God’s Everlasting Covenant with Israel?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F84B1-CC02-13AF-CF30-FC3E781FCECE}"/>
              </a:ext>
            </a:extLst>
          </p:cNvPr>
          <p:cNvSpPr txBox="1"/>
          <p:nvPr/>
        </p:nvSpPr>
        <p:spPr>
          <a:xfrm>
            <a:off x="657922" y="3836019"/>
            <a:ext cx="78281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pyrus" panose="020B0602040200020303" pitchFamily="34" charset="77"/>
              </a:rPr>
              <a:t>The Wrath of God will be Poured Out on all</a:t>
            </a:r>
          </a:p>
          <a:p>
            <a:r>
              <a:rPr lang="en-US" sz="2800" dirty="0">
                <a:latin typeface="Papyrus" panose="020B0602040200020303" pitchFamily="34" charset="77"/>
              </a:rPr>
              <a:t>  the Enemy Nations -  Battle of Armageddon</a:t>
            </a:r>
          </a:p>
        </p:txBody>
      </p:sp>
    </p:spTree>
    <p:extLst>
      <p:ext uri="{BB962C8B-B14F-4D97-AF65-F5344CB8AC3E}">
        <p14:creationId xmlns:p14="http://schemas.microsoft.com/office/powerpoint/2010/main" val="72230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1351347065_ARTICLE_IMAGE_images_prophet_Isaiah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5" y="174970"/>
            <a:ext cx="8626493" cy="6456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5261" y="325052"/>
            <a:ext cx="5488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apyrus"/>
                <a:cs typeface="Papyrus"/>
              </a:rPr>
              <a:t>                </a:t>
            </a:r>
            <a:r>
              <a:rPr lang="en-US" sz="2400" dirty="0">
                <a:solidFill>
                  <a:schemeClr val="bg1"/>
                </a:solidFill>
                <a:latin typeface="Papyrus"/>
                <a:cs typeface="Papyrus"/>
              </a:rPr>
              <a:t>    </a:t>
            </a:r>
            <a:r>
              <a:rPr lang="en-US" sz="2000" dirty="0">
                <a:solidFill>
                  <a:schemeClr val="bg1"/>
                </a:solidFill>
                <a:latin typeface="Papyrus"/>
                <a:cs typeface="Papyrus"/>
              </a:rPr>
              <a:t>Isaiah 24:5-6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Papyrus"/>
                <a:cs typeface="Papyrus"/>
              </a:rPr>
              <a:t>5.The earth also is defiled under the inhabitants thereof, because they have:  transgressed the Law, changed the ordinance,  broken  the everlasting covenant.</a:t>
            </a:r>
          </a:p>
          <a:p>
            <a:pPr algn="ctr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6 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Therefore has the curse devoured the earth, and they that dwell therein are desolate: therefore the inhabitants of the earth are burned, and few men left.</a:t>
            </a:r>
          </a:p>
        </p:txBody>
      </p:sp>
    </p:spTree>
    <p:extLst>
      <p:ext uri="{BB962C8B-B14F-4D97-AF65-F5344CB8AC3E}">
        <p14:creationId xmlns:p14="http://schemas.microsoft.com/office/powerpoint/2010/main" val="266607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pic>
        <p:nvPicPr>
          <p:cNvPr id="5" name="Picture 4" descr="f5d4093427fb09ee2012d438f528cc5f.jpg">
            <a:extLst>
              <a:ext uri="{FF2B5EF4-FFF2-40B4-BE49-F238E27FC236}">
                <a16:creationId xmlns:a16="http://schemas.microsoft.com/office/drawing/2014/main" id="{5FBBDA88-6DC8-F6BD-DDB7-FB0F0DBCF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00" r="100000">
                        <a14:foregroundMark x1="82396" y1="76875" x2="83646" y2="79792"/>
                        <a14:foregroundMark x1="85104" y1="79792" x2="85833" y2="81979"/>
                        <a14:backgroundMark x1="70938" y1="81042" x2="70938" y2="8104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1" b="17149"/>
          <a:stretch/>
        </p:blipFill>
        <p:spPr>
          <a:xfrm>
            <a:off x="4984595" y="-112432"/>
            <a:ext cx="4448621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FCC4E-7AA4-4C7E-E988-D2DD1A56133F}"/>
              </a:ext>
            </a:extLst>
          </p:cNvPr>
          <p:cNvSpPr txBox="1"/>
          <p:nvPr/>
        </p:nvSpPr>
        <p:spPr>
          <a:xfrm>
            <a:off x="691375" y="1054410"/>
            <a:ext cx="46054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Jesus gave His Disciples a Wonderful Preview of the End Times on the Mt. Of Olives</a:t>
            </a:r>
          </a:p>
          <a:p>
            <a:endParaRPr lang="en-US" sz="24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       Matthew Chapter 24</a:t>
            </a:r>
          </a:p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    </a:t>
            </a:r>
          </a:p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He talked about the Birth Pangs</a:t>
            </a:r>
          </a:p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But the greatest Sign He gave</a:t>
            </a:r>
          </a:p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     them to watch for was: </a:t>
            </a:r>
          </a:p>
          <a:p>
            <a:endParaRPr lang="en-US" sz="24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 “the abomination of desolation”</a:t>
            </a:r>
          </a:p>
          <a:p>
            <a:endParaRPr lang="en-US" sz="2400" dirty="0">
              <a:solidFill>
                <a:schemeClr val="bg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220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pic>
        <p:nvPicPr>
          <p:cNvPr id="3" name="Picture 2" descr="A group of people talking to each other&#10;&#10;Description automatically generated">
            <a:extLst>
              <a:ext uri="{FF2B5EF4-FFF2-40B4-BE49-F238E27FC236}">
                <a16:creationId xmlns:a16="http://schemas.microsoft.com/office/drawing/2014/main" id="{D2A6C783-3F4F-BCA9-934E-DF5ED80B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21"/>
          <a:stretch/>
        </p:blipFill>
        <p:spPr>
          <a:xfrm>
            <a:off x="443260" y="225967"/>
            <a:ext cx="8419171" cy="3610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AFA9B-D09B-2692-C0E8-A8BE1A309487}"/>
              </a:ext>
            </a:extLst>
          </p:cNvPr>
          <p:cNvSpPr txBox="1"/>
          <p:nvPr/>
        </p:nvSpPr>
        <p:spPr>
          <a:xfrm>
            <a:off x="451623" y="3836924"/>
            <a:ext cx="8419171" cy="272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900" b="0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And Jesus went out, and departed from the Temple: 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latin typeface="system-ui"/>
              </a:rPr>
              <a:t>  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and his disciples came to Him for to shew him the buildings of the Temple.</a:t>
            </a:r>
          </a:p>
          <a:p>
            <a:pPr algn="l"/>
            <a:r>
              <a:rPr lang="en-US" sz="19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And Jesus said unto them, See ye not all these things? verily I say unto you, </a:t>
            </a:r>
          </a:p>
          <a:p>
            <a:pPr algn="l"/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There shall not be left here one stone upon another, that shall not be thrown down.</a:t>
            </a:r>
          </a:p>
          <a:p>
            <a:pPr algn="l"/>
            <a:r>
              <a:rPr lang="en-US" sz="19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And as He sat upon the Mt. of Olives, the disciples came unto Him privately, </a:t>
            </a:r>
          </a:p>
          <a:p>
            <a:pPr algn="l"/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saying, Tell us, when shall these things be?  What shall be the sign of Your coming, 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latin typeface="system-ui"/>
              </a:rPr>
              <a:t>    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and of the end of the world?</a:t>
            </a:r>
          </a:p>
          <a:p>
            <a:pPr algn="l"/>
            <a:r>
              <a:rPr lang="en-US" sz="19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And Jesus answered and said unto them, Take heed that no man deceive you.</a:t>
            </a:r>
          </a:p>
          <a:p>
            <a:pPr algn="l"/>
            <a:r>
              <a:rPr lang="en-US" sz="19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For many shall come in My name, saying, I am Christ; and shall deceive many.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EAD40-B10D-791E-201C-678AA3649CA3}"/>
              </a:ext>
            </a:extLst>
          </p:cNvPr>
          <p:cNvSpPr txBox="1"/>
          <p:nvPr/>
        </p:nvSpPr>
        <p:spPr>
          <a:xfrm>
            <a:off x="4159404" y="457200"/>
            <a:ext cx="1510992" cy="367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Papyrus" panose="020B0602040200020303" pitchFamily="34" charset="77"/>
              </a:rPr>
              <a:t>Matthew 24</a:t>
            </a:r>
          </a:p>
        </p:txBody>
      </p:sp>
    </p:spTree>
    <p:extLst>
      <p:ext uri="{BB962C8B-B14F-4D97-AF65-F5344CB8AC3E}">
        <p14:creationId xmlns:p14="http://schemas.microsoft.com/office/powerpoint/2010/main" val="297316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E8DA7-8908-4E05-5237-00816680474D}"/>
              </a:ext>
            </a:extLst>
          </p:cNvPr>
          <p:cNvSpPr txBox="1"/>
          <p:nvPr/>
        </p:nvSpPr>
        <p:spPr>
          <a:xfrm>
            <a:off x="334536" y="312762"/>
            <a:ext cx="824075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6 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And ye shall hear of wars and rumors of wars: see that ye be not troubled: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  <a:latin typeface="system-ui"/>
              </a:rPr>
              <a:t>  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 for all these things must come to pass, but the end is not yet.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For nation shall rise against nation, and kingdom against kingdom: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 and there shall be famines, and pestilences, and earthquakes, in divers places.</a:t>
            </a: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8 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All these are the beginning of sorrows.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9 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Then shall they deliver you up to be afflicted, and shall kill you:     </a:t>
            </a:r>
          </a:p>
          <a:p>
            <a:pPr algn="l"/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     and ye shall be hated of all nations for My name's sake.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And then shall many be offended, and shall betray one another, 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  <a:latin typeface="system-ui"/>
              </a:rPr>
              <a:t>     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and shall hate one another.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11 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And many false prophets shall rise,  and shall deceive many.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12 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And because iniquity shall abound, the love of many shall wax cold.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13 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But he that shall endure unto the end, the same shall be saved.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14 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And this gospel of the kingdom shall be preached in all the world </a:t>
            </a:r>
          </a:p>
          <a:p>
            <a:pPr algn="l"/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system-ui"/>
              </a:rPr>
              <a:t>for a witness unto all nations; and then shall the end come.</a:t>
            </a:r>
          </a:p>
        </p:txBody>
      </p:sp>
      <p:pic>
        <p:nvPicPr>
          <p:cNvPr id="3" name="Picture 2" descr="f5d4093427fb09ee2012d438f528cc5f.jpg">
            <a:extLst>
              <a:ext uri="{FF2B5EF4-FFF2-40B4-BE49-F238E27FC236}">
                <a16:creationId xmlns:a16="http://schemas.microsoft.com/office/drawing/2014/main" id="{139893C6-884D-4742-6FE0-4577434F8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00" r="100000">
                        <a14:foregroundMark x1="82396" y1="76875" x2="83646" y2="79792"/>
                        <a14:foregroundMark x1="85104" y1="79792" x2="85833" y2="81979"/>
                        <a14:backgroundMark x1="70938" y1="81042" x2="70938" y2="8104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1" b="17149"/>
          <a:stretch/>
        </p:blipFill>
        <p:spPr>
          <a:xfrm>
            <a:off x="6055112" y="1907068"/>
            <a:ext cx="3211552" cy="49509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8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063" y="5219598"/>
            <a:ext cx="9005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   		“A Renewal of “The Abraham Accord” </a:t>
            </a:r>
          </a:p>
          <a:p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              Creation of a Palestinian State</a:t>
            </a:r>
          </a:p>
          <a:p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	 UN meeting today – On 30</a:t>
            </a:r>
            <a:r>
              <a:rPr lang="en-US" sz="2800" baseline="30000" dirty="0">
                <a:solidFill>
                  <a:srgbClr val="FFFFFF"/>
                </a:solidFill>
                <a:latin typeface="Papyrus"/>
                <a:cs typeface="Papyrus"/>
              </a:rPr>
              <a:t>th</a:t>
            </a:r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 Anniversary of Oslo</a:t>
            </a:r>
          </a:p>
        </p:txBody>
      </p:sp>
      <p:pic>
        <p:nvPicPr>
          <p:cNvPr id="3" name="Picture 2" descr="A person in a suit and a person in a headdress&#10;&#10;Description automatically generated">
            <a:extLst>
              <a:ext uri="{FF2B5EF4-FFF2-40B4-BE49-F238E27FC236}">
                <a16:creationId xmlns:a16="http://schemas.microsoft.com/office/drawing/2014/main" id="{5245D5AA-491F-17CB-FD66-8A0E7B9F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3" y="1185092"/>
            <a:ext cx="5945374" cy="3764863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20AF0D9D-FDC9-C3CF-12FC-8BA70734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437" y="1185092"/>
            <a:ext cx="2843153" cy="378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A6D063-C4CD-9F38-76DD-B4E6BEC253F6}"/>
              </a:ext>
            </a:extLst>
          </p:cNvPr>
          <p:cNvSpPr txBox="1"/>
          <p:nvPr/>
        </p:nvSpPr>
        <p:spPr>
          <a:xfrm>
            <a:off x="124289" y="386817"/>
            <a:ext cx="88954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pyrus" panose="020B0602040200020303" pitchFamily="34" charset="77"/>
              </a:rPr>
              <a:t>What Happens When Kings &amp; Nations Disregard God’s Everlasting Covenant</a:t>
            </a:r>
          </a:p>
        </p:txBody>
      </p:sp>
    </p:spTree>
    <p:extLst>
      <p:ext uri="{BB962C8B-B14F-4D97-AF65-F5344CB8AC3E}">
        <p14:creationId xmlns:p14="http://schemas.microsoft.com/office/powerpoint/2010/main" val="323084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pic>
        <p:nvPicPr>
          <p:cNvPr id="3" name="Picture 2" descr="A person in a suit talking to a person in a military uniform&#10;&#10;Description automatically generated">
            <a:extLst>
              <a:ext uri="{FF2B5EF4-FFF2-40B4-BE49-F238E27FC236}">
                <a16:creationId xmlns:a16="http://schemas.microsoft.com/office/drawing/2014/main" id="{82E57A5D-D04B-8708-9A13-830154FD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12"/>
          <a:stretch/>
        </p:blipFill>
        <p:spPr>
          <a:xfrm>
            <a:off x="323195" y="3835479"/>
            <a:ext cx="4230176" cy="236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6119B-CAF7-4E90-D111-5F1A7E0BEAE7}"/>
              </a:ext>
            </a:extLst>
          </p:cNvPr>
          <p:cNvSpPr txBox="1"/>
          <p:nvPr/>
        </p:nvSpPr>
        <p:spPr>
          <a:xfrm>
            <a:off x="74512" y="-565726"/>
            <a:ext cx="8994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		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Lucida Calligraphy" panose="03010101010101010101" pitchFamily="66" charset="77"/>
              </a:rPr>
              <a:t> </a:t>
            </a:r>
            <a:endParaRPr lang="en-US" sz="2000" dirty="0">
              <a:solidFill>
                <a:schemeClr val="bg1"/>
              </a:solidFill>
              <a:latin typeface="Lucida Calligraphy" panose="03010101010101010101" pitchFamily="66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Lucida Calligraphy" panose="03010101010101010101" pitchFamily="66" charset="77"/>
            </a:endParaRP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Lucida Calligraphy" panose="03010101010101010101" pitchFamily="66" charset="77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Lucida Calligraphy" panose="03010101010101010101" pitchFamily="66" charset="77"/>
              </a:rPr>
              <a:t>1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Lucida Calligraphy" panose="03010101010101010101" pitchFamily="66" charset="77"/>
              </a:rPr>
              <a:t>5.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When you therefore shall see the abomination of desolation,</a:t>
            </a:r>
          </a:p>
          <a:p>
            <a:pPr algn="ctr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 spoken of by Daniel the prophet, stand in the Holy </a:t>
            </a:r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P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lace, </a:t>
            </a:r>
          </a:p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		(whoso reads, let him understand:)</a:t>
            </a:r>
            <a:endParaRPr lang="en-US" sz="2000" i="0" u="none" strike="noStrike" dirty="0">
              <a:solidFill>
                <a:schemeClr val="bg1"/>
              </a:solidFill>
              <a:effectLst/>
              <a:latin typeface="Lucida Calligraphy" panose="03010101010101010101" pitchFamily="66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Lucida Calligraphy" panose="03010101010101010101" pitchFamily="66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Lucida Calligraphy" panose="03010101010101010101" pitchFamily="66" charset="77"/>
            </a:endParaRP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Lucida Calligraphy" panose="03010101010101010101" pitchFamily="66" charset="77"/>
              </a:rPr>
              <a:t>    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Lucida Handwriting" panose="03010101010101010101" pitchFamily="66" charset="77"/>
              </a:rPr>
              <a:t>There is now an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Lucida Handwriting" panose="03010101010101010101" pitchFamily="66" charset="77"/>
              </a:rPr>
              <a:t> Abomination of Desolation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Lucida Handwriting" panose="03010101010101010101" pitchFamily="66" charset="77"/>
              </a:rPr>
              <a:t>      in the Holy Place</a:t>
            </a: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				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5B1EC-2FB4-659E-B7AD-D15FEEFCE535}"/>
              </a:ext>
            </a:extLst>
          </p:cNvPr>
          <p:cNvSpPr txBox="1"/>
          <p:nvPr/>
        </p:nvSpPr>
        <p:spPr>
          <a:xfrm>
            <a:off x="4876565" y="4653521"/>
            <a:ext cx="42301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Papyrus" panose="020B0602040200020303" pitchFamily="34" charset="77"/>
              </a:rPr>
              <a:t>A  renewed Abraham Accord  grants Saudi Arabia control along with Jordan on the Temple Mount –  Turkey, too!</a:t>
            </a:r>
          </a:p>
        </p:txBody>
      </p:sp>
      <p:pic>
        <p:nvPicPr>
          <p:cNvPr id="5" name="Picture 4" descr="Dome of the Rock with a gold dome&#10;&#10;Description automatically generated">
            <a:extLst>
              <a:ext uri="{FF2B5EF4-FFF2-40B4-BE49-F238E27FC236}">
                <a16:creationId xmlns:a16="http://schemas.microsoft.com/office/drawing/2014/main" id="{EC2D6396-2219-324A-2019-CBFA8A78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94" y="1423476"/>
            <a:ext cx="4009421" cy="224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64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D60CF-7FBB-974C-1CA5-F7960A1A30EA}"/>
              </a:ext>
            </a:extLst>
          </p:cNvPr>
          <p:cNvSpPr txBox="1"/>
          <p:nvPr/>
        </p:nvSpPr>
        <p:spPr>
          <a:xfrm>
            <a:off x="181207" y="181957"/>
            <a:ext cx="87815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16</a:t>
            </a:r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Then let them which be in Judaea flee into the mountains: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17 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Let him which is on the housetop not come down</a:t>
            </a:r>
          </a:p>
          <a:p>
            <a:pPr algn="l"/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to take any thing out of his house: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18 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Neither let him which is in the field return  back to take his clothes.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19 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woe unto them that are with child, 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  <a:t>    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to them that give suck in those days!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20 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But pray ye that your flight be not in the winter, 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  <a:t>     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neither on the sabbath day: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21 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For then shall be </a:t>
            </a:r>
            <a:r>
              <a:rPr lang="en-US" sz="1900" b="0" i="1" u="sng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great tribulation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 such as was not since</a:t>
            </a:r>
          </a:p>
          <a:p>
            <a:pPr algn="l"/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the beginning of the world to this time, no, nor ever shall be.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19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22 </a:t>
            </a:r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except those days should be shortened,</a:t>
            </a:r>
          </a:p>
          <a:p>
            <a:pPr algn="l"/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there should no flesh be saved 	  </a:t>
            </a:r>
          </a:p>
          <a:p>
            <a:pPr algn="l"/>
            <a:r>
              <a:rPr lang="en-US" sz="19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but for the elect's sake those days shall be shortened.</a:t>
            </a:r>
          </a:p>
          <a:p>
            <a:pPr algn="l"/>
            <a:endParaRPr lang="en-US" sz="1900" b="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</p:txBody>
      </p:sp>
      <p:pic>
        <p:nvPicPr>
          <p:cNvPr id="6" name="Picture 5" descr="f5d4093427fb09ee2012d438f528cc5f.jpg">
            <a:extLst>
              <a:ext uri="{FF2B5EF4-FFF2-40B4-BE49-F238E27FC236}">
                <a16:creationId xmlns:a16="http://schemas.microsoft.com/office/drawing/2014/main" id="{F2AFB4EB-D3EB-CECB-2274-15A414FC2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00" r="100000">
                        <a14:foregroundMark x1="82396" y1="76875" x2="83646" y2="79792"/>
                        <a14:foregroundMark x1="85104" y1="79792" x2="85833" y2="81979"/>
                        <a14:backgroundMark x1="70938" y1="81042" x2="70938" y2="8104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1" b="17149"/>
          <a:stretch/>
        </p:blipFill>
        <p:spPr>
          <a:xfrm>
            <a:off x="6266236" y="1159727"/>
            <a:ext cx="3457628" cy="533028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20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0D982-D179-5458-C7B2-FAEAE6AE8777}"/>
              </a:ext>
            </a:extLst>
          </p:cNvPr>
          <p:cNvSpPr txBox="1"/>
          <p:nvPr/>
        </p:nvSpPr>
        <p:spPr>
          <a:xfrm>
            <a:off x="283682" y="818040"/>
            <a:ext cx="857663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               </a:t>
            </a:r>
            <a:endParaRPr lang="en-US" sz="24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endParaRPr lang="en-US" sz="24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endParaRPr lang="en-US" sz="24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4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19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24 </a:t>
            </a:r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Seventy weeks are determined upon thy people and upon thy holy city,</a:t>
            </a:r>
          </a:p>
          <a:p>
            <a:pPr lvl="1"/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	to finish the transgression,</a:t>
            </a:r>
          </a:p>
          <a:p>
            <a:pPr lvl="1"/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      and to make an end of sins, </a:t>
            </a:r>
          </a:p>
          <a:p>
            <a:pPr lvl="1"/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     and to make reconciliation for iniquity, </a:t>
            </a:r>
          </a:p>
          <a:p>
            <a:pPr lvl="1"/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     and to bring in everlasting righteousness, </a:t>
            </a:r>
          </a:p>
          <a:p>
            <a:pPr lvl="1"/>
            <a:r>
              <a:rPr lang="en-US" sz="19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to seal up the vision and prophecy,</a:t>
            </a:r>
          </a:p>
          <a:p>
            <a:pPr algn="l"/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             and to anoint the most Holy.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9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ctr"/>
            <a:r>
              <a:rPr lang="en-US" sz="19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25 </a:t>
            </a:r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Know therefore and understand, that from the going forth of the       commandment to restore and to build Jerusalem unto the Messiah</a:t>
            </a:r>
          </a:p>
          <a:p>
            <a:pPr algn="ctr"/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the Prince shall be 7 weeks, and threescore and two (62) weeks:                                       </a:t>
            </a:r>
          </a:p>
          <a:p>
            <a:pPr algn="ctr"/>
            <a:r>
              <a:rPr lang="en-US" sz="19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the street shall be built again, and the wall, even in troublous times.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E20071-265F-1E54-7101-334DAB62E9D5}"/>
              </a:ext>
            </a:extLst>
          </p:cNvPr>
          <p:cNvSpPr txBox="1"/>
          <p:nvPr/>
        </p:nvSpPr>
        <p:spPr>
          <a:xfrm>
            <a:off x="1784732" y="275970"/>
            <a:ext cx="573978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i="0" u="none" strike="noStrike" dirty="0">
                <a:effectLst/>
                <a:latin typeface="Papyrus" panose="020B0602040200020303" pitchFamily="34" charset="77"/>
              </a:rPr>
              <a:t>Daniel 9:24-27       ‘Daniel’s 70 Weeks Prophecy’</a:t>
            </a:r>
          </a:p>
        </p:txBody>
      </p:sp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A8B95CAC-C36A-DB1F-CD9A-B93DBE9E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077845"/>
            <a:ext cx="9143998" cy="15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pic>
        <p:nvPicPr>
          <p:cNvPr id="6" name="Picture 5" descr="A timeline of the last week of the bible&#10;&#10;Description automatically generated">
            <a:extLst>
              <a:ext uri="{FF2B5EF4-FFF2-40B4-BE49-F238E27FC236}">
                <a16:creationId xmlns:a16="http://schemas.microsoft.com/office/drawing/2014/main" id="{4B43D356-797C-213E-D9B1-A268C5E82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79"/>
          <a:stretch/>
        </p:blipFill>
        <p:spPr>
          <a:xfrm>
            <a:off x="0" y="865797"/>
            <a:ext cx="9144000" cy="43672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15B0D9C-71B7-4FA8-8088-DF266793AEA7}"/>
              </a:ext>
            </a:extLst>
          </p:cNvPr>
          <p:cNvSpPr/>
          <p:nvPr/>
        </p:nvSpPr>
        <p:spPr>
          <a:xfrm>
            <a:off x="2341079" y="3431754"/>
            <a:ext cx="221718" cy="18211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761D8E-851D-C02D-F5BF-0B87AD178FC0}"/>
              </a:ext>
            </a:extLst>
          </p:cNvPr>
          <p:cNvCxnSpPr>
            <a:cxnSpLocks/>
          </p:cNvCxnSpPr>
          <p:nvPr/>
        </p:nvCxnSpPr>
        <p:spPr>
          <a:xfrm flipV="1">
            <a:off x="2457441" y="2666082"/>
            <a:ext cx="0" cy="762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E313D3-5921-0E7B-B8C9-B9DFD9444F83}"/>
              </a:ext>
            </a:extLst>
          </p:cNvPr>
          <p:cNvSpPr txBox="1"/>
          <p:nvPr/>
        </p:nvSpPr>
        <p:spPr>
          <a:xfrm>
            <a:off x="1718349" y="2174058"/>
            <a:ext cx="1245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elugu MN" pitchFamily="2" charset="0"/>
                <a:cs typeface="Telugu MN" pitchFamily="2" charset="0"/>
              </a:rPr>
              <a:t>Jesus Death</a:t>
            </a:r>
          </a:p>
          <a:p>
            <a:r>
              <a:rPr lang="en-US" sz="1600" dirty="0">
                <a:solidFill>
                  <a:srgbClr val="FF0000"/>
                </a:solidFill>
                <a:latin typeface="Telugu MN" pitchFamily="2" charset="0"/>
                <a:cs typeface="Telugu MN" pitchFamily="2" charset="0"/>
              </a:rPr>
              <a:t>     30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FFD61-B261-FA49-249D-6A23DD310ECB}"/>
              </a:ext>
            </a:extLst>
          </p:cNvPr>
          <p:cNvSpPr txBox="1"/>
          <p:nvPr/>
        </p:nvSpPr>
        <p:spPr>
          <a:xfrm>
            <a:off x="49576" y="4451275"/>
            <a:ext cx="1141625" cy="539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31424-D81D-0F4A-C513-885858F38293}"/>
              </a:ext>
            </a:extLst>
          </p:cNvPr>
          <p:cNvSpPr txBox="1"/>
          <p:nvPr/>
        </p:nvSpPr>
        <p:spPr>
          <a:xfrm>
            <a:off x="49576" y="3756767"/>
            <a:ext cx="15478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Ezra 7-   457 BC </a:t>
            </a:r>
          </a:p>
          <a:p>
            <a:r>
              <a:rPr lang="en-US" sz="1400" dirty="0"/>
              <a:t>Nehemiah -445 BC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15250-A626-4DDE-F620-F9BFE63AB5B3}"/>
              </a:ext>
            </a:extLst>
          </p:cNvPr>
          <p:cNvSpPr txBox="1"/>
          <p:nvPr/>
        </p:nvSpPr>
        <p:spPr>
          <a:xfrm>
            <a:off x="275421" y="5739788"/>
            <a:ext cx="88685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69 of 70 Weeks Already Completed - 1 Week (7 Years) is Left – The 7 Year Tribulation</a:t>
            </a:r>
          </a:p>
        </p:txBody>
      </p:sp>
    </p:spTree>
    <p:extLst>
      <p:ext uri="{BB962C8B-B14F-4D97-AF65-F5344CB8AC3E}">
        <p14:creationId xmlns:p14="http://schemas.microsoft.com/office/powerpoint/2010/main" val="1561809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0D982-D179-5458-C7B2-FAEAE6AE8777}"/>
              </a:ext>
            </a:extLst>
          </p:cNvPr>
          <p:cNvSpPr txBox="1"/>
          <p:nvPr/>
        </p:nvSpPr>
        <p:spPr>
          <a:xfrm>
            <a:off x="184532" y="0"/>
            <a:ext cx="8959468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0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26 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after threescore and 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2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weeks shall Messiah be cut off,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     but not for Himself: and the people of the prince that shall come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   shall destroy the 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C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ity and the Sanctuary; the end thereof shall be with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	a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flood,  and unto the end of the war desolations are determined.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baseline="300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27 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he shall confirm the Covenant with many for one </a:t>
            </a:r>
            <a:r>
              <a:rPr lang="en-US" sz="2000" i="0" u="none" strike="noStrike" dirty="0" err="1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week:and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in the midst of the week he shall cause the sacrifice and the oblation to cease, </a:t>
            </a: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for the overspreading of abominations  he shall make it desolate,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even until the consummation,  and that determined shall be poured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       upon the desolate.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09B9D-20D0-31DA-F320-E546AD59CF77}"/>
              </a:ext>
            </a:extLst>
          </p:cNvPr>
          <p:cNvSpPr txBox="1"/>
          <p:nvPr/>
        </p:nvSpPr>
        <p:spPr>
          <a:xfrm>
            <a:off x="2455363" y="2820319"/>
            <a:ext cx="211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“For one week” </a:t>
            </a:r>
          </a:p>
        </p:txBody>
      </p:sp>
      <p:pic>
        <p:nvPicPr>
          <p:cNvPr id="10" name="Picture 9" descr="A diagram of a timeline&#10;&#10;Description automatically generated">
            <a:extLst>
              <a:ext uri="{FF2B5EF4-FFF2-40B4-BE49-F238E27FC236}">
                <a16:creationId xmlns:a16="http://schemas.microsoft.com/office/drawing/2014/main" id="{310FEB7B-51AF-DA8A-93BE-D97EB66CB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55" b="5012"/>
          <a:stretch/>
        </p:blipFill>
        <p:spPr>
          <a:xfrm>
            <a:off x="1003759" y="1781978"/>
            <a:ext cx="7069724" cy="321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3FDD39-7835-F530-4A64-CEA502CE506F}"/>
              </a:ext>
            </a:extLst>
          </p:cNvPr>
          <p:cNvSpPr txBox="1"/>
          <p:nvPr/>
        </p:nvSpPr>
        <p:spPr>
          <a:xfrm>
            <a:off x="3183875" y="3999123"/>
            <a:ext cx="15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 </a:t>
            </a:r>
            <a:r>
              <a:rPr lang="en-US" sz="1600" dirty="0"/>
              <a:t>for</a:t>
            </a:r>
            <a:r>
              <a:rPr lang="en-US" dirty="0"/>
              <a:t> </a:t>
            </a:r>
            <a:r>
              <a:rPr lang="en-US" sz="1600" dirty="0"/>
              <a:t>one week”</a:t>
            </a:r>
          </a:p>
        </p:txBody>
      </p:sp>
    </p:spTree>
    <p:extLst>
      <p:ext uri="{BB962C8B-B14F-4D97-AF65-F5344CB8AC3E}">
        <p14:creationId xmlns:p14="http://schemas.microsoft.com/office/powerpoint/2010/main" val="2167335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0D982-D179-5458-C7B2-FAEAE6AE8777}"/>
              </a:ext>
            </a:extLst>
          </p:cNvPr>
          <p:cNvSpPr txBox="1"/>
          <p:nvPr/>
        </p:nvSpPr>
        <p:spPr>
          <a:xfrm>
            <a:off x="-1666570" y="978789"/>
            <a:ext cx="581482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endParaRPr lang="en-US" sz="2000" i="0" u="none" strike="noStrike" baseline="300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09B9D-20D0-31DA-F320-E546AD59CF77}"/>
              </a:ext>
            </a:extLst>
          </p:cNvPr>
          <p:cNvSpPr txBox="1"/>
          <p:nvPr/>
        </p:nvSpPr>
        <p:spPr>
          <a:xfrm>
            <a:off x="463823" y="1638512"/>
            <a:ext cx="789959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pyrus" panose="020B0602040200020303" pitchFamily="34" charset="77"/>
              </a:rPr>
              <a:t>Israel will Make a Peace Treaty with Her Enemies</a:t>
            </a:r>
          </a:p>
          <a:p>
            <a:endParaRPr lang="en-US" sz="2800" dirty="0">
              <a:latin typeface="Papyrus" panose="020B0602040200020303" pitchFamily="34" charset="77"/>
            </a:endParaRPr>
          </a:p>
          <a:p>
            <a:r>
              <a:rPr lang="en-US" sz="2800" dirty="0">
                <a:latin typeface="Papyrus" panose="020B0602040200020303" pitchFamily="34" charset="77"/>
              </a:rPr>
              <a:t>            Called  “A Covenant with Death”</a:t>
            </a:r>
          </a:p>
          <a:p>
            <a:endParaRPr lang="en-US" sz="2800" dirty="0">
              <a:latin typeface="Papyrus" panose="020B0602040200020303" pitchFamily="34" charset="77"/>
            </a:endParaRPr>
          </a:p>
          <a:p>
            <a:r>
              <a:rPr lang="en-US" sz="2800" dirty="0">
                <a:latin typeface="Papyrus" panose="020B0602040200020303" pitchFamily="34" charset="77"/>
              </a:rPr>
              <a:t>                        Isaiah 28:14-18</a:t>
            </a:r>
          </a:p>
        </p:txBody>
      </p:sp>
    </p:spTree>
    <p:extLst>
      <p:ext uri="{BB962C8B-B14F-4D97-AF65-F5344CB8AC3E}">
        <p14:creationId xmlns:p14="http://schemas.microsoft.com/office/powerpoint/2010/main" val="2658530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964" y="3642296"/>
            <a:ext cx="8538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</a:t>
            </a:r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  Isaiah 28: 14-15</a:t>
            </a:r>
            <a:endParaRPr lang="en-US" dirty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14.  </a:t>
            </a:r>
            <a:r>
              <a:rPr lang="en-US" sz="2000" dirty="0">
                <a:solidFill>
                  <a:srgbClr val="FFFFFF"/>
                </a:solidFill>
                <a:latin typeface="Avenir Book" panose="02000503020000020003" pitchFamily="2" charset="0"/>
                <a:cs typeface="Papyrus"/>
              </a:rPr>
              <a:t>Wherefore hear the Word of the Lord, you scornful men that rule                  	people  that are in Jerusalem</a:t>
            </a:r>
          </a:p>
          <a:p>
            <a:endParaRPr lang="en-US" sz="2000" dirty="0">
              <a:solidFill>
                <a:srgbClr val="FFFFFF"/>
              </a:solidFill>
              <a:latin typeface="Avenir Book" panose="02000503020000020003" pitchFamily="2" charset="0"/>
              <a:cs typeface="Papyrus"/>
            </a:endParaRPr>
          </a:p>
          <a:p>
            <a:pPr marL="342900" indent="-342900">
              <a:buAutoNum type="arabicPeriod" startAt="15"/>
            </a:pPr>
            <a:r>
              <a:rPr lang="en-US" sz="2000" dirty="0">
                <a:solidFill>
                  <a:srgbClr val="FFFFFF"/>
                </a:solidFill>
                <a:latin typeface="Avenir Book" panose="02000503020000020003" pitchFamily="2" charset="0"/>
                <a:cs typeface="Papyrus"/>
              </a:rPr>
              <a:t>Because you have said, we have made a covenant with death, </a:t>
            </a:r>
          </a:p>
          <a:p>
            <a:pPr marL="342900" indent="-342900">
              <a:buAutoNum type="arabicPeriod" startAt="15"/>
            </a:pPr>
            <a:endParaRPr lang="en-US" sz="2000" dirty="0">
              <a:solidFill>
                <a:srgbClr val="FFFFFF"/>
              </a:solidFill>
              <a:latin typeface="Avenir Book" panose="02000503020000020003" pitchFamily="2" charset="0"/>
              <a:cs typeface="Papyrus"/>
            </a:endParaRPr>
          </a:p>
          <a:p>
            <a:pPr marL="342900" indent="-342900">
              <a:buAutoNum type="arabicPeriod" startAt="15"/>
            </a:pPr>
            <a:r>
              <a:rPr lang="en-US" sz="2000" dirty="0">
                <a:solidFill>
                  <a:srgbClr val="FFFFFF"/>
                </a:solidFill>
                <a:latin typeface="Avenir Book" panose="02000503020000020003" pitchFamily="2" charset="0"/>
                <a:cs typeface="Papyrus"/>
              </a:rPr>
              <a:t>  and with hell we are in agreement: when the overflowing scourge  shall pass through, it shall not come to us, for we have made lies our refuge and under falsehood we  have hidden ourselves.</a:t>
            </a:r>
          </a:p>
          <a:p>
            <a:endParaRPr lang="en-US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pic>
        <p:nvPicPr>
          <p:cNvPr id="5" name="Picture 4" descr="safe_image.ph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0" y="0"/>
            <a:ext cx="6713160" cy="3505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3238" y="384160"/>
            <a:ext cx="352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Israel Will Make a </a:t>
            </a:r>
          </a:p>
        </p:txBody>
      </p:sp>
    </p:spTree>
    <p:extLst>
      <p:ext uri="{BB962C8B-B14F-4D97-AF65-F5344CB8AC3E}">
        <p14:creationId xmlns:p14="http://schemas.microsoft.com/office/powerpoint/2010/main" val="1902276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2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A5657-B088-DA5E-F711-995451FCE4DA}"/>
              </a:ext>
            </a:extLst>
          </p:cNvPr>
          <p:cNvSpPr txBox="1"/>
          <p:nvPr/>
        </p:nvSpPr>
        <p:spPr>
          <a:xfrm>
            <a:off x="363898" y="2889615"/>
            <a:ext cx="8664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16</a:t>
            </a:r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Therefore thus says the Lord God, Behold, I lay in Zion for a foundation   	a stone, a tried stone, a precious corner stone, a sure foundation: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he that believes shall not make haste.</a:t>
            </a:r>
          </a:p>
          <a:p>
            <a:pPr algn="l"/>
            <a:endParaRPr lang="en-US" sz="20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17 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Judgment also will I lay to the line, and righteousness to the plummet: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and the hail shall sweep away the refuge of lies,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and the waters shall overflow the hiding place.</a:t>
            </a:r>
          </a:p>
          <a:p>
            <a:pPr algn="l"/>
            <a:endParaRPr lang="en-US" sz="20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18 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your covenant with death shall be disannulled,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and your agreement with hell shall not stand;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when the overflowing scourge shall pass through,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then ye shall be trodden down by it.</a:t>
            </a:r>
          </a:p>
        </p:txBody>
      </p:sp>
      <p:pic>
        <p:nvPicPr>
          <p:cNvPr id="7" name="Picture 6" descr="safe_image.php.jpeg">
            <a:extLst>
              <a:ext uri="{FF2B5EF4-FFF2-40B4-BE49-F238E27FC236}">
                <a16:creationId xmlns:a16="http://schemas.microsoft.com/office/drawing/2014/main" id="{614277CB-9F6A-75C7-6900-6636A258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42" y="286438"/>
            <a:ext cx="4634895" cy="2420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1093D6-B471-10D6-E340-078C5FCDDB50}"/>
              </a:ext>
            </a:extLst>
          </p:cNvPr>
          <p:cNvSpPr txBox="1"/>
          <p:nvPr/>
        </p:nvSpPr>
        <p:spPr>
          <a:xfrm>
            <a:off x="2599981" y="462708"/>
            <a:ext cx="327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 panose="030F0902030302020204" pitchFamily="66" charset="0"/>
              </a:rPr>
              <a:t>      Isaiah 28:16-18</a:t>
            </a:r>
          </a:p>
        </p:txBody>
      </p:sp>
    </p:spTree>
    <p:extLst>
      <p:ext uri="{BB962C8B-B14F-4D97-AF65-F5344CB8AC3E}">
        <p14:creationId xmlns:p14="http://schemas.microsoft.com/office/powerpoint/2010/main" val="309627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81D71-2964-3EA3-0F1A-26BFA54A9C62}"/>
              </a:ext>
            </a:extLst>
          </p:cNvPr>
          <p:cNvSpPr txBox="1"/>
          <p:nvPr/>
        </p:nvSpPr>
        <p:spPr>
          <a:xfrm>
            <a:off x="497237" y="272351"/>
            <a:ext cx="81495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b="1" i="0" u="none" strike="noStrike" baseline="30000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					</a:t>
            </a: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Zechariah 12:2-3</a:t>
            </a:r>
          </a:p>
          <a:p>
            <a:pPr algn="l"/>
            <a:endParaRPr lang="en-US" sz="2200" b="1" i="0" u="none" strike="noStrike" baseline="30000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Behold, I will make Jerusalem a cup of trembling unto all the people round about, when they shall be in the siege both against Judah and against Jerusalem.</a:t>
            </a:r>
            <a:r>
              <a:rPr lang="en-US" sz="22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in that day will I make Jerusalem a burdensome stone for all people: all that burden themselves with it shall be cut in pieces, though all the people of the earth be gathered together against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1B243-3EE8-4429-9E3C-C799DE5AC657}"/>
              </a:ext>
            </a:extLst>
          </p:cNvPr>
          <p:cNvSpPr txBox="1"/>
          <p:nvPr/>
        </p:nvSpPr>
        <p:spPr>
          <a:xfrm>
            <a:off x="254930" y="3611439"/>
            <a:ext cx="8634137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i="0" u="none" strike="noStrike" baseline="3000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2000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          					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Jeremiah 30:5-7</a:t>
            </a:r>
          </a:p>
          <a:p>
            <a:pPr algn="l"/>
            <a:endParaRPr lang="en-US" sz="2000" i="0" u="none" strike="noStrike" baseline="3000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US" sz="22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5</a:t>
            </a:r>
            <a:r>
              <a:rPr lang="en-US" sz="22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For thus says the Lord; We have heard a voice of trembling, of fear, and not of peace. Ask ye now, and see whether a man does travail with child?   wherefore do I see every man with his hands on his loins, as a woman in travail, and all faces are turned into paleness? Alas! for that day is great, so that none is like it: </a:t>
            </a:r>
            <a:r>
              <a:rPr lang="en-US" sz="2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it is even </a:t>
            </a:r>
          </a:p>
          <a:p>
            <a:pPr algn="l"/>
            <a:r>
              <a:rPr lang="en-US" sz="2200" b="0" i="1" u="sng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 Time of Jacob's trouble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 but he shall be saved out of it.</a:t>
            </a:r>
          </a:p>
          <a:p>
            <a:br>
              <a:rPr lang="en-US" sz="2200" dirty="0"/>
            </a:br>
            <a:endParaRPr lang="en-US" sz="2200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3004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81D71-2964-3EA3-0F1A-26BFA54A9C62}"/>
              </a:ext>
            </a:extLst>
          </p:cNvPr>
          <p:cNvSpPr txBox="1"/>
          <p:nvPr/>
        </p:nvSpPr>
        <p:spPr>
          <a:xfrm>
            <a:off x="539825" y="243748"/>
            <a:ext cx="7855027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b="1" i="0" u="none" strike="noStrike" baseline="30000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					</a:t>
            </a: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Zechariah 12:2-3</a:t>
            </a:r>
          </a:p>
          <a:p>
            <a:pPr algn="l"/>
            <a:endParaRPr lang="en-US" sz="2000" b="1" i="0" u="none" strike="noStrike" baseline="30000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Behold, I will make Jerusalem a cup of trembling unto all the people round about, when they shall be in the siege both against Judah and against Jerusalem.</a:t>
            </a:r>
          </a:p>
          <a:p>
            <a:pPr algn="l"/>
            <a:endParaRPr lang="en-US" sz="20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3 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in that day will I make Jerusalem a burdensome stone for all people: all that burden themselves with it shall be cut in pieces, though all the people of the earth be gathered together against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1B243-3EE8-4429-9E3C-C799DE5AC657}"/>
              </a:ext>
            </a:extLst>
          </p:cNvPr>
          <p:cNvSpPr txBox="1"/>
          <p:nvPr/>
        </p:nvSpPr>
        <p:spPr>
          <a:xfrm>
            <a:off x="666518" y="3925335"/>
            <a:ext cx="806985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			</a:t>
            </a: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	1</a:t>
            </a:r>
            <a:r>
              <a:rPr lang="en-US" sz="2200" baseline="30000" dirty="0">
                <a:solidFill>
                  <a:schemeClr val="bg1"/>
                </a:solidFill>
                <a:latin typeface="Papyrus" panose="020B0602040200020303" pitchFamily="34" charset="77"/>
              </a:rPr>
              <a:t>st</a:t>
            </a: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 Thessalonians  5:2-3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		</a:t>
            </a: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For yourselves know perfectly that the day of the Lord so comes as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 thief in the night.</a:t>
            </a:r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3 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For when they shall say, Peace and safety; then sudden destruction comes upon them, as travail upon a woman with child; and they shall not escape.</a:t>
            </a:r>
          </a:p>
          <a:p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271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32673-DE8F-0C7B-F977-430EA3474B73}"/>
              </a:ext>
            </a:extLst>
          </p:cNvPr>
          <p:cNvSpPr txBox="1"/>
          <p:nvPr/>
        </p:nvSpPr>
        <p:spPr>
          <a:xfrm>
            <a:off x="133815" y="4410193"/>
            <a:ext cx="887637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endParaRPr lang="en-US" sz="2000" b="0" i="0" u="none" strike="noStrike" dirty="0">
              <a:solidFill>
                <a:srgbClr val="121212"/>
              </a:solidFill>
              <a:effectLst/>
              <a:latin typeface="Papyrus" panose="020B0602040200020303" pitchFamily="34" charset="77"/>
            </a:endParaRPr>
          </a:p>
          <a:p>
            <a:pPr algn="l" fontAlgn="base"/>
            <a:r>
              <a:rPr lang="en-US" sz="2000" b="0" i="0" u="none" strike="noStrike" dirty="0">
                <a:solidFill>
                  <a:srgbClr val="121212"/>
                </a:solidFill>
                <a:effectLst/>
                <a:latin typeface="Papyrus" panose="020B0602040200020303" pitchFamily="34" charset="77"/>
              </a:rPr>
              <a:t> Monday, Sept 18,2023 at the UN – Saudi Arabia with  Arab League, the  European Union, and Egypt and Jordan present “Peace Day Effort for Middle East Peace.” A </a:t>
            </a:r>
            <a:r>
              <a:rPr lang="en-US" sz="2000" dirty="0">
                <a:solidFill>
                  <a:srgbClr val="121212"/>
                </a:solidFill>
                <a:latin typeface="Papyrus" panose="020B0602040200020303" pitchFamily="34" charset="77"/>
              </a:rPr>
              <a:t>b</a:t>
            </a:r>
            <a:r>
              <a:rPr lang="en-US" sz="2000" b="0" i="0" u="none" strike="noStrike" dirty="0">
                <a:solidFill>
                  <a:srgbClr val="121212"/>
                </a:solidFill>
                <a:effectLst/>
                <a:latin typeface="Papyrus" panose="020B0602040200020303" pitchFamily="34" charset="77"/>
              </a:rPr>
              <a:t>ig push to normalize relations between Israel &amp; Saudi Arabia.  Concessions will be demanded of Israel to “re-invigorate the peace</a:t>
            </a:r>
          </a:p>
          <a:p>
            <a:pPr algn="l" fontAlgn="base"/>
            <a:endParaRPr lang="en-US" sz="2000" b="0" i="0" u="none" strike="noStrike" dirty="0">
              <a:solidFill>
                <a:srgbClr val="121212"/>
              </a:solidFill>
              <a:effectLst/>
              <a:latin typeface="Papyrus" panose="020B0602040200020303" pitchFamily="34" charset="77"/>
            </a:endParaRPr>
          </a:p>
          <a:p>
            <a:pPr algn="l" fontAlgn="base"/>
            <a:r>
              <a:rPr lang="en-US" sz="2000" b="0" i="0" u="none" strike="noStrike" dirty="0">
                <a:solidFill>
                  <a:srgbClr val="121212"/>
                </a:solidFill>
                <a:effectLst/>
                <a:latin typeface="Papyrus" panose="020B0602040200020303" pitchFamily="34" charset="77"/>
              </a:rPr>
              <a:t>                  Israel and Palestinians will be present but with no voice</a:t>
            </a:r>
          </a:p>
        </p:txBody>
      </p:sp>
      <p:pic>
        <p:nvPicPr>
          <p:cNvPr id="7" name="Picture 6" descr="A group of men standing in front of flags&#10;&#10;Description automatically generated">
            <a:extLst>
              <a:ext uri="{FF2B5EF4-FFF2-40B4-BE49-F238E27FC236}">
                <a16:creationId xmlns:a16="http://schemas.microsoft.com/office/drawing/2014/main" id="{533F2378-0EC2-8829-E574-4AA03046D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69"/>
          <a:stretch/>
        </p:blipFill>
        <p:spPr>
          <a:xfrm>
            <a:off x="334537" y="0"/>
            <a:ext cx="8497229" cy="46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89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FF18CB-1428-C878-4E4B-9491CE86DAD9}"/>
              </a:ext>
            </a:extLst>
          </p:cNvPr>
          <p:cNvSpPr txBox="1"/>
          <p:nvPr/>
        </p:nvSpPr>
        <p:spPr>
          <a:xfrm>
            <a:off x="418641" y="404951"/>
            <a:ext cx="8306718" cy="645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Ezekiel 35:10-14   “God’s  Judgment  Against Edom “</a:t>
            </a:r>
          </a:p>
          <a:p>
            <a:endParaRPr lang="en-US" sz="2000" b="1" i="0" u="none" strike="noStrike" baseline="30000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10 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Because you have said, These 2 nations and these 2 countries shall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 	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be mine, and we will possess it; whereas the Lord was there:</a:t>
            </a:r>
          </a:p>
          <a:p>
            <a:pPr algn="l"/>
            <a:endParaRPr lang="en-US" sz="20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11 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Therefore, as I live, says the Lord God,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I will even do according to your anger, and according to your envy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which you have used out of your hatred against them;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I will make myself known among them, when I have judged you.</a:t>
            </a:r>
          </a:p>
          <a:p>
            <a:pPr algn="l"/>
            <a:endParaRPr lang="en-US" sz="20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12 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you shalt know that I am the Lord, and that I have heard all your blasphemies which you have spoken against the Mountains of Israel, 	saying, They are laid desolate, they are given us to consume.</a:t>
            </a:r>
          </a:p>
          <a:p>
            <a:pPr algn="l"/>
            <a:endParaRPr lang="en-US" sz="20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13 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Thus with your mouth you have boasted against 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M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e,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and have multiplied your words against Me: I have heard them.</a:t>
            </a:r>
          </a:p>
          <a:p>
            <a:pPr algn="l"/>
            <a:endParaRPr lang="en-US" sz="2000" b="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14 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Thus says the Lord God; When the whole earth rejoices,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	I will make you desolate.</a:t>
            </a:r>
          </a:p>
          <a:p>
            <a:b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</a:br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070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ABBB1-8180-FC22-D051-B9977B0635C5}"/>
              </a:ext>
            </a:extLst>
          </p:cNvPr>
          <p:cNvSpPr txBox="1"/>
          <p:nvPr/>
        </p:nvSpPr>
        <p:spPr>
          <a:xfrm>
            <a:off x="649995" y="712611"/>
            <a:ext cx="78440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				          Ezekiel 36:5</a:t>
            </a:r>
          </a:p>
          <a:p>
            <a:r>
              <a:rPr lang="en-US" sz="22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 ”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Therefore thus says the Lord God; Surely in the fire of My jealousy have I spoken against the residue of the heathen and </a:t>
            </a:r>
            <a:r>
              <a:rPr lang="en-US" sz="2200" b="0" i="1" u="sng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against all Edom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 which have appointed My land into their possession with the joy of all their heart, with despiteful minds, to cast it out for a prey”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69F17-6CC5-B51D-53C7-D0B7096380D5}"/>
              </a:ext>
            </a:extLst>
          </p:cNvPr>
          <p:cNvSpPr txBox="1"/>
          <p:nvPr/>
        </p:nvSpPr>
        <p:spPr>
          <a:xfrm>
            <a:off x="424283" y="3867842"/>
            <a:ext cx="85435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pyrus" panose="020B0602040200020303" pitchFamily="34" charset="77"/>
              </a:rPr>
              <a:t>							Joel 3:1-2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“For behold, in those days and at that time, when I restore the fortunes of Judah and Jerusalem, I will gather all the nations and bring them down to the Valley of Jehoshaphat. And I will enter into judgment with them there, on behalf of My people and My heritage Israel, because they have scattered them among the nations and </a:t>
            </a:r>
            <a:r>
              <a:rPr lang="en-US" sz="2000" b="0" i="1" u="sng" strike="noStrike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have divided up My land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39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714F3-2156-B0DD-DE3D-B5321DD34F08}"/>
              </a:ext>
            </a:extLst>
          </p:cNvPr>
          <p:cNvSpPr txBox="1"/>
          <p:nvPr/>
        </p:nvSpPr>
        <p:spPr>
          <a:xfrm>
            <a:off x="336014" y="154236"/>
            <a:ext cx="847197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			</a:t>
            </a:r>
            <a:r>
              <a:rPr lang="en-US" sz="220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Isaiah 34:1-4</a:t>
            </a:r>
          </a:p>
          <a:p>
            <a:pPr algn="l"/>
            <a:r>
              <a:rPr lang="en-US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Come near, ye nations, to hear; and hearken, ye people: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let the earth hear, and all that is therein;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 world, and all things that come forth of it.</a:t>
            </a:r>
          </a:p>
          <a:p>
            <a:pPr algn="l"/>
            <a:endParaRPr lang="en-US" sz="22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2 </a:t>
            </a:r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For the indignation of the Lord is upon all nations,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 His fury upon all their armies: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He has utterly destroyed them,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He has delivered them to the slaughter.</a:t>
            </a:r>
          </a:p>
          <a:p>
            <a:pPr algn="l"/>
            <a:endParaRPr lang="en-US" sz="22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3 </a:t>
            </a:r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Their slain also shall be cast out,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 their stink shall come up out of their </a:t>
            </a:r>
            <a:r>
              <a:rPr lang="en-US" sz="2200" i="0" u="none" strike="noStrike" dirty="0" err="1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carcases</a:t>
            </a:r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the mountains shall be melted with their blood.</a:t>
            </a:r>
          </a:p>
          <a:p>
            <a:pPr algn="l"/>
            <a:endParaRPr lang="en-US" sz="22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4 </a:t>
            </a:r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all the host of heaven shall be dissolved,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 the heavens shall be rolled together as a scroll: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all their host shall fall down,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as the leaf falls off from the vine, </a:t>
            </a:r>
          </a:p>
          <a:p>
            <a:pPr algn="l"/>
            <a:r>
              <a:rPr lang="en-US" sz="22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as a falling fig from the fig tree.</a:t>
            </a: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136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714F3-2156-B0DD-DE3D-B5321DD34F08}"/>
              </a:ext>
            </a:extLst>
          </p:cNvPr>
          <p:cNvSpPr txBox="1"/>
          <p:nvPr/>
        </p:nvSpPr>
        <p:spPr>
          <a:xfrm>
            <a:off x="247879" y="154237"/>
            <a:ext cx="84719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								Isaiah 34: 5-8</a:t>
            </a: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5</a:t>
            </a:r>
            <a:r>
              <a:rPr lang="en-US" sz="22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For My sword shall be bathed in heaven: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behold, it shall come down upon Edom,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 upon the people of My curse, to judgment.</a:t>
            </a: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6 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 sword of the Lord is filled with blood, </a:t>
            </a:r>
          </a:p>
          <a:p>
            <a:pPr algn="l"/>
            <a:r>
              <a:rPr lang="en-US" sz="2000" i="0" u="none" strike="noStrike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It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is made fat with fatness,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 with the blood of lambs and goats,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with the fat of the kidneys of rams: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for the Lord has a sacrifice in </a:t>
            </a:r>
            <a:r>
              <a:rPr lang="en-US" sz="2000" i="0" u="none" strike="noStrike" dirty="0" err="1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Bozrah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a great slaughter in the land of Edom.</a:t>
            </a: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7 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the unicorns shall come down with them,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the bullocks with the bulls;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their land shall be soaked with blood, </a:t>
            </a:r>
          </a:p>
          <a:p>
            <a:pPr algn="l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their dust made fat with fatness.</a:t>
            </a:r>
          </a:p>
          <a:p>
            <a:pPr algn="l"/>
            <a:endParaRPr lang="en-US" sz="2000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000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8 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For it is the day of the Lord’s vengeance,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and the year of recompences for the controversy of Zion.</a:t>
            </a:r>
          </a:p>
        </p:txBody>
      </p:sp>
    </p:spTree>
    <p:extLst>
      <p:ext uri="{BB962C8B-B14F-4D97-AF65-F5344CB8AC3E}">
        <p14:creationId xmlns:p14="http://schemas.microsoft.com/office/powerpoint/2010/main" val="301078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C7CE-3221-DCA4-8448-308F12E0326A}"/>
              </a:ext>
            </a:extLst>
          </p:cNvPr>
          <p:cNvSpPr txBox="1"/>
          <p:nvPr/>
        </p:nvSpPr>
        <p:spPr>
          <a:xfrm>
            <a:off x="684472" y="1111019"/>
            <a:ext cx="69695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Whoever Plans to Divide the Land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 God gave to Israel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Will face the Wrath of the Almighty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There will be NO Peace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       in the Middle East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Until Jesus Returns as the Prince of Peace </a:t>
            </a:r>
          </a:p>
        </p:txBody>
      </p:sp>
    </p:spTree>
    <p:extLst>
      <p:ext uri="{BB962C8B-B14F-4D97-AF65-F5344CB8AC3E}">
        <p14:creationId xmlns:p14="http://schemas.microsoft.com/office/powerpoint/2010/main" val="3570804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79"/>
            <a:ext cx="9144000" cy="5148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C9CD6D-237E-9454-091E-B18A167B4AFE}"/>
              </a:ext>
            </a:extLst>
          </p:cNvPr>
          <p:cNvSpPr txBox="1"/>
          <p:nvPr/>
        </p:nvSpPr>
        <p:spPr>
          <a:xfrm>
            <a:off x="936703" y="1527718"/>
            <a:ext cx="225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945200"/>
                </a:solidFill>
                <a:latin typeface="Telugu MN" pitchFamily="2" charset="0"/>
                <a:cs typeface="Telugu MN" pitchFamily="2" charset="0"/>
              </a:rPr>
              <a:t>Why is</a:t>
            </a:r>
          </a:p>
        </p:txBody>
      </p:sp>
    </p:spTree>
    <p:extLst>
      <p:ext uri="{BB962C8B-B14F-4D97-AF65-F5344CB8AC3E}">
        <p14:creationId xmlns:p14="http://schemas.microsoft.com/office/powerpoint/2010/main" val="3646742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1 9.37.11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0"/>
            <a:ext cx="55552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1095375"/>
            <a:ext cx="239712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David not only believed  believed in the Everlasting Land Covenant God gave to Abraham, Isaac and Jacob,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He fought many battles to fulfill it</a:t>
            </a:r>
          </a:p>
        </p:txBody>
      </p:sp>
    </p:spTree>
    <p:extLst>
      <p:ext uri="{BB962C8B-B14F-4D97-AF65-F5344CB8AC3E}">
        <p14:creationId xmlns:p14="http://schemas.microsoft.com/office/powerpoint/2010/main" val="1225391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393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0699" y="209278"/>
            <a:ext cx="6130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  <a:cs typeface="Lucida Handwriting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  <a:cs typeface="Lucida Handwriting"/>
              </a:rPr>
              <a:t>The Abraham Accord  asked Israel 		to	Give Up Land for Peace</a:t>
            </a:r>
          </a:p>
          <a:p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  <a:cs typeface="Lucida Handwriting"/>
              </a:rPr>
              <a:t>What does the Arab Nation Give Up?</a:t>
            </a:r>
          </a:p>
          <a:p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  <a:cs typeface="Lucida Handwriting"/>
              </a:rPr>
              <a:t>     What happened to the Political    	Careers of Trump &amp; Netanyahu?</a:t>
            </a:r>
          </a:p>
        </p:txBody>
      </p:sp>
      <p:pic>
        <p:nvPicPr>
          <p:cNvPr id="5" name="Picture 4" descr="iu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9" y="2456047"/>
            <a:ext cx="7874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il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75" l="2500" r="97000">
                        <a14:foregroundMark x1="60500" y1="28438" x2="82750" y2="61250"/>
                        <a14:backgroundMark x1="73250" y1="51250" x2="73250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61" y="336819"/>
            <a:ext cx="2237254" cy="17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7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_deal_century_of_palestine_israel_hi_res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0"/>
          <a:stretch/>
        </p:blipFill>
        <p:spPr>
          <a:xfrm>
            <a:off x="3941375" y="10794"/>
            <a:ext cx="5427359" cy="6847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20" y="263928"/>
            <a:ext cx="37104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“A Historic Breakthrough”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Significant Step to PEACE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Diplomatic Relationship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 Between Israel and UAE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Bypasses Palestinians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Great Growth, Travel, Trade Tourism, Communication, Commerce  Healthcare, Energy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Embassies, Ambassadors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Creation of Palestinian State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$50 Billion in Aid –US  gives </a:t>
            </a:r>
          </a:p>
          <a:p>
            <a:r>
              <a:rPr lang="en-US" dirty="0">
                <a:solidFill>
                  <a:srgbClr val="FFFFFF"/>
                </a:solidFill>
              </a:rPr>
              <a:t>      to the Palestinians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US sale of F-35 Fighter plans </a:t>
            </a:r>
          </a:p>
          <a:p>
            <a:r>
              <a:rPr lang="en-US" dirty="0">
                <a:solidFill>
                  <a:srgbClr val="FFFFFF"/>
                </a:solidFill>
              </a:rPr>
              <a:t>      to Arab Nations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 US sale of armed Drones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First time flights to UAE,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Millions more Muslims can travel to visit Jerusalem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Annexation of Judea, Samaria for Homes in Israel     </a:t>
            </a:r>
            <a:r>
              <a:rPr lang="en-US" dirty="0">
                <a:solidFill>
                  <a:srgbClr val="FF0000"/>
                </a:solidFill>
              </a:rPr>
              <a:t>Removed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Israel/UAE </a:t>
            </a:r>
            <a:r>
              <a:rPr lang="en-US" dirty="0" err="1">
                <a:solidFill>
                  <a:srgbClr val="FFFFFF"/>
                </a:solidFill>
              </a:rPr>
              <a:t>Covid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Copperation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Signed in September, 2020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More hidden details!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27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rislam-abraham-accord-vatican-trump-israel-uae-abu-dhabi-one-world-religion-933x4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356"/>
            <a:ext cx="9144000" cy="4361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782" y="428883"/>
            <a:ext cx="72739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pyrus"/>
                <a:cs typeface="Papyrus"/>
              </a:rPr>
              <a:t>If Israel is God’s focus in the End times, </a:t>
            </a:r>
          </a:p>
          <a:p>
            <a:r>
              <a:rPr lang="en-US" sz="2400" dirty="0">
                <a:solidFill>
                  <a:schemeClr val="bg1"/>
                </a:solidFill>
                <a:latin typeface="Papyrus"/>
                <a:cs typeface="Papyrus"/>
              </a:rPr>
              <a:t>            And  Islam is the End Times Beast</a:t>
            </a:r>
            <a:r>
              <a:rPr lang="mr-IN" sz="2400" dirty="0">
                <a:solidFill>
                  <a:schemeClr val="bg1"/>
                </a:solidFill>
                <a:latin typeface="Papyrus"/>
                <a:cs typeface="Papyrus"/>
              </a:rPr>
              <a:t>……</a:t>
            </a:r>
            <a:endParaRPr lang="en-US" sz="2400" dirty="0">
              <a:solidFill>
                <a:schemeClr val="bg1"/>
              </a:solidFill>
              <a:latin typeface="Papyrus"/>
              <a:cs typeface="Papyrus"/>
            </a:endParaRPr>
          </a:p>
          <a:p>
            <a:r>
              <a:rPr lang="en-US" sz="2400" dirty="0">
                <a:solidFill>
                  <a:schemeClr val="bg1"/>
                </a:solidFill>
                <a:latin typeface="Papyrus"/>
                <a:cs typeface="Papyrus"/>
              </a:rPr>
              <a:t>         What is </a:t>
            </a:r>
            <a:r>
              <a:rPr lang="en-US" sz="2400" dirty="0" err="1">
                <a:solidFill>
                  <a:schemeClr val="bg1"/>
                </a:solidFill>
                <a:latin typeface="Papyrus"/>
                <a:cs typeface="Papyrus"/>
              </a:rPr>
              <a:t>Chrislam</a:t>
            </a:r>
            <a:r>
              <a:rPr lang="en-US" sz="2400" dirty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Papyrus"/>
                <a:cs typeface="Papyrus"/>
              </a:rPr>
              <a:t>?   </a:t>
            </a:r>
            <a:r>
              <a:rPr lang="en-US" sz="2400" dirty="0">
                <a:solidFill>
                  <a:schemeClr val="bg1"/>
                </a:solidFill>
                <a:latin typeface="Papyrus"/>
                <a:cs typeface="Papyrus"/>
              </a:rPr>
              <a:t>An Unholy Deception</a:t>
            </a:r>
          </a:p>
        </p:txBody>
      </p:sp>
    </p:spTree>
    <p:extLst>
      <p:ext uri="{BB962C8B-B14F-4D97-AF65-F5344CB8AC3E}">
        <p14:creationId xmlns:p14="http://schemas.microsoft.com/office/powerpoint/2010/main" val="112429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32673-DE8F-0C7B-F977-430EA3474B73}"/>
              </a:ext>
            </a:extLst>
          </p:cNvPr>
          <p:cNvSpPr txBox="1"/>
          <p:nvPr/>
        </p:nvSpPr>
        <p:spPr>
          <a:xfrm>
            <a:off x="133815" y="5690004"/>
            <a:ext cx="887637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2000" dirty="0">
                <a:solidFill>
                  <a:srgbClr val="121212"/>
                </a:solidFill>
                <a:latin typeface="Papyrus" panose="020B0602040200020303" pitchFamily="34" charset="77"/>
              </a:rPr>
              <a:t>Israel’s Prime Minister is happy that there is a new Middle East Peace Coming Between Israel and the Arab nations.  Saudi Arabia’s agreement will bring 6 or 6 other Arabs nations into “a new normalization” with Israel for the first time. </a:t>
            </a:r>
            <a:endParaRPr lang="en-US" sz="2000" b="0" i="0" u="none" strike="noStrike" dirty="0">
              <a:solidFill>
                <a:srgbClr val="121212"/>
              </a:solidFill>
              <a:effectLst/>
              <a:latin typeface="Papyrus" panose="020B0602040200020303" pitchFamily="34" charset="77"/>
            </a:endParaRPr>
          </a:p>
        </p:txBody>
      </p:sp>
      <p:pic>
        <p:nvPicPr>
          <p:cNvPr id="3" name="Picture 2" descr="A person in a suit pointing at a map&#10;&#10;Description automatically generated">
            <a:extLst>
              <a:ext uri="{FF2B5EF4-FFF2-40B4-BE49-F238E27FC236}">
                <a16:creationId xmlns:a16="http://schemas.microsoft.com/office/drawing/2014/main" id="{425B0F8B-8B34-1FA3-EF60-B72A8D64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6" y="242229"/>
            <a:ext cx="8171663" cy="54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46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6782" y="428883"/>
            <a:ext cx="727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004CD-D39A-B58D-8D4D-BAFBA50C018B}"/>
              </a:ext>
            </a:extLst>
          </p:cNvPr>
          <p:cNvSpPr txBox="1"/>
          <p:nvPr/>
        </p:nvSpPr>
        <p:spPr>
          <a:xfrm>
            <a:off x="367990" y="3967919"/>
            <a:ext cx="8408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      Jesus Warning His Disciples About  Deception in the End Times –</a:t>
            </a:r>
          </a:p>
          <a:p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l"/>
            <a:r>
              <a:rPr lang="en-US" sz="2000" b="0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4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system-ui"/>
              </a:rPr>
              <a:t>And Jesus answered and said unto them, Take heed that no man deceive you.</a:t>
            </a: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system-ui"/>
              </a:rPr>
              <a:t>For many shall come in my name, saying, I am Christ; and shall deceive many.</a:t>
            </a:r>
          </a:p>
          <a:p>
            <a:endParaRPr lang="en-US" sz="2000" dirty="0">
              <a:latin typeface="Papyrus" panose="020B0602040200020303" pitchFamily="34" charset="77"/>
            </a:endParaRP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11 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many false prophets shall rise, and shall deceive many.</a:t>
            </a: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12 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And because iniquity shall abound, the love of many shall wax cold.</a:t>
            </a:r>
          </a:p>
          <a:p>
            <a:pPr algn="l"/>
            <a:r>
              <a:rPr lang="en-US" sz="2000" b="1" i="0" u="none" strike="noStrike" baseline="300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13 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But he that shall endure unto the end, the same shall be saved.</a:t>
            </a:r>
          </a:p>
          <a:p>
            <a:endParaRPr lang="en-US" sz="2000" dirty="0">
              <a:latin typeface="Papyrus" panose="020B0602040200020303" pitchFamily="34" charset="77"/>
            </a:endParaRPr>
          </a:p>
        </p:txBody>
      </p:sp>
      <p:pic>
        <p:nvPicPr>
          <p:cNvPr id="6" name="Picture 5" descr="A group of people talking to each other&#10;&#10;Description automatically generated">
            <a:extLst>
              <a:ext uri="{FF2B5EF4-FFF2-40B4-BE49-F238E27FC236}">
                <a16:creationId xmlns:a16="http://schemas.microsoft.com/office/drawing/2014/main" id="{544E2854-00DC-D12D-5AFC-8FD03EFB2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21"/>
          <a:stretch/>
        </p:blipFill>
        <p:spPr>
          <a:xfrm>
            <a:off x="367990" y="283970"/>
            <a:ext cx="8524635" cy="36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8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23CF1-3A22-215F-631B-AC69E5EB9F88}"/>
              </a:ext>
            </a:extLst>
          </p:cNvPr>
          <p:cNvSpPr txBox="1"/>
          <p:nvPr/>
        </p:nvSpPr>
        <p:spPr>
          <a:xfrm>
            <a:off x="1149065" y="408227"/>
            <a:ext cx="8571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</a:rPr>
              <a:t>The Coming Battle over Who Will Control       	  			Jerusalem &amp; The Temple Mount</a:t>
            </a:r>
          </a:p>
        </p:txBody>
      </p:sp>
      <p:pic>
        <p:nvPicPr>
          <p:cNvPr id="5" name="Picture 4" descr="A group of men in suits&#10;&#10;Description automatically generated">
            <a:extLst>
              <a:ext uri="{FF2B5EF4-FFF2-40B4-BE49-F238E27FC236}">
                <a16:creationId xmlns:a16="http://schemas.microsoft.com/office/drawing/2014/main" id="{5C2AE205-CB2C-A2A6-96DE-D584C510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5" y="1536385"/>
            <a:ext cx="8668830" cy="48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1876A-17B7-07D7-5173-64824035ED15}"/>
              </a:ext>
            </a:extLst>
          </p:cNvPr>
          <p:cNvSpPr txBox="1"/>
          <p:nvPr/>
        </p:nvSpPr>
        <p:spPr>
          <a:xfrm>
            <a:off x="282138" y="271582"/>
            <a:ext cx="829570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Saudi Arabi &amp; Israel Treaty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Energy –  Saudi Arabia controls Oil and Gas Prices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Security – Iran is lethal enemy of Israel &amp; Saudi Arabia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 				 Iran has nuclear bomb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				 US would give Saudi Arabia new fighter planes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				Drone Technology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       				Saudi Arabia wants nuclear weapons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      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3. Air Space – Muslims get direct Flights to Jerusalem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4. Concessions – Israel must give up Land for Peace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                                   A Palestinian State</a:t>
            </a:r>
          </a:p>
          <a:p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5. Other Arab Nations will also join the Peace Accord </a:t>
            </a:r>
            <a:r>
              <a:rPr lang="en-US" sz="2200">
                <a:solidFill>
                  <a:schemeClr val="bg1"/>
                </a:solidFill>
                <a:latin typeface="Papyrus" panose="020B0602040200020303" pitchFamily="34" charset="77"/>
              </a:rPr>
              <a:t>with Israel    </a:t>
            </a:r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600" dirty="0">
              <a:solidFill>
                <a:schemeClr val="bg1"/>
              </a:solidFill>
              <a:latin typeface="Papyrus" panose="020B0602040200020303" pitchFamily="34" charset="77"/>
            </a:endParaRPr>
          </a:p>
        </p:txBody>
      </p:sp>
      <p:pic>
        <p:nvPicPr>
          <p:cNvPr id="3" name="Picture 2" descr="A black and white of hands shaking&#10;&#10;Description automatically generated">
            <a:extLst>
              <a:ext uri="{FF2B5EF4-FFF2-40B4-BE49-F238E27FC236}">
                <a16:creationId xmlns:a16="http://schemas.microsoft.com/office/drawing/2014/main" id="{A1B7FD12-0348-F8B0-53E5-370CAF31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77" y="733467"/>
            <a:ext cx="3524392" cy="15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1876A-17B7-07D7-5173-64824035ED15}"/>
              </a:ext>
            </a:extLst>
          </p:cNvPr>
          <p:cNvSpPr txBox="1"/>
          <p:nvPr/>
        </p:nvSpPr>
        <p:spPr>
          <a:xfrm>
            <a:off x="527465" y="81590"/>
            <a:ext cx="829570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</a:rPr>
              <a:t>   God made an “Everlasting Covenant” 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</a:rPr>
              <a:t> with Abraham, Isaac, &amp; Jacob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</a:rPr>
              <a:t>The Old Testament Prophets wrote much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</a:rPr>
              <a:t>About God’s Jealousy over His  Land &amp; His People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6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</a:rPr>
              <a:t>The Holy Spirit Confirms this in almost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Papyrus" panose="020B0602040200020303" pitchFamily="34" charset="77"/>
              </a:rPr>
              <a:t> Every Book in the Old Testament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Papyrus" panose="020B0602040200020303" pitchFamily="34" charset="77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Lucida Calligraphy" panose="03010101010101010101" pitchFamily="66" charset="77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Lucida Calligraphy" panose="03010101010101010101" pitchFamily="66" charset="77"/>
              </a:rPr>
              <a:t>Leviticus 26:42</a:t>
            </a:r>
          </a:p>
          <a:p>
            <a:pPr algn="ctr"/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“Then will I remember My </a:t>
            </a: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C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ovenant with Jacob, and also </a:t>
            </a:r>
          </a:p>
          <a:p>
            <a:pPr algn="ctr"/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My </a:t>
            </a: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C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ovenant with Isaac, and also My </a:t>
            </a:r>
            <a:r>
              <a:rPr lang="en-US" sz="2200" dirty="0">
                <a:solidFill>
                  <a:schemeClr val="bg1"/>
                </a:solidFill>
                <a:latin typeface="Papyrus" panose="020B0602040200020303" pitchFamily="34" charset="77"/>
              </a:rPr>
              <a:t>C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ovenant with Abraham </a:t>
            </a:r>
          </a:p>
          <a:p>
            <a:pPr algn="ctr"/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will I remember; and I will remember the Land.”</a:t>
            </a:r>
            <a:endParaRPr lang="en-US" sz="2200" dirty="0">
              <a:solidFill>
                <a:schemeClr val="bg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368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236" y="285005"/>
            <a:ext cx="6268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cida Handwriting"/>
                <a:cs typeface="Lucida Handwriting"/>
              </a:rPr>
              <a:t>The  2020 Abraham Accord</a:t>
            </a:r>
          </a:p>
          <a:p>
            <a:r>
              <a:rPr lang="en-US" sz="2800" dirty="0">
                <a:solidFill>
                  <a:schemeClr val="bg1"/>
                </a:solidFill>
                <a:latin typeface="Lucida Handwriting"/>
                <a:cs typeface="Lucida Handwriting"/>
              </a:rPr>
              <a:t>Middle East Peace Treaty</a:t>
            </a:r>
          </a:p>
          <a:p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  <a:cs typeface="Lucida Handwriting"/>
              </a:rPr>
              <a:t> Put Us on a Collision Course with God</a:t>
            </a:r>
          </a:p>
          <a:p>
            <a:r>
              <a:rPr lang="en-US" sz="2800" dirty="0">
                <a:solidFill>
                  <a:schemeClr val="bg1"/>
                </a:solidFill>
                <a:latin typeface="Papyrus" panose="020B0602040200020303" pitchFamily="34" charset="77"/>
                <a:cs typeface="Lucida Handwriting"/>
              </a:rPr>
              <a:t> 		‘The Road to Armageddon’</a:t>
            </a:r>
          </a:p>
        </p:txBody>
      </p:sp>
      <p:pic>
        <p:nvPicPr>
          <p:cNvPr id="5" name="Picture 4" descr="iu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5" y="2100887"/>
            <a:ext cx="8469150" cy="4507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il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75" l="2500" r="97000">
                        <a14:foregroundMark x1="60500" y1="28438" x2="82750" y2="61250"/>
                        <a14:backgroundMark x1="73250" y1="51250" x2="73250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04" y="137220"/>
            <a:ext cx="2403226" cy="19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Papyrus"/>
              <a:cs typeface="Papyrus"/>
            </a:endParaRPr>
          </a:p>
        </p:txBody>
      </p:sp>
      <p:pic>
        <p:nvPicPr>
          <p:cNvPr id="2" name="Picture 1" descr="pope-francis-vatican-launches-committee-implement-one-world-religion-chrislam-human-fraternity-peace-end-times-catholic-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953"/>
            <a:ext cx="9144000" cy="433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573" y="142752"/>
            <a:ext cx="7207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           The Abraham Accord</a:t>
            </a:r>
          </a:p>
          <a:p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Recognizes the 3 Great Abrahamic Faiths</a:t>
            </a:r>
          </a:p>
          <a:p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   Christianity, Judaism, and Islam together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3FAD1-9932-1FB1-D610-B766823A3677}"/>
              </a:ext>
            </a:extLst>
          </p:cNvPr>
          <p:cNvSpPr txBox="1"/>
          <p:nvPr/>
        </p:nvSpPr>
        <p:spPr>
          <a:xfrm>
            <a:off x="236663" y="6115912"/>
            <a:ext cx="85160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pyrus" panose="020B0602040200020303" pitchFamily="34" charset="77"/>
              </a:rPr>
              <a:t>There are only 2 Abrahamic Faiths – Judaism &amp; Christianity</a:t>
            </a:r>
          </a:p>
        </p:txBody>
      </p:sp>
    </p:spTree>
    <p:extLst>
      <p:ext uri="{BB962C8B-B14F-4D97-AF65-F5344CB8AC3E}">
        <p14:creationId xmlns:p14="http://schemas.microsoft.com/office/powerpoint/2010/main" val="333779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ucida Handwriting"/>
              <a:cs typeface="Lucida Handwri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13E12-D1E1-ED85-216C-04762EB2285B}"/>
              </a:ext>
            </a:extLst>
          </p:cNvPr>
          <p:cNvSpPr txBox="1"/>
          <p:nvPr/>
        </p:nvSpPr>
        <p:spPr>
          <a:xfrm>
            <a:off x="540901" y="3304199"/>
            <a:ext cx="82406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The Abraham Accord”  vs. The Abraham Covenant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1676C-966A-C1E3-6262-DDFAC319F462}"/>
              </a:ext>
            </a:extLst>
          </p:cNvPr>
          <p:cNvSpPr txBox="1"/>
          <p:nvPr/>
        </p:nvSpPr>
        <p:spPr>
          <a:xfrm>
            <a:off x="1096176" y="4401294"/>
            <a:ext cx="6951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apyrus"/>
                <a:cs typeface="Papyrus"/>
              </a:rPr>
              <a:t>God Made an Everlasting Covenant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Papyrus"/>
                <a:cs typeface="Papyrus"/>
              </a:rPr>
              <a:t>with Abraham in Genesis 15</a:t>
            </a:r>
          </a:p>
        </p:txBody>
      </p:sp>
      <p:pic>
        <p:nvPicPr>
          <p:cNvPr id="6" name="Picture 5" descr="A black and white of hands shaking&#10;&#10;Description automatically generated">
            <a:extLst>
              <a:ext uri="{FF2B5EF4-FFF2-40B4-BE49-F238E27FC236}">
                <a16:creationId xmlns:a16="http://schemas.microsoft.com/office/drawing/2014/main" id="{32563E60-AA2A-0A59-453E-6E07915B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18" y="856131"/>
            <a:ext cx="4305579" cy="18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3166</Words>
  <Application>Microsoft Macintosh PowerPoint</Application>
  <PresentationFormat>On-screen Show (4:3)</PresentationFormat>
  <Paragraphs>367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Avenir Book</vt:lpstr>
      <vt:lpstr>Calibri</vt:lpstr>
      <vt:lpstr>Comic Sans MS</vt:lpstr>
      <vt:lpstr>Lucida Calligraphy</vt:lpstr>
      <vt:lpstr>Lucida Handwriting</vt:lpstr>
      <vt:lpstr>Papyrus</vt:lpstr>
      <vt:lpstr>Segoe UI</vt:lpstr>
      <vt:lpstr>system-ui</vt:lpstr>
      <vt:lpstr>Telugu 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67</cp:revision>
  <dcterms:created xsi:type="dcterms:W3CDTF">2020-09-01T21:21:01Z</dcterms:created>
  <dcterms:modified xsi:type="dcterms:W3CDTF">2023-11-14T20:40:57Z</dcterms:modified>
</cp:coreProperties>
</file>